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</p:sldIdLst>
  <p:sldSz cy="6858000" cx="12192000"/>
  <p:notesSz cx="6858000" cy="9144000"/>
  <p:embeddedFontLst>
    <p:embeddedFont>
      <p:font typeface="Nunito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3" roundtripDataSignature="AMtx7mhRsCRscoqsNQruT/8ecV7rKVct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5893657-0ED4-4C8A-9A05-BDF0B705B17B}">
  <a:tblStyle styleId="{95893657-0ED4-4C8A-9A05-BDF0B705B17B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>
          <a:top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</a:tcStyle>
    </a:band1H>
    <a:band2H>
      <a:tcTxStyle/>
    </a:band2H>
    <a:band1V>
      <a:tcTxStyle/>
      <a:tcStyle>
        <a:tcBdr>
          <a:lef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1V>
    <a:band2V>
      <a:tcTxStyle/>
      <a:tcStyle>
        <a:tcBdr>
          <a:lef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</a:tcBdr>
      </a:tcStyle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dk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italic.fntdata"/><Relationship Id="rId10" Type="http://schemas.openxmlformats.org/officeDocument/2006/relationships/font" Target="fonts/Nunito-bold.fntdata"/><Relationship Id="rId13" Type="http://customschemas.google.com/relationships/presentationmetadata" Target="metadata"/><Relationship Id="rId12" Type="http://schemas.openxmlformats.org/officeDocument/2006/relationships/font" Target="fonts/Nuni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2" name="Google Shape;7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" name="Google Shape;79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" name="Google Shape;88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1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0" name="Google Shape;20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2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" name="Google Shape;26;p22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3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3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3" name="Google Shape;33;p23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3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5" name="Google Shape;35;p23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47" name="Google Shape;47;p26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48" name="Google Shape;4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7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4" name="Google Shape;54;p27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5" name="Google Shape;55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9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2"/>
          <p:cNvSpPr/>
          <p:nvPr/>
        </p:nvSpPr>
        <p:spPr>
          <a:xfrm>
            <a:off x="1084855" y="2239424"/>
            <a:ext cx="10022289" cy="26817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L" sz="4000" u="none" cap="none" strike="noStrike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¿Cómo aprendemos de nuestra práctica?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L" sz="4000" u="none" cap="none" strike="noStrike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Diseñando un sistema de sistematización y retroalimentación para comunidades de práctica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3"/>
          <p:cNvSpPr/>
          <p:nvPr/>
        </p:nvSpPr>
        <p:spPr>
          <a:xfrm>
            <a:off x="611772" y="161115"/>
            <a:ext cx="11228400" cy="9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es-CL" sz="3466" u="none" cap="none" strike="noStrike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Actividad 1</a:t>
            </a:r>
            <a:endParaRPr b="0" i="0" sz="1867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84" name="Google Shape;84;p13"/>
          <p:cNvGraphicFramePr/>
          <p:nvPr/>
        </p:nvGraphicFramePr>
        <p:xfrm>
          <a:off x="357409" y="311787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{95893657-0ED4-4C8A-9A05-BDF0B705B17B}</a:tableStyleId>
              </a:tblPr>
              <a:tblGrid>
                <a:gridCol w="4521525"/>
                <a:gridCol w="6955650"/>
              </a:tblGrid>
              <a:tr h="62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i="0" lang="es-CL" sz="30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Evidencia</a:t>
                      </a:r>
                      <a:endParaRPr sz="3000" u="none" cap="none" strike="noStrike"/>
                    </a:p>
                  </a:txBody>
                  <a:tcPr marT="45725" marB="45725" marR="91450" marL="91450"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s-CL" sz="2200" u="none" cap="none" strike="noStrike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¿Qué tipo de evidencia se </a:t>
                      </a:r>
                      <a:r>
                        <a:rPr b="0" lang="es-CL" sz="2200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puede compartir</a:t>
                      </a:r>
                      <a:r>
                        <a:rPr b="0" i="0" lang="es-CL" sz="2200" u="none" cap="none" strike="noStrike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? ¿Con qué propósito?</a:t>
                      </a:r>
                      <a:endParaRPr b="0" i="0" sz="2200" u="none" cap="none" strike="noStrike">
                        <a:solidFill>
                          <a:srgbClr val="0C0C0C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62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es-CL" sz="30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Sistematización</a:t>
                      </a:r>
                      <a:endParaRPr b="1" i="0" sz="30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25" marB="45725" marR="91450" marL="91450"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s-CL" sz="2200" u="none" cap="none" strike="noStrike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¿Qué se quiere aprender/sistematizar con las evidencias recolectadas?</a:t>
                      </a:r>
                      <a:endParaRPr b="0" i="0" sz="2200" u="none" cap="none" strike="noStrike">
                        <a:solidFill>
                          <a:srgbClr val="0C0C0C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62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lang="es-CL" sz="3000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Aprendizajes</a:t>
                      </a:r>
                      <a:endParaRPr b="1" i="0" sz="30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25" marB="45725" marR="91450" marL="91450"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s-CL" sz="2200" u="none" cap="none" strike="noStrike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¿Qué tipo de </a:t>
                      </a:r>
                      <a:r>
                        <a:rPr lang="es-CL" sz="2200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aprendizajes pueden construir los miembros de la comunidad?</a:t>
                      </a:r>
                      <a:endParaRPr sz="1200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  <a:tr h="6232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1" i="0" lang="es-CL" sz="3000" u="none" cap="none" strike="noStrike">
                          <a:solidFill>
                            <a:schemeClr val="lt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Próximos pasos</a:t>
                      </a:r>
                      <a:endParaRPr b="1" i="0" sz="3000" u="none" cap="none" strike="noStrike">
                        <a:solidFill>
                          <a:schemeClr val="lt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45725" marB="45725" marR="91450" marL="91450">
                    <a:solidFill>
                      <a:srgbClr val="4BA0A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0" i="0" lang="es-CL" sz="2200" u="none" cap="none" strike="noStrike">
                          <a:solidFill>
                            <a:srgbClr val="0C0C0C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¿Qué propuestas de mejora se pueden sugerir?</a:t>
                      </a:r>
                      <a:endParaRPr sz="1200"/>
                    </a:p>
                  </a:txBody>
                  <a:tcPr marT="45725" marB="45725" marR="91450" marL="91450"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85" name="Google Shape;85;p13"/>
          <p:cNvSpPr txBox="1"/>
          <p:nvPr/>
        </p:nvSpPr>
        <p:spPr>
          <a:xfrm>
            <a:off x="481800" y="1009619"/>
            <a:ext cx="109425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CL" sz="2800" u="none" cap="none" strike="noStrike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Contexto: </a:t>
            </a:r>
            <a:r>
              <a:rPr lang="es-CL" sz="2400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Una supervisora de práctica conforma </a:t>
            </a:r>
            <a:r>
              <a:rPr b="0" i="0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 una comunidad de </a:t>
            </a:r>
            <a:r>
              <a:rPr lang="es-CL" sz="2400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práctica </a:t>
            </a:r>
            <a:r>
              <a:rPr b="0" i="0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con </a:t>
            </a:r>
            <a:r>
              <a:rPr lang="es-CL" sz="2400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sus </a:t>
            </a:r>
            <a:r>
              <a:rPr b="0" i="0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 estudiantes en formación. El propósito </a:t>
            </a:r>
            <a:r>
              <a:rPr lang="es-CL" sz="2400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de esta comunidad es </a:t>
            </a:r>
            <a:r>
              <a:rPr b="0" i="0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b="1" i="1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avanzar en prácticas de enseñanza más inclusivas en el aula.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C0C0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Completa la siguiente tabla</a:t>
            </a:r>
            <a:r>
              <a:rPr b="0" i="0" lang="es-CL" sz="14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027071"/>
            <a:ext cx="12192000" cy="83092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4"/>
          <p:cNvSpPr txBox="1"/>
          <p:nvPr/>
        </p:nvSpPr>
        <p:spPr>
          <a:xfrm>
            <a:off x="631203" y="1030798"/>
            <a:ext cx="10929600" cy="42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000" u="none" cap="none" strike="noStrike">
              <a:solidFill>
                <a:srgbClr val="0C0C0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Planificación de una clase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Video corto de una clase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Trabajo y actividades de estudiantes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Diario reflexivo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Rúbricas de evaluaciones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Evaluaciones realizada por los estudiantes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Incidente crítico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Conversación con estudiantes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L" sz="2800" u="none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(Otras) </a:t>
            </a:r>
            <a:r>
              <a:rPr b="0" i="0" lang="es-CL" sz="2800" u="sng" cap="none" strike="noStrike">
                <a:solidFill>
                  <a:srgbClr val="0C0C0C"/>
                </a:solidFill>
                <a:latin typeface="Nunito"/>
                <a:ea typeface="Nunito"/>
                <a:cs typeface="Nunito"/>
                <a:sym typeface="Nunito"/>
              </a:rPr>
              <a:t>	</a:t>
            </a:r>
            <a:endParaRPr b="0" i="0" sz="2800" u="sng" cap="none" strike="noStrike">
              <a:solidFill>
                <a:srgbClr val="0C0C0C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2" name="Google Shape;9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770326" y="107113"/>
            <a:ext cx="1346347" cy="1026402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/>
          <p:nvPr/>
        </p:nvSpPr>
        <p:spPr>
          <a:xfrm>
            <a:off x="187217" y="134136"/>
            <a:ext cx="11228400" cy="97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66"/>
              <a:buFont typeface="Arial"/>
              <a:buNone/>
            </a:pPr>
            <a:r>
              <a:rPr b="1" i="0" lang="es-CL" sz="3200" u="none" cap="none" strike="noStrike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Ejemplos de estrategias para recolectar </a:t>
            </a:r>
            <a:r>
              <a:rPr b="1" lang="es-CL" sz="3200">
                <a:solidFill>
                  <a:srgbClr val="366092"/>
                </a:solidFill>
                <a:latin typeface="Nunito"/>
                <a:ea typeface="Nunito"/>
                <a:cs typeface="Nunito"/>
                <a:sym typeface="Nunito"/>
              </a:rPr>
              <a:t>evidencias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2022-08-02T14:50:44Z</dcterms:created>
  <dc:creator>Thomas Edward Peet Moraga (tomaspemora)</dc:creator>
</cp:coreProperties>
</file>