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74" r:id="rId2"/>
    <p:sldId id="276" r:id="rId3"/>
  </p:sldIdLst>
  <p:sldSz cx="12192000" cy="6858000"/>
  <p:notesSz cx="6858000" cy="9144000"/>
  <p:embeddedFontLst>
    <p:embeddedFont>
      <p:font typeface="Nunito" pitchFamily="2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9zSVnyxuzghe8HcxiI/KuubKl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0A7"/>
    <a:srgbClr val="62B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20" autoAdjust="0"/>
  </p:normalViewPr>
  <p:slideViewPr>
    <p:cSldViewPr snapToGrid="0">
      <p:cViewPr varScale="1">
        <p:scale>
          <a:sx n="59" d="100"/>
          <a:sy n="59" d="100"/>
        </p:scale>
        <p:origin x="9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>
          <a:extLst>
            <a:ext uri="{FF2B5EF4-FFF2-40B4-BE49-F238E27FC236}">
              <a16:creationId xmlns:a16="http://schemas.microsoft.com/office/drawing/2014/main" id="{185E90D8-6C2D-D63A-FB00-9E26C0B6D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9:notes">
            <a:extLst>
              <a:ext uri="{FF2B5EF4-FFF2-40B4-BE49-F238E27FC236}">
                <a16:creationId xmlns:a16="http://schemas.microsoft.com/office/drawing/2014/main" id="{D14B76E2-E878-C3DD-150F-9E05614076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49:notes">
            <a:extLst>
              <a:ext uri="{FF2B5EF4-FFF2-40B4-BE49-F238E27FC236}">
                <a16:creationId xmlns:a16="http://schemas.microsoft.com/office/drawing/2014/main" id="{B508D1A7-8D13-A3D7-0A18-FEB42F7662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392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9"/>
          <p:cNvSpPr txBox="1"/>
          <p:nvPr/>
        </p:nvSpPr>
        <p:spPr>
          <a:xfrm>
            <a:off x="967058" y="1196317"/>
            <a:ext cx="10201685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SzPts val="2400"/>
            </a:pPr>
            <a:r>
              <a:rPr lang="es-MX" sz="2400" dirty="0">
                <a:solidFill>
                  <a:srgbClr val="0C0C0C"/>
                </a:solidFill>
                <a:latin typeface="Nunito"/>
              </a:rPr>
              <a:t>Las y los formadores de matemática que imparten cursos del área de didáctica en una universidad observan que sus estudiantes presentan dificultades persistentes para vincular la teoría con la práctica.</a:t>
            </a:r>
          </a:p>
          <a:p>
            <a:pPr>
              <a:lnSpc>
                <a:spcPct val="150000"/>
              </a:lnSpc>
              <a:buSzPts val="2400"/>
            </a:pPr>
            <a:endParaRPr lang="es-MX" sz="2400" dirty="0">
              <a:solidFill>
                <a:srgbClr val="0C0C0C"/>
              </a:solidFill>
              <a:latin typeface="Nunito"/>
            </a:endParaRPr>
          </a:p>
          <a:p>
            <a:pPr>
              <a:lnSpc>
                <a:spcPct val="150000"/>
              </a:lnSpc>
              <a:buSzPts val="2400"/>
            </a:pPr>
            <a:r>
              <a:rPr lang="es-MX" sz="2400" dirty="0">
                <a:solidFill>
                  <a:srgbClr val="0C0C0C"/>
                </a:solidFill>
                <a:latin typeface="Nunito"/>
              </a:rPr>
              <a:t>Para avanzar en la búsqueda de una solución a este problema, convocan a una reunión a las y los formadores que supervisan las prácticas profesionales, con el propósito de comenzar a trabajar colaborativamente en este aspecto.</a:t>
            </a:r>
          </a:p>
          <a:p>
            <a:pPr>
              <a:lnSpc>
                <a:spcPct val="150000"/>
              </a:lnSpc>
              <a:buSzPts val="2400"/>
            </a:pPr>
            <a:endParaRPr sz="2400" dirty="0">
              <a:solidFill>
                <a:srgbClr val="0C0C0C"/>
              </a:solidFill>
              <a:latin typeface="Nunito"/>
            </a:endParaRPr>
          </a:p>
        </p:txBody>
      </p:sp>
      <p:pic>
        <p:nvPicPr>
          <p:cNvPr id="257" name="Google Shape;257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9"/>
          <p:cNvSpPr/>
          <p:nvPr/>
        </p:nvSpPr>
        <p:spPr>
          <a:xfrm>
            <a:off x="655315" y="306215"/>
            <a:ext cx="11228400" cy="9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es-CL" sz="3466" b="1" dirty="0">
                <a:solidFill>
                  <a:srgbClr val="366092"/>
                </a:solidFill>
                <a:latin typeface="Nunito"/>
                <a:sym typeface="Nunito"/>
              </a:rPr>
              <a:t>CASO 1</a:t>
            </a: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>
          <a:extLst>
            <a:ext uri="{FF2B5EF4-FFF2-40B4-BE49-F238E27FC236}">
              <a16:creationId xmlns:a16="http://schemas.microsoft.com/office/drawing/2014/main" id="{D1D6EAE7-0251-F42E-0D6E-37A6AFC9F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9">
            <a:extLst>
              <a:ext uri="{FF2B5EF4-FFF2-40B4-BE49-F238E27FC236}">
                <a16:creationId xmlns:a16="http://schemas.microsoft.com/office/drawing/2014/main" id="{A75178A7-DCE3-999E-6FE5-7AC79B68C7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9">
            <a:extLst>
              <a:ext uri="{FF2B5EF4-FFF2-40B4-BE49-F238E27FC236}">
                <a16:creationId xmlns:a16="http://schemas.microsoft.com/office/drawing/2014/main" id="{A88B8E37-2A5B-CB86-A9B4-AD78555A0A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9">
            <a:extLst>
              <a:ext uri="{FF2B5EF4-FFF2-40B4-BE49-F238E27FC236}">
                <a16:creationId xmlns:a16="http://schemas.microsoft.com/office/drawing/2014/main" id="{BD1EA006-3E92-A174-7771-FDD43A58EE31}"/>
              </a:ext>
            </a:extLst>
          </p:cNvPr>
          <p:cNvSpPr/>
          <p:nvPr/>
        </p:nvSpPr>
        <p:spPr>
          <a:xfrm>
            <a:off x="611772" y="161115"/>
            <a:ext cx="11228400" cy="9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es-CL" sz="3466" b="1" dirty="0">
                <a:solidFill>
                  <a:srgbClr val="366092"/>
                </a:solidFill>
                <a:latin typeface="Nunito"/>
                <a:sym typeface="Nunito"/>
              </a:rPr>
              <a:t>Completa la siguiente tabla</a:t>
            </a: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32A09D-C739-72E0-7160-80EAD372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444915"/>
              </p:ext>
            </p:extLst>
          </p:nvPr>
        </p:nvGraphicFramePr>
        <p:xfrm>
          <a:off x="357412" y="1344484"/>
          <a:ext cx="11477175" cy="416903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094249">
                  <a:extLst>
                    <a:ext uri="{9D8B030D-6E8A-4147-A177-3AD203B41FA5}">
                      <a16:colId xmlns:a16="http://schemas.microsoft.com/office/drawing/2014/main" val="2855678614"/>
                    </a:ext>
                  </a:extLst>
                </a:gridCol>
                <a:gridCol w="7382926">
                  <a:extLst>
                    <a:ext uri="{9D8B030D-6E8A-4147-A177-3AD203B41FA5}">
                      <a16:colId xmlns:a16="http://schemas.microsoft.com/office/drawing/2014/main" val="721536059"/>
                    </a:ext>
                  </a:extLst>
                </a:gridCol>
              </a:tblGrid>
              <a:tr h="847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¿Cuál es la necesidad o desafío presente en este caso?</a:t>
                      </a:r>
                      <a:endParaRPr lang="en-US" sz="2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  <a:p>
                      <a:endParaRPr lang="en-US" sz="1000" dirty="0"/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913057"/>
                  </a:ext>
                </a:extLst>
              </a:tr>
              <a:tr h="1211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¿</a:t>
                      </a:r>
                      <a:r>
                        <a:rPr lang="es-CL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Consideras factible conformar una comunidad de práctica?</a:t>
                      </a:r>
                      <a:endParaRPr lang="en-US" sz="2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22560"/>
                  </a:ext>
                </a:extLst>
              </a:tr>
              <a:tr h="1211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Si se conforma una comunidad de práctica, ¿qué propósito podría tener?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999207"/>
                  </a:ext>
                </a:extLst>
              </a:tr>
              <a:tr h="8926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¿Qué actividades concretas podrían desarrollarse?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26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7131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118</Words>
  <Application>Microsoft Office PowerPoint</Application>
  <PresentationFormat>Widescreen</PresentationFormat>
  <Paragraphs>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Nunito</vt:lpstr>
      <vt:lpstr>Calibri</vt:lpstr>
      <vt:lpstr>Tema de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Thomas Edward Peet Moraga (tomaspemora)</dc:creator>
  <cp:lastModifiedBy>Helena Loreto Montenegro Maggio (helena.montenegro)</cp:lastModifiedBy>
  <cp:revision>8</cp:revision>
  <dcterms:created xsi:type="dcterms:W3CDTF">2022-08-02T14:50:44Z</dcterms:created>
  <dcterms:modified xsi:type="dcterms:W3CDTF">2026-05-24T20:56:46Z</dcterms:modified>
</cp:coreProperties>
</file>