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78" r:id="rId2"/>
    <p:sldId id="276" r:id="rId3"/>
  </p:sldIdLst>
  <p:sldSz cx="12192000" cy="6858000"/>
  <p:notesSz cx="6858000" cy="9144000"/>
  <p:embeddedFontLst>
    <p:embeddedFont>
      <p:font typeface="Nunito" pitchFamily="2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1" roundtripDataSignature="AMtx7mg9zSVnyxuzghe8HcxiI/KuubKl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A0A7"/>
    <a:srgbClr val="62B2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020" autoAdjust="0"/>
  </p:normalViewPr>
  <p:slideViewPr>
    <p:cSldViewPr snapToGrid="0">
      <p:cViewPr varScale="1">
        <p:scale>
          <a:sx n="59" d="100"/>
          <a:sy n="59" d="100"/>
        </p:scale>
        <p:origin x="9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34" Type="http://schemas.openxmlformats.org/officeDocument/2006/relationships/theme" Target="theme/theme1.xml"/><Relationship Id="rId7" Type="http://schemas.openxmlformats.org/officeDocument/2006/relationships/font" Target="fonts/font3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32" Type="http://schemas.openxmlformats.org/officeDocument/2006/relationships/presProps" Target="presProps.xml"/><Relationship Id="rId5" Type="http://schemas.openxmlformats.org/officeDocument/2006/relationships/font" Target="fonts/font1.fntdata"/><Relationship Id="rId31" Type="http://customschemas.google.com/relationships/presentationmetadata" Target="metadata"/><Relationship Id="rId4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>
          <a:extLst>
            <a:ext uri="{FF2B5EF4-FFF2-40B4-BE49-F238E27FC236}">
              <a16:creationId xmlns:a16="http://schemas.microsoft.com/office/drawing/2014/main" id="{C7970149-F4B4-6B0F-7D03-CD3DB4ED8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9:notes">
            <a:extLst>
              <a:ext uri="{FF2B5EF4-FFF2-40B4-BE49-F238E27FC236}">
                <a16:creationId xmlns:a16="http://schemas.microsoft.com/office/drawing/2014/main" id="{A2C84311-B7F2-16BA-E49C-3AF029BEBA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3" name="Google Shape;253;p49:notes">
            <a:extLst>
              <a:ext uri="{FF2B5EF4-FFF2-40B4-BE49-F238E27FC236}">
                <a16:creationId xmlns:a16="http://schemas.microsoft.com/office/drawing/2014/main" id="{83E3D799-A08D-E22B-03ED-D08F8307F3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75547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>
          <a:extLst>
            <a:ext uri="{FF2B5EF4-FFF2-40B4-BE49-F238E27FC236}">
              <a16:creationId xmlns:a16="http://schemas.microsoft.com/office/drawing/2014/main" id="{185E90D8-6C2D-D63A-FB00-9E26C0B6D5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9:notes">
            <a:extLst>
              <a:ext uri="{FF2B5EF4-FFF2-40B4-BE49-F238E27FC236}">
                <a16:creationId xmlns:a16="http://schemas.microsoft.com/office/drawing/2014/main" id="{D14B76E2-E878-C3DD-150F-9E05614076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3" name="Google Shape;253;p49:notes">
            <a:extLst>
              <a:ext uri="{FF2B5EF4-FFF2-40B4-BE49-F238E27FC236}">
                <a16:creationId xmlns:a16="http://schemas.microsoft.com/office/drawing/2014/main" id="{B508D1A7-8D13-A3D7-0A18-FEB42F7662F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43928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2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0" name="Google Shape;60;p2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>
          <a:extLst>
            <a:ext uri="{FF2B5EF4-FFF2-40B4-BE49-F238E27FC236}">
              <a16:creationId xmlns:a16="http://schemas.microsoft.com/office/drawing/2014/main" id="{BAA6F5FC-C4ED-A87F-C537-CAAD28573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5" name="Google Shape;255;p49">
            <a:extLst>
              <a:ext uri="{FF2B5EF4-FFF2-40B4-BE49-F238E27FC236}">
                <a16:creationId xmlns:a16="http://schemas.microsoft.com/office/drawing/2014/main" id="{D5BE97C1-77AB-4B4C-F88C-D72A76F1FC3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027071"/>
            <a:ext cx="12192000" cy="830929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49">
            <a:extLst>
              <a:ext uri="{FF2B5EF4-FFF2-40B4-BE49-F238E27FC236}">
                <a16:creationId xmlns:a16="http://schemas.microsoft.com/office/drawing/2014/main" id="{1BB28223-9C9C-EB6A-F159-B14C2F6DC673}"/>
              </a:ext>
            </a:extLst>
          </p:cNvPr>
          <p:cNvSpPr txBox="1"/>
          <p:nvPr/>
        </p:nvSpPr>
        <p:spPr>
          <a:xfrm>
            <a:off x="853703" y="1278615"/>
            <a:ext cx="10837553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  <a:buSzPts val="2400"/>
            </a:pPr>
            <a:r>
              <a:rPr lang="es-MX" sz="2400" dirty="0">
                <a:solidFill>
                  <a:srgbClr val="0C0C0C"/>
                </a:solidFill>
                <a:latin typeface="Nunito"/>
              </a:rPr>
              <a:t>Formadores de matemática de cuatro universidades de la zona metropolitana discuten los desafíos asociados a la incorporación de los nuevos estándares de la profesión docente en los cursos que imparten. </a:t>
            </a:r>
          </a:p>
          <a:p>
            <a:pPr>
              <a:lnSpc>
                <a:spcPct val="150000"/>
              </a:lnSpc>
              <a:buSzPts val="2400"/>
            </a:pPr>
            <a:endParaRPr lang="es-MX" sz="2400" dirty="0">
              <a:solidFill>
                <a:srgbClr val="0C0C0C"/>
              </a:solidFill>
              <a:latin typeface="Nunito"/>
            </a:endParaRPr>
          </a:p>
          <a:p>
            <a:pPr>
              <a:lnSpc>
                <a:spcPct val="150000"/>
              </a:lnSpc>
              <a:buSzPts val="2400"/>
            </a:pPr>
            <a:r>
              <a:rPr lang="es-MX" sz="2400" dirty="0">
                <a:solidFill>
                  <a:srgbClr val="0C0C0C"/>
                </a:solidFill>
                <a:latin typeface="Nunito"/>
              </a:rPr>
              <a:t>A partir de esta conversación, surge la idea de convocar una reunión de trabajo a los formadores de las carreras de Pedagogía en Matemática para compartir y analizar las experiencias que cada programa ha desarrollado para la implementación de los estándares de la profesión docente. </a:t>
            </a:r>
            <a:endParaRPr sz="2400" dirty="0">
              <a:solidFill>
                <a:srgbClr val="0C0C0C"/>
              </a:solidFill>
              <a:latin typeface="Nunito"/>
            </a:endParaRPr>
          </a:p>
        </p:txBody>
      </p:sp>
      <p:pic>
        <p:nvPicPr>
          <p:cNvPr id="257" name="Google Shape;257;p49">
            <a:extLst>
              <a:ext uri="{FF2B5EF4-FFF2-40B4-BE49-F238E27FC236}">
                <a16:creationId xmlns:a16="http://schemas.microsoft.com/office/drawing/2014/main" id="{A6122C26-25F7-219B-5091-39843173E7EB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70326" y="107113"/>
            <a:ext cx="1346347" cy="1026402"/>
          </a:xfrm>
          <a:prstGeom prst="rect">
            <a:avLst/>
          </a:prstGeom>
          <a:noFill/>
          <a:ln>
            <a:noFill/>
          </a:ln>
        </p:spPr>
      </p:pic>
      <p:sp>
        <p:nvSpPr>
          <p:cNvPr id="258" name="Google Shape;258;p49">
            <a:extLst>
              <a:ext uri="{FF2B5EF4-FFF2-40B4-BE49-F238E27FC236}">
                <a16:creationId xmlns:a16="http://schemas.microsoft.com/office/drawing/2014/main" id="{8413B6F1-AF83-F69B-5DFA-99EF340D7EDA}"/>
              </a:ext>
            </a:extLst>
          </p:cNvPr>
          <p:cNvSpPr/>
          <p:nvPr/>
        </p:nvSpPr>
        <p:spPr>
          <a:xfrm>
            <a:off x="655315" y="306215"/>
            <a:ext cx="11228400" cy="9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66"/>
              <a:buFont typeface="Arial"/>
              <a:buNone/>
            </a:pPr>
            <a:r>
              <a:rPr lang="es-CL" sz="3466" b="1" dirty="0">
                <a:solidFill>
                  <a:srgbClr val="366092"/>
                </a:solidFill>
                <a:latin typeface="Nunito"/>
                <a:sym typeface="Nunito"/>
              </a:rPr>
              <a:t>CASO 3</a:t>
            </a:r>
            <a:endParaRPr sz="1867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63699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>
          <a:extLst>
            <a:ext uri="{FF2B5EF4-FFF2-40B4-BE49-F238E27FC236}">
              <a16:creationId xmlns:a16="http://schemas.microsoft.com/office/drawing/2014/main" id="{D1D6EAE7-0251-F42E-0D6E-37A6AFC9F1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5" name="Google Shape;255;p49">
            <a:extLst>
              <a:ext uri="{FF2B5EF4-FFF2-40B4-BE49-F238E27FC236}">
                <a16:creationId xmlns:a16="http://schemas.microsoft.com/office/drawing/2014/main" id="{A75178A7-DCE3-999E-6FE5-7AC79B68C75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6027071"/>
            <a:ext cx="12192000" cy="830929"/>
          </a:xfrm>
          <a:prstGeom prst="rect">
            <a:avLst/>
          </a:prstGeom>
          <a:noFill/>
          <a:ln>
            <a:noFill/>
          </a:ln>
        </p:spPr>
      </p:pic>
      <p:pic>
        <p:nvPicPr>
          <p:cNvPr id="257" name="Google Shape;257;p49">
            <a:extLst>
              <a:ext uri="{FF2B5EF4-FFF2-40B4-BE49-F238E27FC236}">
                <a16:creationId xmlns:a16="http://schemas.microsoft.com/office/drawing/2014/main" id="{A88B8E37-2A5B-CB86-A9B4-AD78555A0A14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70326" y="107113"/>
            <a:ext cx="1346347" cy="1026402"/>
          </a:xfrm>
          <a:prstGeom prst="rect">
            <a:avLst/>
          </a:prstGeom>
          <a:noFill/>
          <a:ln>
            <a:noFill/>
          </a:ln>
        </p:spPr>
      </p:pic>
      <p:sp>
        <p:nvSpPr>
          <p:cNvPr id="258" name="Google Shape;258;p49">
            <a:extLst>
              <a:ext uri="{FF2B5EF4-FFF2-40B4-BE49-F238E27FC236}">
                <a16:creationId xmlns:a16="http://schemas.microsoft.com/office/drawing/2014/main" id="{BD1EA006-3E92-A174-7771-FDD43A58EE31}"/>
              </a:ext>
            </a:extLst>
          </p:cNvPr>
          <p:cNvSpPr/>
          <p:nvPr/>
        </p:nvSpPr>
        <p:spPr>
          <a:xfrm>
            <a:off x="611772" y="161115"/>
            <a:ext cx="11228400" cy="9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66"/>
              <a:buFont typeface="Arial"/>
              <a:buNone/>
            </a:pPr>
            <a:r>
              <a:rPr lang="es-CL" sz="3466" b="1" dirty="0">
                <a:solidFill>
                  <a:srgbClr val="366092"/>
                </a:solidFill>
                <a:latin typeface="Nunito"/>
                <a:sym typeface="Nunito"/>
              </a:rPr>
              <a:t>Completa la siguiente tabla</a:t>
            </a:r>
            <a:endParaRPr sz="1867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632A09D-C739-72E0-7160-80EAD37219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444915"/>
              </p:ext>
            </p:extLst>
          </p:nvPr>
        </p:nvGraphicFramePr>
        <p:xfrm>
          <a:off x="357412" y="1344484"/>
          <a:ext cx="11477175" cy="4169031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4094249">
                  <a:extLst>
                    <a:ext uri="{9D8B030D-6E8A-4147-A177-3AD203B41FA5}">
                      <a16:colId xmlns:a16="http://schemas.microsoft.com/office/drawing/2014/main" val="2855678614"/>
                    </a:ext>
                  </a:extLst>
                </a:gridCol>
                <a:gridCol w="7382926">
                  <a:extLst>
                    <a:ext uri="{9D8B030D-6E8A-4147-A177-3AD203B41FA5}">
                      <a16:colId xmlns:a16="http://schemas.microsoft.com/office/drawing/2014/main" val="721536059"/>
                    </a:ext>
                  </a:extLst>
                </a:gridCol>
              </a:tblGrid>
              <a:tr h="84768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sz="2000" b="1" i="0" u="none" strike="noStrike" cap="none" dirty="0">
                          <a:solidFill>
                            <a:schemeClr val="bg1"/>
                          </a:solidFill>
                          <a:latin typeface="Nunito"/>
                          <a:ea typeface="+mn-ea"/>
                          <a:cs typeface="Arial"/>
                          <a:sym typeface="Arial"/>
                        </a:rPr>
                        <a:t>¿Cuál es la necesidad o desafío presente en este caso?</a:t>
                      </a:r>
                      <a:endParaRPr lang="en-US" sz="2000" b="1" i="0" u="none" strike="noStrike" cap="none" dirty="0">
                        <a:solidFill>
                          <a:schemeClr val="bg1"/>
                        </a:solidFill>
                        <a:latin typeface="Nunito"/>
                        <a:ea typeface="+mn-ea"/>
                        <a:cs typeface="Arial"/>
                        <a:sym typeface="Arial"/>
                      </a:endParaRPr>
                    </a:p>
                    <a:p>
                      <a:endParaRPr lang="en-US" sz="1000" dirty="0"/>
                    </a:p>
                  </a:txBody>
                  <a:tcPr>
                    <a:solidFill>
                      <a:srgbClr val="4BA0A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Nunito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4913057"/>
                  </a:ext>
                </a:extLst>
              </a:tr>
              <a:tr h="12114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sz="2000" b="1" i="0" u="none" strike="noStrike" cap="none" dirty="0">
                          <a:solidFill>
                            <a:schemeClr val="bg1"/>
                          </a:solidFill>
                          <a:latin typeface="Nunito"/>
                          <a:ea typeface="+mn-ea"/>
                          <a:cs typeface="Arial"/>
                          <a:sym typeface="Arial"/>
                        </a:rPr>
                        <a:t>¿</a:t>
                      </a:r>
                      <a:r>
                        <a:rPr lang="es-CL" sz="2000" b="1" i="0" u="none" strike="noStrike" cap="none" dirty="0">
                          <a:solidFill>
                            <a:schemeClr val="bg1"/>
                          </a:solidFill>
                          <a:latin typeface="Nunito"/>
                          <a:ea typeface="+mn-ea"/>
                          <a:cs typeface="Arial"/>
                          <a:sym typeface="Arial"/>
                        </a:rPr>
                        <a:t>Consideras factible conformar una comunidad de práctica?</a:t>
                      </a:r>
                      <a:endParaRPr lang="en-US" sz="2000" b="1" i="0" u="none" strike="noStrike" cap="none" dirty="0">
                        <a:solidFill>
                          <a:schemeClr val="bg1"/>
                        </a:solidFill>
                        <a:latin typeface="Nunito"/>
                        <a:ea typeface="+mn-ea"/>
                        <a:cs typeface="Arial"/>
                        <a:sym typeface="Arial"/>
                      </a:endParaRPr>
                    </a:p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chemeClr val="bg1"/>
                        </a:solidFill>
                        <a:latin typeface="Nunito"/>
                        <a:ea typeface="+mn-ea"/>
                        <a:cs typeface="Arial"/>
                        <a:sym typeface="Arial"/>
                      </a:endParaRPr>
                    </a:p>
                  </a:txBody>
                  <a:tcPr>
                    <a:solidFill>
                      <a:srgbClr val="4BA0A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Nunito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222560"/>
                  </a:ext>
                </a:extLst>
              </a:tr>
              <a:tr h="12114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sz="2000" b="1" i="0" u="none" strike="noStrike" cap="none" dirty="0">
                          <a:solidFill>
                            <a:schemeClr val="bg1"/>
                          </a:solidFill>
                          <a:latin typeface="Nunito"/>
                          <a:ea typeface="+mn-ea"/>
                          <a:cs typeface="Arial"/>
                          <a:sym typeface="Arial"/>
                        </a:rPr>
                        <a:t>Si se conforma una comunidad de práctica, ¿qué propósito podría tener?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1000" b="1" i="0" u="none" strike="noStrike" cap="none" dirty="0">
                        <a:solidFill>
                          <a:schemeClr val="bg1"/>
                        </a:solidFill>
                        <a:latin typeface="Nunito"/>
                        <a:ea typeface="+mn-ea"/>
                        <a:cs typeface="Arial"/>
                        <a:sym typeface="Arial"/>
                      </a:endParaRPr>
                    </a:p>
                  </a:txBody>
                  <a:tcPr>
                    <a:solidFill>
                      <a:srgbClr val="4BA0A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Nunito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999207"/>
                  </a:ext>
                </a:extLst>
              </a:tr>
              <a:tr h="892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sz="2000" b="1" i="0" u="none" strike="noStrike" cap="none" dirty="0">
                          <a:solidFill>
                            <a:schemeClr val="bg1"/>
                          </a:solidFill>
                          <a:latin typeface="Nunito"/>
                          <a:ea typeface="+mn-ea"/>
                          <a:cs typeface="Arial"/>
                          <a:sym typeface="Arial"/>
                        </a:rPr>
                        <a:t>¿Qué actividades concretas podrían desarrollarse?</a:t>
                      </a:r>
                    </a:p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en-US" sz="1000" b="1" i="0" u="none" strike="noStrike" cap="none" dirty="0">
                        <a:solidFill>
                          <a:schemeClr val="bg1"/>
                        </a:solidFill>
                        <a:latin typeface="Nunito"/>
                        <a:ea typeface="+mn-ea"/>
                        <a:cs typeface="Arial"/>
                        <a:sym typeface="Arial"/>
                      </a:endParaRPr>
                    </a:p>
                  </a:txBody>
                  <a:tcPr>
                    <a:solidFill>
                      <a:srgbClr val="4BA0A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Nunito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3268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07131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126</Words>
  <Application>Microsoft Office PowerPoint</Application>
  <PresentationFormat>Widescreen</PresentationFormat>
  <Paragraphs>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Nunito</vt:lpstr>
      <vt:lpstr>Calibri</vt:lpstr>
      <vt:lpstr>Tema de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Thomas Edward Peet Moraga (tomaspemora)</dc:creator>
  <cp:lastModifiedBy>Helena Loreto Montenegro Maggio (helena.montenegro)</cp:lastModifiedBy>
  <cp:revision>10</cp:revision>
  <dcterms:created xsi:type="dcterms:W3CDTF">2022-08-02T14:50:44Z</dcterms:created>
  <dcterms:modified xsi:type="dcterms:W3CDTF">2026-05-24T21:00:57Z</dcterms:modified>
</cp:coreProperties>
</file>