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7" r:id="rId2"/>
    <p:sldId id="276" r:id="rId3"/>
  </p:sldIdLst>
  <p:sldSz cx="12192000" cy="6858000"/>
  <p:notesSz cx="6858000" cy="9144000"/>
  <p:embeddedFontLst>
    <p:embeddedFont>
      <p:font typeface="Nunito" pitchFamily="2"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g9zSVnyxuzghe8HcxiI/KuubKle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A0A7"/>
    <a:srgbClr val="62B2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20" autoAdjust="0"/>
  </p:normalViewPr>
  <p:slideViewPr>
    <p:cSldViewPr snapToGrid="0">
      <p:cViewPr varScale="1">
        <p:scale>
          <a:sx n="59" d="100"/>
          <a:sy n="59" d="100"/>
        </p:scale>
        <p:origin x="9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34" Type="http://schemas.openxmlformats.org/officeDocument/2006/relationships/theme" Target="theme/theme1.xml"/><Relationship Id="rId7" Type="http://schemas.openxmlformats.org/officeDocument/2006/relationships/font" Target="fonts/font3.fntdata"/><Relationship Id="rId33"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32" Type="http://schemas.openxmlformats.org/officeDocument/2006/relationships/presProps" Target="presProps.xml"/><Relationship Id="rId5" Type="http://schemas.openxmlformats.org/officeDocument/2006/relationships/font" Target="fonts/font1.fntdata"/><Relationship Id="rId31" Type="http://customschemas.google.com/relationships/presentationmetadata" Target="metadata"/><Relationship Id="rId4"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a:extLst>
            <a:ext uri="{FF2B5EF4-FFF2-40B4-BE49-F238E27FC236}">
              <a16:creationId xmlns:a16="http://schemas.microsoft.com/office/drawing/2014/main" id="{D3C509B0-84F7-5895-67CB-434E6972032E}"/>
            </a:ext>
          </a:extLst>
        </p:cNvPr>
        <p:cNvGrpSpPr/>
        <p:nvPr/>
      </p:nvGrpSpPr>
      <p:grpSpPr>
        <a:xfrm>
          <a:off x="0" y="0"/>
          <a:ext cx="0" cy="0"/>
          <a:chOff x="0" y="0"/>
          <a:chExt cx="0" cy="0"/>
        </a:xfrm>
      </p:grpSpPr>
      <p:sp>
        <p:nvSpPr>
          <p:cNvPr id="252" name="Google Shape;252;p49:notes">
            <a:extLst>
              <a:ext uri="{FF2B5EF4-FFF2-40B4-BE49-F238E27FC236}">
                <a16:creationId xmlns:a16="http://schemas.microsoft.com/office/drawing/2014/main" id="{E5698462-116D-4E57-1C09-899D061A8B6B}"/>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3" name="Google Shape;253;p49:notes">
            <a:extLst>
              <a:ext uri="{FF2B5EF4-FFF2-40B4-BE49-F238E27FC236}">
                <a16:creationId xmlns:a16="http://schemas.microsoft.com/office/drawing/2014/main" id="{2E5310EF-E68A-4924-05D3-1240C4E56CA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66632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a:extLst>
            <a:ext uri="{FF2B5EF4-FFF2-40B4-BE49-F238E27FC236}">
              <a16:creationId xmlns:a16="http://schemas.microsoft.com/office/drawing/2014/main" id="{185E90D8-6C2D-D63A-FB00-9E26C0B6D55A}"/>
            </a:ext>
          </a:extLst>
        </p:cNvPr>
        <p:cNvGrpSpPr/>
        <p:nvPr/>
      </p:nvGrpSpPr>
      <p:grpSpPr>
        <a:xfrm>
          <a:off x="0" y="0"/>
          <a:ext cx="0" cy="0"/>
          <a:chOff x="0" y="0"/>
          <a:chExt cx="0" cy="0"/>
        </a:xfrm>
      </p:grpSpPr>
      <p:sp>
        <p:nvSpPr>
          <p:cNvPr id="252" name="Google Shape;252;p49:notes">
            <a:extLst>
              <a:ext uri="{FF2B5EF4-FFF2-40B4-BE49-F238E27FC236}">
                <a16:creationId xmlns:a16="http://schemas.microsoft.com/office/drawing/2014/main" id="{D14B76E2-E878-C3DD-150F-9E056140764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3" name="Google Shape;253;p49:notes">
            <a:extLst>
              <a:ext uri="{FF2B5EF4-FFF2-40B4-BE49-F238E27FC236}">
                <a16:creationId xmlns:a16="http://schemas.microsoft.com/office/drawing/2014/main" id="{B508D1A7-8D13-A3D7-0A18-FEB42F7662F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543928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3"/>
        <p:cNvGrpSpPr/>
        <p:nvPr/>
      </p:nvGrpSpPr>
      <p:grpSpPr>
        <a:xfrm>
          <a:off x="0" y="0"/>
          <a:ext cx="0" cy="0"/>
          <a:chOff x="0" y="0"/>
          <a:chExt cx="0" cy="0"/>
        </a:xfrm>
      </p:grpSpPr>
      <p:sp>
        <p:nvSpPr>
          <p:cNvPr id="24" name="Google Shape;24;p2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2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9"/>
        <p:cNvGrpSpPr/>
        <p:nvPr/>
      </p:nvGrpSpPr>
      <p:grpSpPr>
        <a:xfrm>
          <a:off x="0" y="0"/>
          <a:ext cx="0" cy="0"/>
          <a:chOff x="0" y="0"/>
          <a:chExt cx="0" cy="0"/>
        </a:xfrm>
      </p:grpSpPr>
      <p:sp>
        <p:nvSpPr>
          <p:cNvPr id="30" name="Google Shape;3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2"/>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2"/>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2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3"/>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3"/>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0"/>
        <p:cNvGrpSpPr/>
        <p:nvPr/>
      </p:nvGrpSpPr>
      <p:grpSpPr>
        <a:xfrm>
          <a:off x="0" y="0"/>
          <a:ext cx="0" cy="0"/>
          <a:chOff x="0" y="0"/>
          <a:chExt cx="0" cy="0"/>
        </a:xfrm>
      </p:grpSpPr>
      <p:sp>
        <p:nvSpPr>
          <p:cNvPr id="51" name="Google Shape;51;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6"/>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26"/>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57"/>
        <p:cNvGrpSpPr/>
        <p:nvPr/>
      </p:nvGrpSpPr>
      <p:grpSpPr>
        <a:xfrm>
          <a:off x="0" y="0"/>
          <a:ext cx="0" cy="0"/>
          <a:chOff x="0" y="0"/>
          <a:chExt cx="0" cy="0"/>
        </a:xfrm>
      </p:grpSpPr>
      <p:sp>
        <p:nvSpPr>
          <p:cNvPr id="58" name="Google Shape;58;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7"/>
          <p:cNvSpPr>
            <a:spLocks noGrp="1"/>
          </p:cNvSpPr>
          <p:nvPr>
            <p:ph type="pic" idx="2"/>
          </p:nvPr>
        </p:nvSpPr>
        <p:spPr>
          <a:xfrm>
            <a:off x="5183188" y="987425"/>
            <a:ext cx="6172200" cy="4873625"/>
          </a:xfrm>
          <a:prstGeom prst="rect">
            <a:avLst/>
          </a:prstGeom>
          <a:noFill/>
          <a:ln>
            <a:noFill/>
          </a:ln>
        </p:spPr>
      </p:sp>
      <p:sp>
        <p:nvSpPr>
          <p:cNvPr id="60" name="Google Shape;60;p27"/>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4"/>
        <p:cNvGrpSpPr/>
        <p:nvPr/>
      </p:nvGrpSpPr>
      <p:grpSpPr>
        <a:xfrm>
          <a:off x="0" y="0"/>
          <a:ext cx="0" cy="0"/>
          <a:chOff x="0" y="0"/>
          <a:chExt cx="0" cy="0"/>
        </a:xfrm>
      </p:grpSpPr>
      <p:sp>
        <p:nvSpPr>
          <p:cNvPr id="65" name="Google Shape;65;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8"/>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0"/>
        <p:cNvGrpSpPr/>
        <p:nvPr/>
      </p:nvGrpSpPr>
      <p:grpSpPr>
        <a:xfrm>
          <a:off x="0" y="0"/>
          <a:ext cx="0" cy="0"/>
          <a:chOff x="0" y="0"/>
          <a:chExt cx="0" cy="0"/>
        </a:xfrm>
      </p:grpSpPr>
      <p:sp>
        <p:nvSpPr>
          <p:cNvPr id="71" name="Google Shape;71;p29"/>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9"/>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4">
          <a:extLst>
            <a:ext uri="{FF2B5EF4-FFF2-40B4-BE49-F238E27FC236}">
              <a16:creationId xmlns:a16="http://schemas.microsoft.com/office/drawing/2014/main" id="{6B148E72-8718-052A-2257-0650DA316940}"/>
            </a:ext>
          </a:extLst>
        </p:cNvPr>
        <p:cNvGrpSpPr/>
        <p:nvPr/>
      </p:nvGrpSpPr>
      <p:grpSpPr>
        <a:xfrm>
          <a:off x="0" y="0"/>
          <a:ext cx="0" cy="0"/>
          <a:chOff x="0" y="0"/>
          <a:chExt cx="0" cy="0"/>
        </a:xfrm>
      </p:grpSpPr>
      <p:pic>
        <p:nvPicPr>
          <p:cNvPr id="255" name="Google Shape;255;p49">
            <a:extLst>
              <a:ext uri="{FF2B5EF4-FFF2-40B4-BE49-F238E27FC236}">
                <a16:creationId xmlns:a16="http://schemas.microsoft.com/office/drawing/2014/main" id="{D6CFC3B2-A786-F0A9-94D3-6E2E58C1E98F}"/>
              </a:ext>
            </a:extLst>
          </p:cNvPr>
          <p:cNvPicPr preferRelativeResize="0"/>
          <p:nvPr/>
        </p:nvPicPr>
        <p:blipFill rotWithShape="1">
          <a:blip r:embed="rId3">
            <a:alphaModFix/>
          </a:blip>
          <a:srcRect/>
          <a:stretch/>
        </p:blipFill>
        <p:spPr>
          <a:xfrm>
            <a:off x="0" y="6027071"/>
            <a:ext cx="12192000" cy="830929"/>
          </a:xfrm>
          <a:prstGeom prst="rect">
            <a:avLst/>
          </a:prstGeom>
          <a:noFill/>
          <a:ln>
            <a:noFill/>
          </a:ln>
        </p:spPr>
      </p:pic>
      <p:sp>
        <p:nvSpPr>
          <p:cNvPr id="256" name="Google Shape;256;p49">
            <a:extLst>
              <a:ext uri="{FF2B5EF4-FFF2-40B4-BE49-F238E27FC236}">
                <a16:creationId xmlns:a16="http://schemas.microsoft.com/office/drawing/2014/main" id="{B2FB190D-C74B-81EA-23A1-A57CCBB54CC9}"/>
              </a:ext>
            </a:extLst>
          </p:cNvPr>
          <p:cNvSpPr txBox="1"/>
          <p:nvPr/>
        </p:nvSpPr>
        <p:spPr>
          <a:xfrm>
            <a:off x="954122" y="1166862"/>
            <a:ext cx="10630786" cy="4524275"/>
          </a:xfrm>
          <a:prstGeom prst="rect">
            <a:avLst/>
          </a:prstGeom>
          <a:noFill/>
          <a:ln>
            <a:noFill/>
          </a:ln>
        </p:spPr>
        <p:txBody>
          <a:bodyPr spcFirstLastPara="1" wrap="square" lIns="91425" tIns="45700" rIns="91425" bIns="45700" anchor="t" anchorCtr="0">
            <a:spAutoFit/>
          </a:bodyPr>
          <a:lstStyle/>
          <a:p>
            <a:pPr>
              <a:lnSpc>
                <a:spcPct val="150000"/>
              </a:lnSpc>
              <a:buSzPts val="2400"/>
            </a:pPr>
            <a:r>
              <a:rPr lang="es-MX" sz="2400" dirty="0">
                <a:solidFill>
                  <a:srgbClr val="0C0C0C"/>
                </a:solidFill>
                <a:latin typeface="Nunito"/>
              </a:rPr>
              <a:t>Dos formadoras de matemática que supervisan las prácticas profesionales de una universidad observan que los estudiantes en formación presentan dificultades para implementar sus clases considerando las particularidades del contexto educativo en el que realizan la práctica. </a:t>
            </a:r>
          </a:p>
          <a:p>
            <a:pPr>
              <a:lnSpc>
                <a:spcPct val="150000"/>
              </a:lnSpc>
              <a:buSzPts val="2400"/>
            </a:pPr>
            <a:endParaRPr lang="es-MX" sz="2400" dirty="0">
              <a:solidFill>
                <a:srgbClr val="0C0C0C"/>
              </a:solidFill>
              <a:latin typeface="Nunito"/>
            </a:endParaRPr>
          </a:p>
          <a:p>
            <a:pPr>
              <a:lnSpc>
                <a:spcPct val="150000"/>
              </a:lnSpc>
              <a:buSzPts val="2400"/>
            </a:pPr>
            <a:r>
              <a:rPr lang="es-MX" sz="2400" dirty="0">
                <a:solidFill>
                  <a:srgbClr val="0C0C0C"/>
                </a:solidFill>
                <a:latin typeface="Nunito"/>
              </a:rPr>
              <a:t>Para apoyarlos, deciden planificar una reunión con los profesores colaboradores de sus estudiantes  para conversar sobre posibles estrategias a desarrollar en conjunto.</a:t>
            </a:r>
            <a:endParaRPr sz="2400" dirty="0">
              <a:solidFill>
                <a:srgbClr val="0C0C0C"/>
              </a:solidFill>
              <a:latin typeface="Nunito"/>
            </a:endParaRPr>
          </a:p>
        </p:txBody>
      </p:sp>
      <p:pic>
        <p:nvPicPr>
          <p:cNvPr id="257" name="Google Shape;257;p49">
            <a:extLst>
              <a:ext uri="{FF2B5EF4-FFF2-40B4-BE49-F238E27FC236}">
                <a16:creationId xmlns:a16="http://schemas.microsoft.com/office/drawing/2014/main" id="{0A58E38E-F57D-89BA-5B6F-8D6F4B54F2D3}"/>
              </a:ext>
            </a:extLst>
          </p:cNvPr>
          <p:cNvPicPr preferRelativeResize="0"/>
          <p:nvPr/>
        </p:nvPicPr>
        <p:blipFill rotWithShape="1">
          <a:blip r:embed="rId4">
            <a:alphaModFix/>
          </a:blip>
          <a:srcRect/>
          <a:stretch/>
        </p:blipFill>
        <p:spPr>
          <a:xfrm>
            <a:off x="10770326" y="107113"/>
            <a:ext cx="1346347" cy="1026402"/>
          </a:xfrm>
          <a:prstGeom prst="rect">
            <a:avLst/>
          </a:prstGeom>
          <a:noFill/>
          <a:ln>
            <a:noFill/>
          </a:ln>
        </p:spPr>
      </p:pic>
      <p:sp>
        <p:nvSpPr>
          <p:cNvPr id="258" name="Google Shape;258;p49">
            <a:extLst>
              <a:ext uri="{FF2B5EF4-FFF2-40B4-BE49-F238E27FC236}">
                <a16:creationId xmlns:a16="http://schemas.microsoft.com/office/drawing/2014/main" id="{75D76B91-4099-97E7-09D8-0A33EA24BD0C}"/>
              </a:ext>
            </a:extLst>
          </p:cNvPr>
          <p:cNvSpPr/>
          <p:nvPr/>
        </p:nvSpPr>
        <p:spPr>
          <a:xfrm>
            <a:off x="655315" y="306215"/>
            <a:ext cx="11228400" cy="972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466"/>
              <a:buFont typeface="Arial"/>
              <a:buNone/>
            </a:pPr>
            <a:r>
              <a:rPr lang="es-CL" sz="3466" b="1" dirty="0">
                <a:solidFill>
                  <a:srgbClr val="366092"/>
                </a:solidFill>
                <a:latin typeface="Nunito"/>
                <a:sym typeface="Nunito"/>
              </a:rPr>
              <a:t>CASO 2</a:t>
            </a:r>
            <a:endParaRPr sz="1867"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947943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4">
          <a:extLst>
            <a:ext uri="{FF2B5EF4-FFF2-40B4-BE49-F238E27FC236}">
              <a16:creationId xmlns:a16="http://schemas.microsoft.com/office/drawing/2014/main" id="{D1D6EAE7-0251-F42E-0D6E-37A6AFC9F188}"/>
            </a:ext>
          </a:extLst>
        </p:cNvPr>
        <p:cNvGrpSpPr/>
        <p:nvPr/>
      </p:nvGrpSpPr>
      <p:grpSpPr>
        <a:xfrm>
          <a:off x="0" y="0"/>
          <a:ext cx="0" cy="0"/>
          <a:chOff x="0" y="0"/>
          <a:chExt cx="0" cy="0"/>
        </a:xfrm>
      </p:grpSpPr>
      <p:pic>
        <p:nvPicPr>
          <p:cNvPr id="255" name="Google Shape;255;p49">
            <a:extLst>
              <a:ext uri="{FF2B5EF4-FFF2-40B4-BE49-F238E27FC236}">
                <a16:creationId xmlns:a16="http://schemas.microsoft.com/office/drawing/2014/main" id="{A75178A7-DCE3-999E-6FE5-7AC79B68C75A}"/>
              </a:ext>
            </a:extLst>
          </p:cNvPr>
          <p:cNvPicPr preferRelativeResize="0"/>
          <p:nvPr/>
        </p:nvPicPr>
        <p:blipFill rotWithShape="1">
          <a:blip r:embed="rId3">
            <a:alphaModFix/>
          </a:blip>
          <a:srcRect/>
          <a:stretch/>
        </p:blipFill>
        <p:spPr>
          <a:xfrm>
            <a:off x="0" y="6027071"/>
            <a:ext cx="12192000" cy="830929"/>
          </a:xfrm>
          <a:prstGeom prst="rect">
            <a:avLst/>
          </a:prstGeom>
          <a:noFill/>
          <a:ln>
            <a:noFill/>
          </a:ln>
        </p:spPr>
      </p:pic>
      <p:pic>
        <p:nvPicPr>
          <p:cNvPr id="257" name="Google Shape;257;p49">
            <a:extLst>
              <a:ext uri="{FF2B5EF4-FFF2-40B4-BE49-F238E27FC236}">
                <a16:creationId xmlns:a16="http://schemas.microsoft.com/office/drawing/2014/main" id="{A88B8E37-2A5B-CB86-A9B4-AD78555A0A14}"/>
              </a:ext>
            </a:extLst>
          </p:cNvPr>
          <p:cNvPicPr preferRelativeResize="0"/>
          <p:nvPr/>
        </p:nvPicPr>
        <p:blipFill rotWithShape="1">
          <a:blip r:embed="rId4">
            <a:alphaModFix/>
          </a:blip>
          <a:srcRect/>
          <a:stretch/>
        </p:blipFill>
        <p:spPr>
          <a:xfrm>
            <a:off x="10770326" y="107113"/>
            <a:ext cx="1346347" cy="1026402"/>
          </a:xfrm>
          <a:prstGeom prst="rect">
            <a:avLst/>
          </a:prstGeom>
          <a:noFill/>
          <a:ln>
            <a:noFill/>
          </a:ln>
        </p:spPr>
      </p:pic>
      <p:sp>
        <p:nvSpPr>
          <p:cNvPr id="258" name="Google Shape;258;p49">
            <a:extLst>
              <a:ext uri="{FF2B5EF4-FFF2-40B4-BE49-F238E27FC236}">
                <a16:creationId xmlns:a16="http://schemas.microsoft.com/office/drawing/2014/main" id="{BD1EA006-3E92-A174-7771-FDD43A58EE31}"/>
              </a:ext>
            </a:extLst>
          </p:cNvPr>
          <p:cNvSpPr/>
          <p:nvPr/>
        </p:nvSpPr>
        <p:spPr>
          <a:xfrm>
            <a:off x="611772" y="161115"/>
            <a:ext cx="11228400" cy="972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3466"/>
              <a:buFont typeface="Arial"/>
              <a:buNone/>
            </a:pPr>
            <a:r>
              <a:rPr lang="es-CL" sz="3466" b="1" dirty="0">
                <a:solidFill>
                  <a:srgbClr val="366092"/>
                </a:solidFill>
                <a:latin typeface="Nunito"/>
                <a:sym typeface="Nunito"/>
              </a:rPr>
              <a:t>Completa la siguiente tabla</a:t>
            </a:r>
            <a:endParaRPr sz="1867" b="0" i="0" u="none" strike="noStrike" cap="none" dirty="0">
              <a:solidFill>
                <a:srgbClr val="000000"/>
              </a:solidFill>
              <a:latin typeface="Arial"/>
              <a:ea typeface="Arial"/>
              <a:cs typeface="Arial"/>
              <a:sym typeface="Arial"/>
            </a:endParaRPr>
          </a:p>
        </p:txBody>
      </p:sp>
      <p:graphicFrame>
        <p:nvGraphicFramePr>
          <p:cNvPr id="3" name="Table 2">
            <a:extLst>
              <a:ext uri="{FF2B5EF4-FFF2-40B4-BE49-F238E27FC236}">
                <a16:creationId xmlns:a16="http://schemas.microsoft.com/office/drawing/2014/main" id="{0632A09D-C739-72E0-7160-80EAD372193D}"/>
              </a:ext>
            </a:extLst>
          </p:cNvPr>
          <p:cNvGraphicFramePr>
            <a:graphicFrameLocks noGrp="1"/>
          </p:cNvGraphicFramePr>
          <p:nvPr>
            <p:extLst>
              <p:ext uri="{D42A27DB-BD31-4B8C-83A1-F6EECF244321}">
                <p14:modId xmlns:p14="http://schemas.microsoft.com/office/powerpoint/2010/main" val="3530444915"/>
              </p:ext>
            </p:extLst>
          </p:nvPr>
        </p:nvGraphicFramePr>
        <p:xfrm>
          <a:off x="357412" y="1344484"/>
          <a:ext cx="11477175" cy="4169031"/>
        </p:xfrm>
        <a:graphic>
          <a:graphicData uri="http://schemas.openxmlformats.org/drawingml/2006/table">
            <a:tbl>
              <a:tblPr firstRow="1" bandRow="1">
                <a:tableStyleId>{7E9639D4-E3E2-4D34-9284-5A2195B3D0D7}</a:tableStyleId>
              </a:tblPr>
              <a:tblGrid>
                <a:gridCol w="4094249">
                  <a:extLst>
                    <a:ext uri="{9D8B030D-6E8A-4147-A177-3AD203B41FA5}">
                      <a16:colId xmlns:a16="http://schemas.microsoft.com/office/drawing/2014/main" val="2855678614"/>
                    </a:ext>
                  </a:extLst>
                </a:gridCol>
                <a:gridCol w="7382926">
                  <a:extLst>
                    <a:ext uri="{9D8B030D-6E8A-4147-A177-3AD203B41FA5}">
                      <a16:colId xmlns:a16="http://schemas.microsoft.com/office/drawing/2014/main" val="721536059"/>
                    </a:ext>
                  </a:extLst>
                </a:gridCol>
              </a:tblGrid>
              <a:tr h="84768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2000" b="1" i="0" u="none" strike="noStrike" cap="none" dirty="0">
                          <a:solidFill>
                            <a:schemeClr val="bg1"/>
                          </a:solidFill>
                          <a:latin typeface="Nunito"/>
                          <a:ea typeface="+mn-ea"/>
                          <a:cs typeface="Arial"/>
                          <a:sym typeface="Arial"/>
                        </a:rPr>
                        <a:t>¿Cuál es la necesidad o desafío presente en este caso?</a:t>
                      </a:r>
                      <a:endParaRPr lang="en-US" sz="2000" b="1" i="0" u="none" strike="noStrike" cap="none" dirty="0">
                        <a:solidFill>
                          <a:schemeClr val="bg1"/>
                        </a:solidFill>
                        <a:latin typeface="Nunito"/>
                        <a:ea typeface="+mn-ea"/>
                        <a:cs typeface="Arial"/>
                        <a:sym typeface="Arial"/>
                      </a:endParaRPr>
                    </a:p>
                    <a:p>
                      <a:endParaRPr lang="en-US" sz="1000" dirty="0"/>
                    </a:p>
                  </a:txBody>
                  <a:tcPr>
                    <a:solidFill>
                      <a:srgbClr val="4BA0A7"/>
                    </a:solidFill>
                  </a:tcPr>
                </a:tc>
                <a:tc>
                  <a:txBody>
                    <a:bodyPr/>
                    <a:lstStyle/>
                    <a:p>
                      <a:endParaRPr lang="en-US" dirty="0">
                        <a:latin typeface="Nunito" pitchFamily="2" charset="0"/>
                      </a:endParaRPr>
                    </a:p>
                  </a:txBody>
                  <a:tcPr>
                    <a:solidFill>
                      <a:schemeClr val="bg1"/>
                    </a:solidFill>
                  </a:tcPr>
                </a:tc>
                <a:extLst>
                  <a:ext uri="{0D108BD9-81ED-4DB2-BD59-A6C34878D82A}">
                    <a16:rowId xmlns:a16="http://schemas.microsoft.com/office/drawing/2014/main" val="3124913057"/>
                  </a:ext>
                </a:extLst>
              </a:tr>
              <a:tr h="1211466">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2000" b="1" i="0" u="none" strike="noStrike" cap="none" dirty="0">
                          <a:solidFill>
                            <a:schemeClr val="bg1"/>
                          </a:solidFill>
                          <a:latin typeface="Nunito"/>
                          <a:ea typeface="+mn-ea"/>
                          <a:cs typeface="Arial"/>
                          <a:sym typeface="Arial"/>
                        </a:rPr>
                        <a:t>¿</a:t>
                      </a:r>
                      <a:r>
                        <a:rPr lang="es-CL" sz="2000" b="1" i="0" u="none" strike="noStrike" cap="none" dirty="0">
                          <a:solidFill>
                            <a:schemeClr val="bg1"/>
                          </a:solidFill>
                          <a:latin typeface="Nunito"/>
                          <a:ea typeface="+mn-ea"/>
                          <a:cs typeface="Arial"/>
                          <a:sym typeface="Arial"/>
                        </a:rPr>
                        <a:t>Consideras factible conformar una comunidad de práctica?</a:t>
                      </a:r>
                      <a:endParaRPr lang="en-US" sz="2000" b="1" i="0" u="none" strike="noStrike" cap="none" dirty="0">
                        <a:solidFill>
                          <a:schemeClr val="bg1"/>
                        </a:solidFill>
                        <a:latin typeface="Nunito"/>
                        <a:ea typeface="+mn-ea"/>
                        <a:cs typeface="Arial"/>
                        <a:sym typeface="Arial"/>
                      </a:endParaRPr>
                    </a:p>
                    <a:p>
                      <a:pPr marR="0" algn="l" rtl="0">
                        <a:lnSpc>
                          <a:spcPct val="100000"/>
                        </a:lnSpc>
                        <a:spcBef>
                          <a:spcPts val="0"/>
                        </a:spcBef>
                        <a:spcAft>
                          <a:spcPts val="0"/>
                        </a:spcAft>
                        <a:buClr>
                          <a:srgbClr val="000000"/>
                        </a:buClr>
                        <a:buFont typeface="Arial"/>
                      </a:pPr>
                      <a:endParaRPr lang="en-US" sz="1000" b="1" i="0" u="none" strike="noStrike" cap="none" dirty="0">
                        <a:solidFill>
                          <a:schemeClr val="bg1"/>
                        </a:solidFill>
                        <a:latin typeface="Nunito"/>
                        <a:ea typeface="+mn-ea"/>
                        <a:cs typeface="Arial"/>
                        <a:sym typeface="Arial"/>
                      </a:endParaRPr>
                    </a:p>
                  </a:txBody>
                  <a:tcPr>
                    <a:solidFill>
                      <a:srgbClr val="4BA0A7"/>
                    </a:solidFill>
                  </a:tcPr>
                </a:tc>
                <a:tc>
                  <a:txBody>
                    <a:bodyPr/>
                    <a:lstStyle/>
                    <a:p>
                      <a:endParaRPr lang="en-US" dirty="0">
                        <a:latin typeface="Nunito" pitchFamily="2" charset="0"/>
                      </a:endParaRPr>
                    </a:p>
                  </a:txBody>
                  <a:tcPr>
                    <a:solidFill>
                      <a:schemeClr val="bg1"/>
                    </a:solidFill>
                  </a:tcPr>
                </a:tc>
                <a:extLst>
                  <a:ext uri="{0D108BD9-81ED-4DB2-BD59-A6C34878D82A}">
                    <a16:rowId xmlns:a16="http://schemas.microsoft.com/office/drawing/2014/main" val="1320222560"/>
                  </a:ext>
                </a:extLst>
              </a:tr>
              <a:tr h="1211466">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2000" b="1" i="0" u="none" strike="noStrike" cap="none" dirty="0">
                          <a:solidFill>
                            <a:schemeClr val="bg1"/>
                          </a:solidFill>
                          <a:latin typeface="Nunito"/>
                          <a:ea typeface="+mn-ea"/>
                          <a:cs typeface="Arial"/>
                          <a:sym typeface="Arial"/>
                        </a:rPr>
                        <a:t>Si se conforma una comunidad de práctica, ¿qué propósito podría tener?</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en-US" sz="1000" b="1" i="0" u="none" strike="noStrike" cap="none" dirty="0">
                        <a:solidFill>
                          <a:schemeClr val="bg1"/>
                        </a:solidFill>
                        <a:latin typeface="Nunito"/>
                        <a:ea typeface="+mn-ea"/>
                        <a:cs typeface="Arial"/>
                        <a:sym typeface="Arial"/>
                      </a:endParaRPr>
                    </a:p>
                  </a:txBody>
                  <a:tcPr>
                    <a:solidFill>
                      <a:srgbClr val="4BA0A7"/>
                    </a:solidFill>
                  </a:tcPr>
                </a:tc>
                <a:tc>
                  <a:txBody>
                    <a:bodyPr/>
                    <a:lstStyle/>
                    <a:p>
                      <a:endParaRPr lang="en-US" dirty="0">
                        <a:latin typeface="Nunito" pitchFamily="2" charset="0"/>
                      </a:endParaRPr>
                    </a:p>
                  </a:txBody>
                  <a:tcPr>
                    <a:solidFill>
                      <a:schemeClr val="bg1"/>
                    </a:solidFill>
                  </a:tcPr>
                </a:tc>
                <a:extLst>
                  <a:ext uri="{0D108BD9-81ED-4DB2-BD59-A6C34878D82A}">
                    <a16:rowId xmlns:a16="http://schemas.microsoft.com/office/drawing/2014/main" val="3975999207"/>
                  </a:ext>
                </a:extLst>
              </a:tr>
              <a:tr h="892659">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MX" sz="2000" b="1" i="0" u="none" strike="noStrike" cap="none" dirty="0">
                          <a:solidFill>
                            <a:schemeClr val="bg1"/>
                          </a:solidFill>
                          <a:latin typeface="Nunito"/>
                          <a:ea typeface="+mn-ea"/>
                          <a:cs typeface="Arial"/>
                          <a:sym typeface="Arial"/>
                        </a:rPr>
                        <a:t>¿Qué actividades concretas podrían desarrollarse?</a:t>
                      </a:r>
                    </a:p>
                    <a:p>
                      <a:pPr marR="0" algn="l" rtl="0">
                        <a:lnSpc>
                          <a:spcPct val="100000"/>
                        </a:lnSpc>
                        <a:spcBef>
                          <a:spcPts val="0"/>
                        </a:spcBef>
                        <a:spcAft>
                          <a:spcPts val="0"/>
                        </a:spcAft>
                        <a:buClr>
                          <a:srgbClr val="000000"/>
                        </a:buClr>
                        <a:buFont typeface="Arial"/>
                      </a:pPr>
                      <a:endParaRPr lang="en-US" sz="1000" b="1" i="0" u="none" strike="noStrike" cap="none" dirty="0">
                        <a:solidFill>
                          <a:schemeClr val="bg1"/>
                        </a:solidFill>
                        <a:latin typeface="Nunito"/>
                        <a:ea typeface="+mn-ea"/>
                        <a:cs typeface="Arial"/>
                        <a:sym typeface="Arial"/>
                      </a:endParaRPr>
                    </a:p>
                  </a:txBody>
                  <a:tcPr>
                    <a:solidFill>
                      <a:srgbClr val="4BA0A7"/>
                    </a:solidFill>
                  </a:tcPr>
                </a:tc>
                <a:tc>
                  <a:txBody>
                    <a:bodyPr/>
                    <a:lstStyle/>
                    <a:p>
                      <a:endParaRPr lang="en-US" dirty="0">
                        <a:latin typeface="Nunito" pitchFamily="2" charset="0"/>
                      </a:endParaRPr>
                    </a:p>
                  </a:txBody>
                  <a:tcPr>
                    <a:solidFill>
                      <a:schemeClr val="bg1"/>
                    </a:solidFill>
                  </a:tcPr>
                </a:tc>
                <a:extLst>
                  <a:ext uri="{0D108BD9-81ED-4DB2-BD59-A6C34878D82A}">
                    <a16:rowId xmlns:a16="http://schemas.microsoft.com/office/drawing/2014/main" val="1763268509"/>
                  </a:ext>
                </a:extLst>
              </a:tr>
            </a:tbl>
          </a:graphicData>
        </a:graphic>
      </p:graphicFrame>
    </p:spTree>
    <p:extLst>
      <p:ext uri="{BB962C8B-B14F-4D97-AF65-F5344CB8AC3E}">
        <p14:creationId xmlns:p14="http://schemas.microsoft.com/office/powerpoint/2010/main" val="910713148"/>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TotalTime>
  <Words>109</Words>
  <Application>Microsoft Office PowerPoint</Application>
  <PresentationFormat>Widescreen</PresentationFormat>
  <Paragraphs>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Nunito</vt:lpstr>
      <vt:lpstr>Calibri</vt:lpstr>
      <vt:lpstr>Tema de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Thomas Edward Peet Moraga (tomaspemora)</dc:creator>
  <cp:lastModifiedBy>Helena Loreto Montenegro Maggio (helena.montenegro)</cp:lastModifiedBy>
  <cp:revision>9</cp:revision>
  <dcterms:created xsi:type="dcterms:W3CDTF">2022-08-02T14:50:44Z</dcterms:created>
  <dcterms:modified xsi:type="dcterms:W3CDTF">2026-05-24T20:58:00Z</dcterms:modified>
</cp:coreProperties>
</file>