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Helvetica Neue" panose="02000503000000020004"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vsj1JYiOF05k1Yn3OI6hPFVOS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EC322A-298C-4EE8-BD23-F5202F59830E}">
  <a:tblStyle styleId="{94EC322A-298C-4EE8-BD23-F5202F59830E}" styleName="Table_0">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9511D8FF-3946-4746-8D10-581F29CBB7DC}"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938DD66-7BD8-4A83-8CDF-E1ADF531526B}"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2"/>
  </p:normalViewPr>
  <p:slideViewPr>
    <p:cSldViewPr snapToGrid="0">
      <p:cViewPr varScale="1">
        <p:scale>
          <a:sx n="104" d="100"/>
          <a:sy n="104" d="100"/>
        </p:scale>
        <p:origin x="8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revisar cosas fundamentales</a:t>
            </a:r>
            <a:endParaRPr/>
          </a:p>
          <a:p>
            <a:pPr marL="0" lvl="0" indent="0" algn="l" rtl="0">
              <a:spcBef>
                <a:spcPts val="0"/>
              </a:spcBef>
              <a:spcAft>
                <a:spcPts val="0"/>
              </a:spcAft>
              <a:buNone/>
            </a:pPr>
            <a:endParaRPr/>
          </a:p>
        </p:txBody>
      </p:sp>
      <p:sp>
        <p:nvSpPr>
          <p:cNvPr id="100" name="Google Shape;1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2" name="Google Shape;2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18" name="Google Shape;2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25" name="Google Shape;2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37" name="Google Shape;2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2</a:t>
            </a:r>
            <a:endParaRPr/>
          </a:p>
          <a:p>
            <a:pPr marL="0" lvl="0" indent="0" algn="l" rtl="0">
              <a:lnSpc>
                <a:spcPct val="100000"/>
              </a:lnSpc>
              <a:spcBef>
                <a:spcPts val="0"/>
              </a:spcBef>
              <a:spcAft>
                <a:spcPts val="0"/>
              </a:spcAft>
              <a:buClr>
                <a:schemeClr val="dk1"/>
              </a:buClr>
              <a:buSzPts val="1400"/>
              <a:buFont typeface="Calibri"/>
              <a:buNone/>
            </a:pPr>
            <a:r>
              <a:rPr lang="en-US"/>
              <a:t>20</a:t>
            </a:r>
            <a:endParaRPr/>
          </a:p>
          <a:p>
            <a:pPr marL="0" lvl="0" indent="0" algn="l" rtl="0">
              <a:lnSpc>
                <a:spcPct val="100000"/>
              </a:lnSpc>
              <a:spcBef>
                <a:spcPts val="0"/>
              </a:spcBef>
              <a:spcAft>
                <a:spcPts val="0"/>
              </a:spcAft>
              <a:buClr>
                <a:schemeClr val="dk1"/>
              </a:buClr>
              <a:buSzPts val="1400"/>
              <a:buFont typeface="Calibri"/>
              <a:buNone/>
            </a:pPr>
            <a:r>
              <a:rPr lang="en-US"/>
              <a:t>7</a:t>
            </a:r>
            <a:endParaRPr/>
          </a:p>
          <a:p>
            <a:pPr marL="0" lvl="0" indent="0" algn="l" rtl="0">
              <a:lnSpc>
                <a:spcPct val="100000"/>
              </a:lnSpc>
              <a:spcBef>
                <a:spcPts val="0"/>
              </a:spcBef>
              <a:spcAft>
                <a:spcPts val="0"/>
              </a:spcAft>
              <a:buClr>
                <a:schemeClr val="dk1"/>
              </a:buClr>
              <a:buSzPts val="1400"/>
              <a:buFont typeface="Calibri"/>
              <a:buNone/>
            </a:pPr>
            <a:r>
              <a:rPr lang="en-US"/>
              <a:t>5</a:t>
            </a:r>
            <a:endParaRPr/>
          </a:p>
          <a:p>
            <a:pPr marL="0" lvl="0" indent="0" algn="l" rtl="0">
              <a:lnSpc>
                <a:spcPct val="100000"/>
              </a:lnSpc>
              <a:spcBef>
                <a:spcPts val="0"/>
              </a:spcBef>
              <a:spcAft>
                <a:spcPts val="0"/>
              </a:spcAft>
              <a:buClr>
                <a:schemeClr val="dk1"/>
              </a:buClr>
              <a:buSzPts val="1400"/>
              <a:buFont typeface="Calibri"/>
              <a:buNone/>
            </a:pPr>
            <a:r>
              <a:rPr lang="en-US"/>
              <a:t>8</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44" name="Google Shape;24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52" name="Google Shape;2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64" name="Google Shape;26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78" name="Google Shape;27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1" name="Google Shape;11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Sup Izq: 5.00</a:t>
            </a:r>
            <a:endParaRPr/>
          </a:p>
          <a:p>
            <a:pPr marL="0" lvl="0" indent="0" algn="l" rtl="0">
              <a:spcBef>
                <a:spcPts val="0"/>
              </a:spcBef>
              <a:spcAft>
                <a:spcPts val="0"/>
              </a:spcAft>
              <a:buNone/>
            </a:pPr>
            <a:r>
              <a:rPr lang="en-US"/>
              <a:t>Sup Der: 3.79</a:t>
            </a:r>
            <a:endParaRPr/>
          </a:p>
          <a:p>
            <a:pPr marL="0" lvl="0" indent="0" algn="l" rtl="0">
              <a:spcBef>
                <a:spcPts val="0"/>
              </a:spcBef>
              <a:spcAft>
                <a:spcPts val="0"/>
              </a:spcAft>
              <a:buNone/>
            </a:pPr>
            <a:r>
              <a:rPr lang="en-US"/>
              <a:t>Inf Izq: 5.88</a:t>
            </a:r>
            <a:endParaRPr/>
          </a:p>
          <a:p>
            <a:pPr marL="0" lvl="0" indent="0" algn="l" rtl="0">
              <a:spcBef>
                <a:spcPts val="0"/>
              </a:spcBef>
              <a:spcAft>
                <a:spcPts val="0"/>
              </a:spcAft>
              <a:buNone/>
            </a:pPr>
            <a:r>
              <a:rPr lang="en-US"/>
              <a:t>Inf Der: 1.06</a:t>
            </a:r>
            <a:endParaRPr/>
          </a:p>
        </p:txBody>
      </p:sp>
      <p:sp>
        <p:nvSpPr>
          <p:cNvPr id="302" name="Google Shape;30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Sup Izq: 5.00</a:t>
            </a:r>
            <a:endParaRPr/>
          </a:p>
          <a:p>
            <a:pPr marL="0" lvl="0" indent="0" algn="l" rtl="0">
              <a:spcBef>
                <a:spcPts val="0"/>
              </a:spcBef>
              <a:spcAft>
                <a:spcPts val="0"/>
              </a:spcAft>
              <a:buNone/>
            </a:pPr>
            <a:r>
              <a:rPr lang="en-US"/>
              <a:t>Sup Der: 3.79</a:t>
            </a:r>
            <a:endParaRPr/>
          </a:p>
          <a:p>
            <a:pPr marL="0" lvl="0" indent="0" algn="l" rtl="0">
              <a:spcBef>
                <a:spcPts val="0"/>
              </a:spcBef>
              <a:spcAft>
                <a:spcPts val="0"/>
              </a:spcAft>
              <a:buNone/>
            </a:pPr>
            <a:r>
              <a:rPr lang="en-US"/>
              <a:t>Inf Izq: 5.88</a:t>
            </a:r>
            <a:endParaRPr/>
          </a:p>
          <a:p>
            <a:pPr marL="0" lvl="0" indent="0" algn="l" rtl="0">
              <a:spcBef>
                <a:spcPts val="0"/>
              </a:spcBef>
              <a:spcAft>
                <a:spcPts val="0"/>
              </a:spcAft>
              <a:buNone/>
            </a:pPr>
            <a:r>
              <a:rPr lang="en-US"/>
              <a:t>Inf Der: 1.06</a:t>
            </a:r>
            <a:endParaRPr/>
          </a:p>
        </p:txBody>
      </p:sp>
      <p:sp>
        <p:nvSpPr>
          <p:cNvPr id="313" name="Google Shape;31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88" name="Google Shape;38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9" name="Google Shape;1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7"/>
        <p:cNvGrpSpPr/>
        <p:nvPr/>
      </p:nvGrpSpPr>
      <p:grpSpPr>
        <a:xfrm>
          <a:off x="0" y="0"/>
          <a:ext cx="0" cy="0"/>
          <a:chOff x="0" y="0"/>
          <a:chExt cx="0" cy="0"/>
        </a:xfrm>
      </p:grpSpPr>
      <p:sp>
        <p:nvSpPr>
          <p:cNvPr id="18" name="Google Shape;18;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magen con título" type="picTx">
  <p:cSld name="PICTURE_WITH_CAPTION_TEXT">
    <p:spTree>
      <p:nvGrpSpPr>
        <p:cNvPr id="1" name="Shape 71"/>
        <p:cNvGrpSpPr/>
        <p:nvPr/>
      </p:nvGrpSpPr>
      <p:grpSpPr>
        <a:xfrm>
          <a:off x="0" y="0"/>
          <a:ext cx="0" cy="0"/>
          <a:chOff x="0" y="0"/>
          <a:chExt cx="0" cy="0"/>
        </a:xfrm>
      </p:grpSpPr>
      <p:sp>
        <p:nvSpPr>
          <p:cNvPr id="72" name="Google Shape;72;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5"/>
          <p:cNvSpPr>
            <a:spLocks noGrp="1"/>
          </p:cNvSpPr>
          <p:nvPr>
            <p:ph type="pic" idx="2"/>
          </p:nvPr>
        </p:nvSpPr>
        <p:spPr>
          <a:xfrm>
            <a:off x="5183188" y="987425"/>
            <a:ext cx="6172200" cy="4873625"/>
          </a:xfrm>
          <a:prstGeom prst="rect">
            <a:avLst/>
          </a:prstGeom>
          <a:noFill/>
          <a:ln>
            <a:noFill/>
          </a:ln>
        </p:spPr>
      </p:sp>
      <p:sp>
        <p:nvSpPr>
          <p:cNvPr id="74" name="Google Shape;74;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ítulo y texto vertical" type="vertTx">
  <p:cSld name="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ítulo vertical y texto" type="vertTitleAndTx">
  <p:cSld name="VERTICAL_TITLE_AND_VERTICAL_TEXT">
    <p:spTree>
      <p:nvGrpSpPr>
        <p:cNvPr id="1" name="Shape 84"/>
        <p:cNvGrpSpPr/>
        <p:nvPr/>
      </p:nvGrpSpPr>
      <p:grpSpPr>
        <a:xfrm>
          <a:off x="0" y="0"/>
          <a:ext cx="0" cy="0"/>
          <a:chOff x="0" y="0"/>
          <a:chExt cx="0" cy="0"/>
        </a:xfrm>
      </p:grpSpPr>
      <p:sp>
        <p:nvSpPr>
          <p:cNvPr id="85" name="Google Shape;85;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ítulo y objetos">
  <p:cSld name="1_Título y objetos">
    <p:spTree>
      <p:nvGrpSpPr>
        <p:cNvPr id="1" name="Shape 90"/>
        <p:cNvGrpSpPr/>
        <p:nvPr/>
      </p:nvGrpSpPr>
      <p:grpSpPr>
        <a:xfrm>
          <a:off x="0" y="0"/>
          <a:ext cx="0" cy="0"/>
          <a:chOff x="0" y="0"/>
          <a:chExt cx="0" cy="0"/>
        </a:xfrm>
      </p:grpSpPr>
      <p:sp>
        <p:nvSpPr>
          <p:cNvPr id="91" name="Google Shape;91;p48"/>
          <p:cNvSpPr txBox="1">
            <a:spLocks noGrp="1"/>
          </p:cNvSpPr>
          <p:nvPr>
            <p:ph type="body" idx="1"/>
          </p:nvPr>
        </p:nvSpPr>
        <p:spPr>
          <a:xfrm>
            <a:off x="933735" y="774748"/>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3" name="Google Shape;9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4" name="Google Shape;9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cxnSp>
        <p:nvCxnSpPr>
          <p:cNvPr id="95" name="Google Shape;95;p48"/>
          <p:cNvCxnSpPr/>
          <p:nvPr/>
        </p:nvCxnSpPr>
        <p:spPr>
          <a:xfrm rot="10800000">
            <a:off x="0" y="6741368"/>
            <a:ext cx="12192000" cy="0"/>
          </a:xfrm>
          <a:prstGeom prst="straightConnector1">
            <a:avLst/>
          </a:prstGeom>
          <a:noFill/>
          <a:ln w="57150" cap="flat" cmpd="sng">
            <a:solidFill>
              <a:srgbClr val="006699"/>
            </a:solidFill>
            <a:prstDash val="solid"/>
            <a:miter lim="800000"/>
            <a:headEnd type="none" w="sm" len="sm"/>
            <a:tailEnd type="none" w="sm" len="sm"/>
          </a:ln>
        </p:spPr>
      </p:cxnSp>
      <p:pic>
        <p:nvPicPr>
          <p:cNvPr id="96" name="Google Shape;96;p48"/>
          <p:cNvPicPr preferRelativeResize="0"/>
          <p:nvPr/>
        </p:nvPicPr>
        <p:blipFill rotWithShape="1">
          <a:blip r:embed="rId2">
            <a:alphaModFix/>
          </a:blip>
          <a:srcRect/>
          <a:stretch/>
        </p:blipFill>
        <p:spPr>
          <a:xfrm>
            <a:off x="10409822" y="112550"/>
            <a:ext cx="1887955" cy="4775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ítulo y objetos" type="obj">
  <p:cSld name="OBJECT">
    <p:spTree>
      <p:nvGrpSpPr>
        <p:cNvPr id="1" name="Shape 23"/>
        <p:cNvGrpSpPr/>
        <p:nvPr/>
      </p:nvGrpSpPr>
      <p:grpSpPr>
        <a:xfrm>
          <a:off x="0" y="0"/>
          <a:ext cx="0" cy="0"/>
          <a:chOff x="0" y="0"/>
          <a:chExt cx="0" cy="0"/>
        </a:xfrm>
      </p:grpSpPr>
      <p:sp>
        <p:nvSpPr>
          <p:cNvPr id="24" name="Google Shape;2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tx">
  <p:cSld name="TITLE_AND_BODY">
    <p:spTree>
      <p:nvGrpSpPr>
        <p:cNvPr id="1" name="Shape 29"/>
        <p:cNvGrpSpPr/>
        <p:nvPr/>
      </p:nvGrpSpPr>
      <p:grpSpPr>
        <a:xfrm>
          <a:off x="0" y="0"/>
          <a:ext cx="0" cy="0"/>
          <a:chOff x="0" y="0"/>
          <a:chExt cx="0" cy="0"/>
        </a:xfrm>
      </p:grpSpPr>
      <p:sp>
        <p:nvSpPr>
          <p:cNvPr id="30" name="Google Shape;30;p3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rmAutofit/>
          </a:bodyPr>
          <a:lstStyle>
            <a:lvl1pPr marR="0" lvl="0" algn="l">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1pPr>
            <a:lvl2pPr marR="0" lvl="1" algn="l">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2pPr>
            <a:lvl3pPr marR="0" lvl="2" algn="l">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3pPr>
            <a:lvl4pPr marR="0" lvl="3" algn="l">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4pPr>
            <a:lvl5pPr marR="0" lvl="4" algn="l">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5pPr>
            <a:lvl6pPr marR="0" lvl="5" algn="l">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6pPr>
            <a:lvl7pPr marR="0" lvl="6" algn="l">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7pPr>
            <a:lvl8pPr marR="0" lvl="7" algn="l">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8pPr>
            <a:lvl9pPr marR="0" lvl="8" algn="l">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31" name="Google Shape;31;p38"/>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rmAutofit/>
          </a:bodyPr>
          <a:lstStyle>
            <a:lvl1pPr marL="457200" marR="0" lvl="0" indent="-406400" algn="l">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L="914400" marR="0" lvl="1" indent="-406400" algn="l">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L="1371600" marR="0" lvl="2" indent="-406400" algn="l">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L="1828800" marR="0" lvl="3" indent="-406400" algn="l">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L="2286000" marR="0" lvl="4" indent="-406400" algn="l">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L="2743200" marR="0" lvl="5" indent="-406400" algn="l">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L="3200400" marR="0" lvl="6" indent="-406400" algn="l">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L="3657600" marR="0" lvl="7" indent="-406400" algn="l">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L="4114800" marR="0" lvl="8" indent="-406400" algn="l">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32" name="Google Shape;32;p38"/>
          <p:cNvSpPr txBox="1">
            <a:spLocks noGrp="1"/>
          </p:cNvSpPr>
          <p:nvPr>
            <p:ph type="sldNum" idx="12"/>
          </p:nvPr>
        </p:nvSpPr>
        <p:spPr>
          <a:xfrm>
            <a:off x="11080144" y="6404292"/>
            <a:ext cx="273656" cy="2692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Helvetica Neue"/>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88888"/>
              </a:buClr>
              <a:buSzPts val="1200"/>
              <a:buFont typeface="Helvetica Neue"/>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88888"/>
              </a:buClr>
              <a:buSzPts val="1200"/>
              <a:buFont typeface="Helvetica Neue"/>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88888"/>
              </a:buClr>
              <a:buSzPts val="1200"/>
              <a:buFont typeface="Helvetica Neue"/>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88888"/>
              </a:buClr>
              <a:buSzPts val="1200"/>
              <a:buFont typeface="Helvetica Neue"/>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88888"/>
              </a:buClr>
              <a:buSzPts val="1200"/>
              <a:buFont typeface="Helvetica Neue"/>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88888"/>
              </a:buClr>
              <a:buSzPts val="1200"/>
              <a:buFont typeface="Helvetica Neue"/>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88888"/>
              </a:buClr>
              <a:buSzPts val="1200"/>
              <a:buFont typeface="Helvetica Neue"/>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88888"/>
              </a:buClr>
              <a:buSzPts val="1200"/>
              <a:buFont typeface="Helvetica Neue"/>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os objetos" type="twoObj">
  <p:cSld name="TWO_OBJECTS">
    <p:spTree>
      <p:nvGrpSpPr>
        <p:cNvPr id="1" name="Shape 39"/>
        <p:cNvGrpSpPr/>
        <p:nvPr/>
      </p:nvGrpSpPr>
      <p:grpSpPr>
        <a:xfrm>
          <a:off x="0" y="0"/>
          <a:ext cx="0" cy="0"/>
          <a:chOff x="0" y="0"/>
          <a:chExt cx="0" cy="0"/>
        </a:xfrm>
      </p:grpSpPr>
      <p:sp>
        <p:nvSpPr>
          <p:cNvPr id="40" name="Google Shape;4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ación" type="twoTxTwoObj">
  <p:cSld name="TWO_OBJECTS_WITH_TEXT">
    <p:spTree>
      <p:nvGrpSpPr>
        <p:cNvPr id="1" name="Shape 46"/>
        <p:cNvGrpSpPr/>
        <p:nvPr/>
      </p:nvGrpSpPr>
      <p:grpSpPr>
        <a:xfrm>
          <a:off x="0" y="0"/>
          <a:ext cx="0" cy="0"/>
          <a:chOff x="0" y="0"/>
          <a:chExt cx="0" cy="0"/>
        </a:xfrm>
      </p:grpSpPr>
      <p:sp>
        <p:nvSpPr>
          <p:cNvPr id="47" name="Google Shape;47;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olo el título" type="titleOnly">
  <p:cSld name="TITLE_ONLY">
    <p:spTree>
      <p:nvGrpSpPr>
        <p:cNvPr id="1" name="Shape 55"/>
        <p:cNvGrpSpPr/>
        <p:nvPr/>
      </p:nvGrpSpPr>
      <p:grpSpPr>
        <a:xfrm>
          <a:off x="0" y="0"/>
          <a:ext cx="0" cy="0"/>
          <a:chOff x="0" y="0"/>
          <a:chExt cx="0" cy="0"/>
        </a:xfrm>
      </p:grpSpPr>
      <p:sp>
        <p:nvSpPr>
          <p:cNvPr id="56" name="Google Shape;5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En blanco" type="blank">
  <p:cSld name="BLANK">
    <p:spTree>
      <p:nvGrpSpPr>
        <p:cNvPr id="1" name="Shape 60"/>
        <p:cNvGrpSpPr/>
        <p:nvPr/>
      </p:nvGrpSpPr>
      <p:grpSpPr>
        <a:xfrm>
          <a:off x="0" y="0"/>
          <a:ext cx="0" cy="0"/>
          <a:chOff x="0" y="0"/>
          <a:chExt cx="0" cy="0"/>
        </a:xfrm>
      </p:grpSpPr>
      <p:sp>
        <p:nvSpPr>
          <p:cNvPr id="61" name="Google Shape;6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ido con título" type="objTx">
  <p:cSld name="OBJECT_WITH_CAPTION_TEXT">
    <p:spTree>
      <p:nvGrpSpPr>
        <p:cNvPr id="1" name="Shape 64"/>
        <p:cNvGrpSpPr/>
        <p:nvPr/>
      </p:nvGrpSpPr>
      <p:grpSpPr>
        <a:xfrm>
          <a:off x="0" y="0"/>
          <a:ext cx="0" cy="0"/>
          <a:chOff x="0" y="0"/>
          <a:chExt cx="0" cy="0"/>
        </a:xfrm>
      </p:grpSpPr>
      <p:sp>
        <p:nvSpPr>
          <p:cNvPr id="65" name="Google Shape;65;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mt="13000"/>
          </a:blip>
          <a:stretch>
            <a:fillRect/>
          </a:stretch>
        </a:blip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15" name="Google Shape;15;p35"/>
          <p:cNvSpPr/>
          <p:nvPr/>
        </p:nvSpPr>
        <p:spPr>
          <a:xfrm>
            <a:off x="0" y="0"/>
            <a:ext cx="12191999" cy="6840639"/>
          </a:xfrm>
          <a:prstGeom prst="rect">
            <a:avLst/>
          </a:prstGeom>
          <a:blipFill rotWithShape="1">
            <a:blip r:embed="rId16">
              <a:alphaModFix amt="5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35"/>
          <p:cNvSpPr txBox="1"/>
          <p:nvPr/>
        </p:nvSpPr>
        <p:spPr>
          <a:xfrm>
            <a:off x="9457586" y="6502085"/>
            <a:ext cx="2734414"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i="0" u="none" strike="noStrike" cap="none">
                <a:solidFill>
                  <a:schemeClr val="dk1"/>
                </a:solidFill>
                <a:latin typeface="Calibri"/>
                <a:ea typeface="Calibri"/>
                <a:cs typeface="Calibri"/>
                <a:sym typeface="Calibri"/>
              </a:rPr>
              <a:t>Rancagua – marzo 2019</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2" name="Google Shape;102;p1"/>
          <p:cNvSpPr/>
          <p:nvPr/>
        </p:nvSpPr>
        <p:spPr>
          <a:xfrm>
            <a:off x="0" y="0"/>
            <a:ext cx="121920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1"/>
          <p:cNvSpPr txBox="1">
            <a:spLocks noGrp="1"/>
          </p:cNvSpPr>
          <p:nvPr>
            <p:ph type="ctrTitle"/>
          </p:nvPr>
        </p:nvSpPr>
        <p:spPr>
          <a:xfrm>
            <a:off x="6746628" y="1783959"/>
            <a:ext cx="4645250" cy="288911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a:solidFill>
                  <a:schemeClr val="lt1"/>
                </a:solidFill>
              </a:rPr>
              <a:t>Desarrollo del Razonamiento en Datos y Azar PEB3101</a:t>
            </a:r>
            <a:endParaRPr/>
          </a:p>
        </p:txBody>
      </p:sp>
      <p:sp>
        <p:nvSpPr>
          <p:cNvPr id="104" name="Google Shape;104;p1"/>
          <p:cNvSpPr txBox="1">
            <a:spLocks noGrp="1"/>
          </p:cNvSpPr>
          <p:nvPr>
            <p:ph type="subTitle" idx="1"/>
          </p:nvPr>
        </p:nvSpPr>
        <p:spPr>
          <a:xfrm>
            <a:off x="6746627" y="4750893"/>
            <a:ext cx="4645250" cy="11478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sz="2000" i="1">
              <a:solidFill>
                <a:schemeClr val="lt1"/>
              </a:solidFill>
            </a:endParaRPr>
          </a:p>
          <a:p>
            <a:pPr marL="0" lvl="0" indent="0" algn="l" rtl="0">
              <a:lnSpc>
                <a:spcPct val="90000"/>
              </a:lnSpc>
              <a:spcBef>
                <a:spcPts val="1000"/>
              </a:spcBef>
              <a:spcAft>
                <a:spcPts val="0"/>
              </a:spcAft>
              <a:buClr>
                <a:schemeClr val="lt1"/>
              </a:buClr>
              <a:buSzPts val="2000"/>
              <a:buNone/>
            </a:pPr>
            <a:r>
              <a:rPr lang="en-US" sz="2000" i="1">
                <a:solidFill>
                  <a:schemeClr val="lt1"/>
                </a:solidFill>
              </a:rPr>
              <a:t>Universidad de O´Higgins</a:t>
            </a:r>
            <a:endParaRPr/>
          </a:p>
        </p:txBody>
      </p:sp>
      <p:sp>
        <p:nvSpPr>
          <p:cNvPr id="105" name="Google Shape;105;p1"/>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6" name="Google Shape;106;p1"/>
          <p:cNvSpPr/>
          <p:nvPr/>
        </p:nvSpPr>
        <p:spPr>
          <a:xfrm>
            <a:off x="0" y="0"/>
            <a:ext cx="6024154" cy="685800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7" name="Google Shape;107;p1" descr="Resultado de imagen de uoh logo&quot;"/>
          <p:cNvPicPr preferRelativeResize="0"/>
          <p:nvPr/>
        </p:nvPicPr>
        <p:blipFill rotWithShape="1">
          <a:blip r:embed="rId3">
            <a:alphaModFix/>
          </a:blip>
          <a:srcRect/>
          <a:stretch/>
        </p:blipFill>
        <p:spPr>
          <a:xfrm>
            <a:off x="419382" y="720993"/>
            <a:ext cx="4047843" cy="4047843"/>
          </a:xfrm>
          <a:prstGeom prst="rect">
            <a:avLst/>
          </a:prstGeom>
          <a:noFill/>
          <a:ln>
            <a:noFill/>
          </a:ln>
        </p:spPr>
      </p:pic>
      <p:sp>
        <p:nvSpPr>
          <p:cNvPr id="108" name="Google Shape;108;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Pedagogía en Educación Básica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838200" y="247750"/>
            <a:ext cx="10515600" cy="65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Actividad 2 </a:t>
            </a:r>
            <a:r>
              <a:rPr lang="en-US" sz="2000" b="0" i="0" u="none" strike="noStrike" cap="none">
                <a:solidFill>
                  <a:srgbClr val="000000"/>
                </a:solidFill>
                <a:latin typeface="Calibri"/>
                <a:ea typeface="Calibri"/>
                <a:cs typeface="Calibri"/>
                <a:sym typeface="Calibri"/>
              </a:rPr>
              <a:t>(15 minutos)</a:t>
            </a:r>
            <a:endParaRPr>
              <a:latin typeface="Calibri"/>
              <a:ea typeface="Calibri"/>
              <a:cs typeface="Calibri"/>
              <a:sym typeface="Calibri"/>
            </a:endParaRPr>
          </a:p>
        </p:txBody>
      </p:sp>
      <p:sp>
        <p:nvSpPr>
          <p:cNvPr id="190" name="Google Shape;190;p11"/>
          <p:cNvSpPr txBox="1">
            <a:spLocks noGrp="1"/>
          </p:cNvSpPr>
          <p:nvPr>
            <p:ph type="body" idx="1"/>
          </p:nvPr>
        </p:nvSpPr>
        <p:spPr>
          <a:xfrm>
            <a:off x="838200" y="1253400"/>
            <a:ext cx="10765200" cy="4313400"/>
          </a:xfrm>
          <a:prstGeom prst="rect">
            <a:avLst/>
          </a:prstGeom>
          <a:noFill/>
          <a:ln>
            <a:noFill/>
          </a:ln>
        </p:spPr>
        <p:txBody>
          <a:bodyPr spcFirstLastPara="1" wrap="square" lIns="91425" tIns="45700" rIns="91425" bIns="45700" anchor="t" anchorCtr="0">
            <a:noAutofit/>
          </a:bodyPr>
          <a:lstStyle/>
          <a:p>
            <a:pPr marL="0" lvl="0" indent="0" algn="just" rtl="0">
              <a:lnSpc>
                <a:spcPct val="129500"/>
              </a:lnSpc>
              <a:spcBef>
                <a:spcPts val="0"/>
              </a:spcBef>
              <a:spcAft>
                <a:spcPts val="0"/>
              </a:spcAft>
              <a:buSzPts val="2800"/>
              <a:buNone/>
            </a:pPr>
            <a:r>
              <a:rPr lang="en-US" sz="2000">
                <a:solidFill>
                  <a:srgbClr val="212121"/>
                </a:solidFill>
                <a:latin typeface="Calibri"/>
                <a:ea typeface="Calibri"/>
                <a:cs typeface="Calibri"/>
                <a:sym typeface="Calibri"/>
              </a:rPr>
              <a:t>Supón que se tienen 9 personas y a cada una se le entrega el número de fichas que se muestra a continuación:</a:t>
            </a:r>
            <a:endParaRPr/>
          </a:p>
          <a:p>
            <a:pPr marL="457200" lvl="0" indent="0" algn="just" rtl="0">
              <a:lnSpc>
                <a:spcPct val="129500"/>
              </a:lnSpc>
              <a:spcBef>
                <a:spcPts val="800"/>
              </a:spcBef>
              <a:spcAft>
                <a:spcPts val="0"/>
              </a:spcAft>
              <a:buSzPts val="2800"/>
              <a:buNone/>
            </a:pPr>
            <a:endParaRPr sz="2000">
              <a:solidFill>
                <a:srgbClr val="212121"/>
              </a:solidFill>
              <a:latin typeface="Calibri"/>
              <a:ea typeface="Calibri"/>
              <a:cs typeface="Calibri"/>
              <a:sym typeface="Calibri"/>
            </a:endParaRPr>
          </a:p>
          <a:p>
            <a:pPr marL="457200" lvl="0" indent="0" algn="just" rtl="0">
              <a:lnSpc>
                <a:spcPct val="129500"/>
              </a:lnSpc>
              <a:spcBef>
                <a:spcPts val="800"/>
              </a:spcBef>
              <a:spcAft>
                <a:spcPts val="0"/>
              </a:spcAft>
              <a:buSzPts val="2800"/>
              <a:buNone/>
            </a:pPr>
            <a:endParaRPr sz="2000">
              <a:solidFill>
                <a:srgbClr val="212121"/>
              </a:solidFill>
              <a:latin typeface="Calibri"/>
              <a:ea typeface="Calibri"/>
              <a:cs typeface="Calibri"/>
              <a:sym typeface="Calibri"/>
            </a:endParaRPr>
          </a:p>
          <a:p>
            <a:pPr marL="0" lvl="0" indent="0" algn="l" rtl="0">
              <a:lnSpc>
                <a:spcPct val="115000"/>
              </a:lnSpc>
              <a:spcBef>
                <a:spcPts val="800"/>
              </a:spcBef>
              <a:spcAft>
                <a:spcPts val="0"/>
              </a:spcAft>
              <a:buClr>
                <a:schemeClr val="dk1"/>
              </a:buClr>
              <a:buSzPts val="1100"/>
              <a:buFont typeface="Arial"/>
              <a:buNone/>
            </a:pPr>
            <a:endParaRPr sz="2000">
              <a:solidFill>
                <a:srgbClr val="212121"/>
              </a:solidFill>
              <a:latin typeface="Calibri"/>
              <a:ea typeface="Calibri"/>
              <a:cs typeface="Calibri"/>
              <a:sym typeface="Calibri"/>
            </a:endParaRPr>
          </a:p>
          <a:p>
            <a:pPr marL="0" lvl="0" indent="0" algn="just" rtl="0">
              <a:lnSpc>
                <a:spcPct val="115000"/>
              </a:lnSpc>
              <a:spcBef>
                <a:spcPts val="0"/>
              </a:spcBef>
              <a:spcAft>
                <a:spcPts val="0"/>
              </a:spcAft>
              <a:buSzPts val="2800"/>
              <a:buNone/>
            </a:pPr>
            <a:endParaRPr sz="2000">
              <a:solidFill>
                <a:srgbClr val="212121"/>
              </a:solidFill>
              <a:latin typeface="Calibri"/>
              <a:ea typeface="Calibri"/>
              <a:cs typeface="Calibri"/>
              <a:sym typeface="Calibri"/>
            </a:endParaRPr>
          </a:p>
          <a:p>
            <a:pPr marL="457200" lvl="0" indent="-355600" algn="just" rtl="0">
              <a:lnSpc>
                <a:spcPct val="90000"/>
              </a:lnSpc>
              <a:spcBef>
                <a:spcPts val="1000"/>
              </a:spcBef>
              <a:spcAft>
                <a:spcPts val="0"/>
              </a:spcAft>
              <a:buClr>
                <a:srgbClr val="212121"/>
              </a:buClr>
              <a:buSzPts val="2000"/>
              <a:buFont typeface="Arial"/>
              <a:buAutoNum type="arabicPeriod"/>
            </a:pPr>
            <a:r>
              <a:rPr lang="en-US" sz="2000">
                <a:solidFill>
                  <a:srgbClr val="212121"/>
                </a:solidFill>
                <a:latin typeface="Calibri"/>
                <a:ea typeface="Calibri"/>
                <a:cs typeface="Calibri"/>
                <a:sym typeface="Calibri"/>
              </a:rPr>
              <a:t>Mueve las fichas o materiales para transformar esta asignación de fichas en una asignación “justa” (equitativa). ¿Cuántas fichas le toca a cada persona?</a:t>
            </a:r>
            <a:endParaRPr/>
          </a:p>
          <a:p>
            <a:pPr marL="101600" lvl="0" indent="0" algn="just" rtl="0">
              <a:lnSpc>
                <a:spcPct val="90000"/>
              </a:lnSpc>
              <a:spcBef>
                <a:spcPts val="1000"/>
              </a:spcBef>
              <a:spcAft>
                <a:spcPts val="0"/>
              </a:spcAft>
              <a:buClr>
                <a:srgbClr val="212121"/>
              </a:buClr>
              <a:buSzPts val="2000"/>
              <a:buNone/>
            </a:pPr>
            <a:endParaRPr sz="2000">
              <a:solidFill>
                <a:srgbClr val="212121"/>
              </a:solidFill>
              <a:latin typeface="Calibri"/>
              <a:ea typeface="Calibri"/>
              <a:cs typeface="Calibri"/>
              <a:sym typeface="Calibri"/>
            </a:endParaRPr>
          </a:p>
          <a:p>
            <a:pPr marL="457200" lvl="0" indent="-355600" algn="just" rtl="0">
              <a:lnSpc>
                <a:spcPct val="90000"/>
              </a:lnSpc>
              <a:spcBef>
                <a:spcPts val="0"/>
              </a:spcBef>
              <a:spcAft>
                <a:spcPts val="0"/>
              </a:spcAft>
              <a:buClr>
                <a:srgbClr val="212121"/>
              </a:buClr>
              <a:buSzPts val="2000"/>
              <a:buFont typeface="Arial"/>
              <a:buAutoNum type="arabicPeriod"/>
            </a:pPr>
            <a:r>
              <a:rPr lang="en-US" sz="2000">
                <a:solidFill>
                  <a:srgbClr val="212121"/>
                </a:solidFill>
                <a:latin typeface="Calibri"/>
                <a:ea typeface="Calibri"/>
                <a:cs typeface="Calibri"/>
                <a:sym typeface="Calibri"/>
              </a:rPr>
              <a:t>Con las mismas fichas (cantidad total) genera otras 4 asignaciones diferentes a 9 personas. ¿Cómo es la media en cada una de esas asignaciones?  </a:t>
            </a:r>
            <a:endParaRPr/>
          </a:p>
          <a:p>
            <a:pPr marL="177800" lvl="0" indent="0" algn="just" rtl="0">
              <a:lnSpc>
                <a:spcPct val="90000"/>
              </a:lnSpc>
              <a:spcBef>
                <a:spcPts val="1000"/>
              </a:spcBef>
              <a:spcAft>
                <a:spcPts val="0"/>
              </a:spcAft>
              <a:buClr>
                <a:schemeClr val="dk1"/>
              </a:buClr>
              <a:buSzPts val="2800"/>
              <a:buFont typeface="Noto Sans Symbols"/>
              <a:buNone/>
            </a:pPr>
            <a:endParaRPr sz="2000"/>
          </a:p>
          <a:p>
            <a:pPr marL="228600" lvl="0" indent="-50800" algn="just" rtl="0">
              <a:lnSpc>
                <a:spcPct val="90000"/>
              </a:lnSpc>
              <a:spcBef>
                <a:spcPts val="1000"/>
              </a:spcBef>
              <a:spcAft>
                <a:spcPts val="0"/>
              </a:spcAft>
              <a:buClr>
                <a:schemeClr val="dk1"/>
              </a:buClr>
              <a:buSzPts val="2800"/>
              <a:buNone/>
            </a:pPr>
            <a:endParaRPr sz="2000"/>
          </a:p>
        </p:txBody>
      </p:sp>
      <p:pic>
        <p:nvPicPr>
          <p:cNvPr id="191" name="Google Shape;191;p11"/>
          <p:cNvPicPr preferRelativeResize="0"/>
          <p:nvPr/>
        </p:nvPicPr>
        <p:blipFill rotWithShape="1">
          <a:blip r:embed="rId3">
            <a:alphaModFix/>
          </a:blip>
          <a:srcRect/>
          <a:stretch/>
        </p:blipFill>
        <p:spPr>
          <a:xfrm>
            <a:off x="3219450" y="2383450"/>
            <a:ext cx="5753100" cy="121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2"/>
          <p:cNvSpPr txBox="1">
            <a:spLocks noGrp="1"/>
          </p:cNvSpPr>
          <p:nvPr>
            <p:ph type="body" idx="1"/>
          </p:nvPr>
        </p:nvSpPr>
        <p:spPr>
          <a:xfrm>
            <a:off x="713400" y="918050"/>
            <a:ext cx="10765200" cy="3082500"/>
          </a:xfrm>
          <a:prstGeom prst="rect">
            <a:avLst/>
          </a:prstGeom>
          <a:noFill/>
          <a:ln>
            <a:noFill/>
          </a:ln>
        </p:spPr>
        <p:txBody>
          <a:bodyPr spcFirstLastPara="1" wrap="square" lIns="91425" tIns="45700" rIns="91425" bIns="45700" anchor="t" anchorCtr="0">
            <a:noAutofit/>
          </a:bodyPr>
          <a:lstStyle/>
          <a:p>
            <a:pPr marL="0" lvl="0" indent="0" algn="just" rtl="0">
              <a:lnSpc>
                <a:spcPct val="129500"/>
              </a:lnSpc>
              <a:spcBef>
                <a:spcPts val="0"/>
              </a:spcBef>
              <a:spcAft>
                <a:spcPts val="0"/>
              </a:spcAft>
              <a:buClr>
                <a:schemeClr val="dk1"/>
              </a:buClr>
              <a:buSzPts val="1100"/>
              <a:buFont typeface="Arial"/>
              <a:buNone/>
            </a:pPr>
            <a:r>
              <a:rPr lang="en-US" sz="2000">
                <a:solidFill>
                  <a:srgbClr val="212121"/>
                </a:solidFill>
                <a:latin typeface="Calibri"/>
                <a:ea typeface="Calibri"/>
                <a:cs typeface="Calibri"/>
                <a:sym typeface="Calibri"/>
              </a:rPr>
              <a:t>Una asignación justa o equitativa de 45 fichas en 9 pilas equivale a colocar 5 fichas en cada pila:</a:t>
            </a:r>
            <a:endParaRPr sz="2000">
              <a:solidFill>
                <a:srgbClr val="212121"/>
              </a:solidFill>
              <a:latin typeface="Calibri"/>
              <a:ea typeface="Calibri"/>
              <a:cs typeface="Calibri"/>
              <a:sym typeface="Calibri"/>
            </a:endParaRPr>
          </a:p>
          <a:p>
            <a:pPr marL="0" lvl="0" indent="0" algn="just" rtl="0">
              <a:lnSpc>
                <a:spcPct val="129500"/>
              </a:lnSpc>
              <a:spcBef>
                <a:spcPts val="800"/>
              </a:spcBef>
              <a:spcAft>
                <a:spcPts val="0"/>
              </a:spcAft>
              <a:buSzPts val="2800"/>
              <a:buNone/>
            </a:pPr>
            <a:endParaRPr sz="2000">
              <a:solidFill>
                <a:srgbClr val="212121"/>
              </a:solidFill>
              <a:latin typeface="Calibri"/>
              <a:ea typeface="Calibri"/>
              <a:cs typeface="Calibri"/>
              <a:sym typeface="Calibri"/>
            </a:endParaRPr>
          </a:p>
          <a:p>
            <a:pPr marL="457200" lvl="0" indent="0" algn="just" rtl="0">
              <a:lnSpc>
                <a:spcPct val="129500"/>
              </a:lnSpc>
              <a:spcBef>
                <a:spcPts val="800"/>
              </a:spcBef>
              <a:spcAft>
                <a:spcPts val="0"/>
              </a:spcAft>
              <a:buSzPts val="2800"/>
              <a:buNone/>
            </a:pPr>
            <a:endParaRPr sz="2000">
              <a:solidFill>
                <a:srgbClr val="212121"/>
              </a:solidFill>
              <a:latin typeface="Calibri"/>
              <a:ea typeface="Calibri"/>
              <a:cs typeface="Calibri"/>
              <a:sym typeface="Calibri"/>
            </a:endParaRPr>
          </a:p>
          <a:p>
            <a:pPr marL="457200" lvl="0" indent="0" algn="just" rtl="0">
              <a:lnSpc>
                <a:spcPct val="129500"/>
              </a:lnSpc>
              <a:spcBef>
                <a:spcPts val="800"/>
              </a:spcBef>
              <a:spcAft>
                <a:spcPts val="0"/>
              </a:spcAft>
              <a:buSzPts val="2800"/>
              <a:buNone/>
            </a:pPr>
            <a:endParaRPr sz="2000">
              <a:solidFill>
                <a:srgbClr val="212121"/>
              </a:solidFill>
              <a:latin typeface="Calibri"/>
              <a:ea typeface="Calibri"/>
              <a:cs typeface="Calibri"/>
              <a:sym typeface="Calibri"/>
            </a:endParaRPr>
          </a:p>
          <a:p>
            <a:pPr marL="0" lvl="0" indent="0" algn="l" rtl="0">
              <a:lnSpc>
                <a:spcPct val="115000"/>
              </a:lnSpc>
              <a:spcBef>
                <a:spcPts val="800"/>
              </a:spcBef>
              <a:spcAft>
                <a:spcPts val="0"/>
              </a:spcAft>
              <a:buSzPts val="2800"/>
              <a:buNone/>
            </a:pPr>
            <a:endParaRPr sz="2000">
              <a:solidFill>
                <a:srgbClr val="212121"/>
              </a:solidFill>
              <a:latin typeface="Calibri"/>
              <a:ea typeface="Calibri"/>
              <a:cs typeface="Calibri"/>
              <a:sym typeface="Calibri"/>
            </a:endParaRPr>
          </a:p>
          <a:p>
            <a:pPr marL="0" lvl="0" indent="0" algn="l" rtl="0">
              <a:lnSpc>
                <a:spcPct val="115000"/>
              </a:lnSpc>
              <a:spcBef>
                <a:spcPts val="800"/>
              </a:spcBef>
              <a:spcAft>
                <a:spcPts val="0"/>
              </a:spcAft>
              <a:buSzPts val="2800"/>
              <a:buNone/>
            </a:pPr>
            <a:r>
              <a:rPr lang="en-US" sz="2000">
                <a:solidFill>
                  <a:srgbClr val="212121"/>
                </a:solidFill>
                <a:latin typeface="Calibri"/>
                <a:ea typeface="Calibri"/>
                <a:cs typeface="Calibri"/>
                <a:sym typeface="Calibri"/>
              </a:rPr>
              <a:t>Cualquier asignación de 45 fichas a 9 personas tiene la misma media. Esto es:</a:t>
            </a:r>
            <a:endParaRPr sz="2000">
              <a:latin typeface="Calibri"/>
              <a:ea typeface="Calibri"/>
              <a:cs typeface="Calibri"/>
              <a:sym typeface="Calibri"/>
            </a:endParaRPr>
          </a:p>
          <a:p>
            <a:pPr marL="228600" lvl="0" indent="-50800" algn="just" rtl="0">
              <a:lnSpc>
                <a:spcPct val="90000"/>
              </a:lnSpc>
              <a:spcBef>
                <a:spcPts val="1000"/>
              </a:spcBef>
              <a:spcAft>
                <a:spcPts val="0"/>
              </a:spcAft>
              <a:buClr>
                <a:schemeClr val="dk1"/>
              </a:buClr>
              <a:buSzPts val="2800"/>
              <a:buNone/>
            </a:pPr>
            <a:endParaRPr sz="2000"/>
          </a:p>
        </p:txBody>
      </p:sp>
      <p:pic>
        <p:nvPicPr>
          <p:cNvPr id="197" name="Google Shape;197;p12"/>
          <p:cNvPicPr preferRelativeResize="0"/>
          <p:nvPr/>
        </p:nvPicPr>
        <p:blipFill rotWithShape="1">
          <a:blip r:embed="rId3">
            <a:alphaModFix/>
          </a:blip>
          <a:srcRect/>
          <a:stretch/>
        </p:blipFill>
        <p:spPr>
          <a:xfrm>
            <a:off x="3120176" y="1912925"/>
            <a:ext cx="5951650" cy="1054975"/>
          </a:xfrm>
          <a:prstGeom prst="rect">
            <a:avLst/>
          </a:prstGeom>
          <a:noFill/>
          <a:ln>
            <a:noFill/>
          </a:ln>
        </p:spPr>
      </p:pic>
      <p:pic>
        <p:nvPicPr>
          <p:cNvPr id="198" name="Google Shape;198;p12" descr="\displaystyle \overline{X} = \frac{x_1 + x_2 + \cdot \cdot \cdot + x_9}{9}=\frac{45}{9}=5" title="MathEquation,#000000"/>
          <p:cNvPicPr preferRelativeResize="0"/>
          <p:nvPr/>
        </p:nvPicPr>
        <p:blipFill rotWithShape="1">
          <a:blip r:embed="rId4">
            <a:alphaModFix/>
          </a:blip>
          <a:srcRect/>
          <a:stretch/>
        </p:blipFill>
        <p:spPr>
          <a:xfrm>
            <a:off x="4242225" y="4084375"/>
            <a:ext cx="4024250" cy="593575"/>
          </a:xfrm>
          <a:prstGeom prst="rect">
            <a:avLst/>
          </a:prstGeom>
          <a:noFill/>
          <a:ln>
            <a:noFill/>
          </a:ln>
        </p:spPr>
      </p:pic>
      <p:sp>
        <p:nvSpPr>
          <p:cNvPr id="199" name="Google Shape;199;p12"/>
          <p:cNvSpPr txBox="1">
            <a:spLocks noGrp="1"/>
          </p:cNvSpPr>
          <p:nvPr>
            <p:ph type="title"/>
          </p:nvPr>
        </p:nvSpPr>
        <p:spPr>
          <a:xfrm>
            <a:off x="838200" y="247750"/>
            <a:ext cx="10515600" cy="65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Actividad 2 </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694800" y="247625"/>
            <a:ext cx="10515600" cy="65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Actividad 3 </a:t>
            </a:r>
            <a:r>
              <a:rPr lang="en-US" sz="2000" b="0" i="0" u="none" strike="noStrike" cap="none">
                <a:solidFill>
                  <a:srgbClr val="000000"/>
                </a:solidFill>
                <a:latin typeface="Calibri"/>
                <a:ea typeface="Calibri"/>
                <a:cs typeface="Calibri"/>
                <a:sym typeface="Calibri"/>
              </a:rPr>
              <a:t>(15 minutos)</a:t>
            </a:r>
            <a:r>
              <a:rPr lang="en-US" b="1">
                <a:latin typeface="Calibri"/>
                <a:ea typeface="Calibri"/>
                <a:cs typeface="Calibri"/>
                <a:sym typeface="Calibri"/>
              </a:rPr>
              <a:t> </a:t>
            </a:r>
            <a:endParaRPr b="1">
              <a:latin typeface="Calibri"/>
              <a:ea typeface="Calibri"/>
              <a:cs typeface="Calibri"/>
              <a:sym typeface="Calibri"/>
            </a:endParaRPr>
          </a:p>
        </p:txBody>
      </p:sp>
      <p:sp>
        <p:nvSpPr>
          <p:cNvPr id="205" name="Google Shape;205;p13"/>
          <p:cNvSpPr txBox="1">
            <a:spLocks noGrp="1"/>
          </p:cNvSpPr>
          <p:nvPr>
            <p:ph type="body" idx="1"/>
          </p:nvPr>
        </p:nvSpPr>
        <p:spPr>
          <a:xfrm>
            <a:off x="431400" y="985125"/>
            <a:ext cx="11356200" cy="1312200"/>
          </a:xfrm>
          <a:prstGeom prst="rect">
            <a:avLst/>
          </a:prstGeom>
          <a:noFill/>
          <a:ln>
            <a:noFill/>
          </a:ln>
        </p:spPr>
        <p:txBody>
          <a:bodyPr spcFirstLastPara="1" wrap="square" lIns="91425" tIns="45700" rIns="91425" bIns="45700" anchor="t" anchorCtr="0">
            <a:noAutofit/>
          </a:bodyPr>
          <a:lstStyle/>
          <a:p>
            <a:pPr marL="101600" lvl="0" indent="0" algn="just" rtl="0">
              <a:lnSpc>
                <a:spcPct val="90000"/>
              </a:lnSpc>
              <a:spcBef>
                <a:spcPts val="1000"/>
              </a:spcBef>
              <a:spcAft>
                <a:spcPts val="0"/>
              </a:spcAft>
              <a:buClr>
                <a:srgbClr val="212121"/>
              </a:buClr>
              <a:buSzPts val="2000"/>
              <a:buNone/>
            </a:pPr>
            <a:r>
              <a:rPr lang="en-US" sz="2000">
                <a:solidFill>
                  <a:srgbClr val="212121"/>
                </a:solidFill>
                <a:latin typeface="Calibri"/>
                <a:ea typeface="Calibri"/>
                <a:cs typeface="Calibri"/>
                <a:sym typeface="Calibri"/>
              </a:rPr>
              <a:t>Ordena de mayor a menor las siguientes asignaciones de acuerdo al grado de “justicia o equidad”. Explica cuál es el criterio que utilizaste para medir el grado de justicia o equidad de una asignación.</a:t>
            </a:r>
            <a:endParaRPr sz="2000">
              <a:solidFill>
                <a:srgbClr val="212121"/>
              </a:solidFill>
              <a:highlight>
                <a:srgbClr val="FFFFFF"/>
              </a:highlight>
              <a:latin typeface="Arial"/>
              <a:ea typeface="Arial"/>
              <a:cs typeface="Arial"/>
              <a:sym typeface="Arial"/>
            </a:endParaRPr>
          </a:p>
          <a:p>
            <a:pPr marL="228600" lvl="0" indent="-50800" algn="just" rtl="0">
              <a:lnSpc>
                <a:spcPct val="90000"/>
              </a:lnSpc>
              <a:spcBef>
                <a:spcPts val="1000"/>
              </a:spcBef>
              <a:spcAft>
                <a:spcPts val="0"/>
              </a:spcAft>
              <a:buClr>
                <a:schemeClr val="dk1"/>
              </a:buClr>
              <a:buSzPts val="2800"/>
              <a:buNone/>
            </a:pPr>
            <a:endParaRPr sz="2000"/>
          </a:p>
        </p:txBody>
      </p:sp>
      <p:pic>
        <p:nvPicPr>
          <p:cNvPr id="206" name="Google Shape;206;p13"/>
          <p:cNvPicPr preferRelativeResize="0"/>
          <p:nvPr/>
        </p:nvPicPr>
        <p:blipFill rotWithShape="1">
          <a:blip r:embed="rId3">
            <a:alphaModFix/>
          </a:blip>
          <a:srcRect t="26744"/>
          <a:stretch/>
        </p:blipFill>
        <p:spPr>
          <a:xfrm>
            <a:off x="838200" y="2612425"/>
            <a:ext cx="4978575" cy="954200"/>
          </a:xfrm>
          <a:prstGeom prst="rect">
            <a:avLst/>
          </a:prstGeom>
          <a:noFill/>
          <a:ln>
            <a:noFill/>
          </a:ln>
        </p:spPr>
      </p:pic>
      <p:pic>
        <p:nvPicPr>
          <p:cNvPr id="207" name="Google Shape;207;p13"/>
          <p:cNvPicPr preferRelativeResize="0"/>
          <p:nvPr/>
        </p:nvPicPr>
        <p:blipFill rotWithShape="1">
          <a:blip r:embed="rId4">
            <a:alphaModFix/>
          </a:blip>
          <a:srcRect t="17252"/>
          <a:stretch/>
        </p:blipFill>
        <p:spPr>
          <a:xfrm>
            <a:off x="6658250" y="2526913"/>
            <a:ext cx="4978575" cy="1125225"/>
          </a:xfrm>
          <a:prstGeom prst="rect">
            <a:avLst/>
          </a:prstGeom>
          <a:noFill/>
          <a:ln>
            <a:noFill/>
          </a:ln>
        </p:spPr>
      </p:pic>
      <p:pic>
        <p:nvPicPr>
          <p:cNvPr id="208" name="Google Shape;208;p13"/>
          <p:cNvPicPr preferRelativeResize="0"/>
          <p:nvPr/>
        </p:nvPicPr>
        <p:blipFill rotWithShape="1">
          <a:blip r:embed="rId5">
            <a:alphaModFix/>
          </a:blip>
          <a:srcRect t="22468"/>
          <a:stretch/>
        </p:blipFill>
        <p:spPr>
          <a:xfrm>
            <a:off x="838200" y="4032625"/>
            <a:ext cx="4978575" cy="1097751"/>
          </a:xfrm>
          <a:prstGeom prst="rect">
            <a:avLst/>
          </a:prstGeom>
          <a:noFill/>
          <a:ln>
            <a:noFill/>
          </a:ln>
        </p:spPr>
      </p:pic>
      <p:pic>
        <p:nvPicPr>
          <p:cNvPr id="209" name="Google Shape;209;p13"/>
          <p:cNvPicPr preferRelativeResize="0"/>
          <p:nvPr/>
        </p:nvPicPr>
        <p:blipFill rotWithShape="1">
          <a:blip r:embed="rId6">
            <a:alphaModFix/>
          </a:blip>
          <a:srcRect t="20917"/>
          <a:stretch/>
        </p:blipFill>
        <p:spPr>
          <a:xfrm>
            <a:off x="6658250" y="3957450"/>
            <a:ext cx="4978576" cy="1083654"/>
          </a:xfrm>
          <a:prstGeom prst="rect">
            <a:avLst/>
          </a:prstGeom>
          <a:noFill/>
          <a:ln>
            <a:noFill/>
          </a:ln>
        </p:spPr>
      </p:pic>
      <p:pic>
        <p:nvPicPr>
          <p:cNvPr id="210" name="Google Shape;210;p13"/>
          <p:cNvPicPr preferRelativeResize="0"/>
          <p:nvPr/>
        </p:nvPicPr>
        <p:blipFill rotWithShape="1">
          <a:blip r:embed="rId7">
            <a:alphaModFix/>
          </a:blip>
          <a:srcRect t="20917"/>
          <a:stretch/>
        </p:blipFill>
        <p:spPr>
          <a:xfrm>
            <a:off x="3840388" y="5596375"/>
            <a:ext cx="4978575" cy="1051674"/>
          </a:xfrm>
          <a:prstGeom prst="rect">
            <a:avLst/>
          </a:prstGeom>
          <a:noFill/>
          <a:ln>
            <a:noFill/>
          </a:ln>
        </p:spPr>
      </p:pic>
      <p:sp>
        <p:nvSpPr>
          <p:cNvPr id="211" name="Google Shape;211;p13"/>
          <p:cNvSpPr txBox="1"/>
          <p:nvPr/>
        </p:nvSpPr>
        <p:spPr>
          <a:xfrm>
            <a:off x="2522588" y="2109625"/>
            <a:ext cx="1609800" cy="502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Asignación A</a:t>
            </a:r>
            <a:endParaRPr sz="2000">
              <a:solidFill>
                <a:schemeClr val="dk1"/>
              </a:solidFill>
              <a:latin typeface="Calibri"/>
              <a:ea typeface="Calibri"/>
              <a:cs typeface="Calibri"/>
              <a:sym typeface="Calibri"/>
            </a:endParaRPr>
          </a:p>
        </p:txBody>
      </p:sp>
      <p:sp>
        <p:nvSpPr>
          <p:cNvPr id="212" name="Google Shape;212;p13"/>
          <p:cNvSpPr txBox="1"/>
          <p:nvPr/>
        </p:nvSpPr>
        <p:spPr>
          <a:xfrm>
            <a:off x="8057438" y="2024125"/>
            <a:ext cx="1609800" cy="502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Asignación B</a:t>
            </a:r>
            <a:endParaRPr sz="2000">
              <a:solidFill>
                <a:schemeClr val="dk1"/>
              </a:solidFill>
              <a:latin typeface="Calibri"/>
              <a:ea typeface="Calibri"/>
              <a:cs typeface="Calibri"/>
              <a:sym typeface="Calibri"/>
            </a:endParaRPr>
          </a:p>
        </p:txBody>
      </p:sp>
      <p:sp>
        <p:nvSpPr>
          <p:cNvPr id="213" name="Google Shape;213;p13"/>
          <p:cNvSpPr txBox="1"/>
          <p:nvPr/>
        </p:nvSpPr>
        <p:spPr>
          <a:xfrm>
            <a:off x="2441713" y="3566625"/>
            <a:ext cx="1609800" cy="502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Asignación C</a:t>
            </a:r>
            <a:endParaRPr sz="2000">
              <a:solidFill>
                <a:schemeClr val="dk1"/>
              </a:solidFill>
              <a:latin typeface="Calibri"/>
              <a:ea typeface="Calibri"/>
              <a:cs typeface="Calibri"/>
              <a:sym typeface="Calibri"/>
            </a:endParaRPr>
          </a:p>
        </p:txBody>
      </p:sp>
      <p:sp>
        <p:nvSpPr>
          <p:cNvPr id="214" name="Google Shape;214;p13"/>
          <p:cNvSpPr txBox="1"/>
          <p:nvPr/>
        </p:nvSpPr>
        <p:spPr>
          <a:xfrm>
            <a:off x="8057438" y="3645825"/>
            <a:ext cx="1609800" cy="502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Asignación D</a:t>
            </a:r>
            <a:endParaRPr sz="2000">
              <a:solidFill>
                <a:schemeClr val="dk1"/>
              </a:solidFill>
              <a:latin typeface="Calibri"/>
              <a:ea typeface="Calibri"/>
              <a:cs typeface="Calibri"/>
              <a:sym typeface="Calibri"/>
            </a:endParaRPr>
          </a:p>
        </p:txBody>
      </p:sp>
      <p:sp>
        <p:nvSpPr>
          <p:cNvPr id="215" name="Google Shape;215;p13"/>
          <p:cNvSpPr txBox="1"/>
          <p:nvPr/>
        </p:nvSpPr>
        <p:spPr>
          <a:xfrm>
            <a:off x="5362313" y="5130375"/>
            <a:ext cx="1609800" cy="502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Asignación E</a:t>
            </a:r>
            <a:endParaRPr sz="2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title"/>
          </p:nvPr>
        </p:nvSpPr>
        <p:spPr>
          <a:xfrm>
            <a:off x="694800" y="247625"/>
            <a:ext cx="10515600" cy="65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Actividad 3 </a:t>
            </a:r>
            <a:r>
              <a:rPr lang="en-US" sz="2000" b="0" i="0" u="none" strike="noStrike" cap="none">
                <a:solidFill>
                  <a:srgbClr val="000000"/>
                </a:solidFill>
                <a:latin typeface="Calibri"/>
                <a:ea typeface="Calibri"/>
                <a:cs typeface="Calibri"/>
                <a:sym typeface="Calibri"/>
              </a:rPr>
              <a:t>(15 minutos)</a:t>
            </a:r>
            <a:r>
              <a:rPr lang="en-US" b="1">
                <a:latin typeface="Calibri"/>
                <a:ea typeface="Calibri"/>
                <a:cs typeface="Calibri"/>
                <a:sym typeface="Calibri"/>
              </a:rPr>
              <a:t> </a:t>
            </a:r>
            <a:endParaRPr b="1">
              <a:latin typeface="Calibri"/>
              <a:ea typeface="Calibri"/>
              <a:cs typeface="Calibri"/>
              <a:sym typeface="Calibri"/>
            </a:endParaRPr>
          </a:p>
        </p:txBody>
      </p:sp>
      <p:sp>
        <p:nvSpPr>
          <p:cNvPr id="221" name="Google Shape;221;p14"/>
          <p:cNvSpPr txBox="1">
            <a:spLocks noGrp="1"/>
          </p:cNvSpPr>
          <p:nvPr>
            <p:ph type="body" idx="1"/>
          </p:nvPr>
        </p:nvSpPr>
        <p:spPr>
          <a:xfrm>
            <a:off x="431400" y="985125"/>
            <a:ext cx="11356200" cy="1312200"/>
          </a:xfrm>
          <a:prstGeom prst="rect">
            <a:avLst/>
          </a:prstGeom>
          <a:noFill/>
          <a:ln>
            <a:noFill/>
          </a:ln>
        </p:spPr>
        <p:txBody>
          <a:bodyPr spcFirstLastPara="1" wrap="square" lIns="91425" tIns="45700" rIns="91425" bIns="45700" anchor="t" anchorCtr="0">
            <a:noAutofit/>
          </a:bodyPr>
          <a:lstStyle/>
          <a:p>
            <a:pPr marL="101600" lvl="0" indent="0" algn="ctr" rtl="0">
              <a:lnSpc>
                <a:spcPct val="90000"/>
              </a:lnSpc>
              <a:spcBef>
                <a:spcPts val="1000"/>
              </a:spcBef>
              <a:spcAft>
                <a:spcPts val="0"/>
              </a:spcAft>
              <a:buClr>
                <a:srgbClr val="212121"/>
              </a:buClr>
              <a:buSzPts val="2000"/>
              <a:buNone/>
            </a:pPr>
            <a:endParaRPr b="1" i="1">
              <a:solidFill>
                <a:srgbClr val="212121"/>
              </a:solidFill>
              <a:latin typeface="Calibri"/>
              <a:ea typeface="Calibri"/>
              <a:cs typeface="Calibri"/>
              <a:sym typeface="Calibri"/>
            </a:endParaRPr>
          </a:p>
          <a:p>
            <a:pPr marL="101600" lvl="0" indent="0" algn="ctr" rtl="0">
              <a:lnSpc>
                <a:spcPct val="90000"/>
              </a:lnSpc>
              <a:spcBef>
                <a:spcPts val="1000"/>
              </a:spcBef>
              <a:spcAft>
                <a:spcPts val="0"/>
              </a:spcAft>
              <a:buClr>
                <a:srgbClr val="212121"/>
              </a:buClr>
              <a:buSzPts val="2000"/>
              <a:buNone/>
            </a:pPr>
            <a:r>
              <a:rPr lang="en-US" b="1" i="1">
                <a:solidFill>
                  <a:srgbClr val="212121"/>
                </a:solidFill>
                <a:latin typeface="Calibri"/>
                <a:ea typeface="Calibri"/>
                <a:cs typeface="Calibri"/>
                <a:sym typeface="Calibri"/>
              </a:rPr>
              <a:t>¿Qué orden propusieron?</a:t>
            </a:r>
            <a:endParaRPr/>
          </a:p>
          <a:p>
            <a:pPr marL="101600" lvl="0" indent="0" algn="ctr" rtl="0">
              <a:lnSpc>
                <a:spcPct val="90000"/>
              </a:lnSpc>
              <a:spcBef>
                <a:spcPts val="1000"/>
              </a:spcBef>
              <a:spcAft>
                <a:spcPts val="0"/>
              </a:spcAft>
              <a:buClr>
                <a:srgbClr val="212121"/>
              </a:buClr>
              <a:buSzPts val="2000"/>
              <a:buNone/>
            </a:pPr>
            <a:endParaRPr b="1" i="1">
              <a:solidFill>
                <a:srgbClr val="212121"/>
              </a:solidFill>
              <a:latin typeface="Calibri"/>
              <a:ea typeface="Calibri"/>
              <a:cs typeface="Calibri"/>
              <a:sym typeface="Calibri"/>
            </a:endParaRPr>
          </a:p>
          <a:p>
            <a:pPr marL="101600" lvl="0" indent="0" algn="ctr" rtl="0">
              <a:lnSpc>
                <a:spcPct val="90000"/>
              </a:lnSpc>
              <a:spcBef>
                <a:spcPts val="1000"/>
              </a:spcBef>
              <a:spcAft>
                <a:spcPts val="0"/>
              </a:spcAft>
              <a:buClr>
                <a:srgbClr val="212121"/>
              </a:buClr>
              <a:buSzPts val="2000"/>
              <a:buNone/>
            </a:pPr>
            <a:endParaRPr sz="2000">
              <a:solidFill>
                <a:srgbClr val="212121"/>
              </a:solidFill>
              <a:latin typeface="Calibri"/>
              <a:ea typeface="Calibri"/>
              <a:cs typeface="Calibri"/>
              <a:sym typeface="Calibri"/>
            </a:endParaRPr>
          </a:p>
          <a:p>
            <a:pPr marL="101600" lvl="0" indent="0" algn="ctr" rtl="0">
              <a:lnSpc>
                <a:spcPct val="90000"/>
              </a:lnSpc>
              <a:spcBef>
                <a:spcPts val="1000"/>
              </a:spcBef>
              <a:spcAft>
                <a:spcPts val="0"/>
              </a:spcAft>
              <a:buClr>
                <a:srgbClr val="212121"/>
              </a:buClr>
              <a:buSzPts val="2000"/>
              <a:buNone/>
            </a:pPr>
            <a:endParaRPr sz="2000">
              <a:solidFill>
                <a:srgbClr val="212121"/>
              </a:solidFill>
              <a:latin typeface="Calibri"/>
              <a:ea typeface="Calibri"/>
              <a:cs typeface="Calibri"/>
              <a:sym typeface="Calibri"/>
            </a:endParaRPr>
          </a:p>
          <a:p>
            <a:pPr marL="101600" lvl="0" indent="0" algn="ctr" rtl="0">
              <a:lnSpc>
                <a:spcPct val="90000"/>
              </a:lnSpc>
              <a:spcBef>
                <a:spcPts val="1000"/>
              </a:spcBef>
              <a:spcAft>
                <a:spcPts val="0"/>
              </a:spcAft>
              <a:buClr>
                <a:srgbClr val="212121"/>
              </a:buClr>
              <a:buSzPts val="2000"/>
              <a:buNone/>
            </a:pPr>
            <a:endParaRPr sz="2000">
              <a:solidFill>
                <a:srgbClr val="212121"/>
              </a:solidFill>
              <a:latin typeface="Calibri"/>
              <a:ea typeface="Calibri"/>
              <a:cs typeface="Calibri"/>
              <a:sym typeface="Calibri"/>
            </a:endParaRPr>
          </a:p>
          <a:p>
            <a:pPr marL="101600" lvl="0" indent="0" algn="ctr" rtl="0">
              <a:lnSpc>
                <a:spcPct val="90000"/>
              </a:lnSpc>
              <a:spcBef>
                <a:spcPts val="1000"/>
              </a:spcBef>
              <a:spcAft>
                <a:spcPts val="0"/>
              </a:spcAft>
              <a:buClr>
                <a:srgbClr val="212121"/>
              </a:buClr>
              <a:buSzPts val="2000"/>
              <a:buNone/>
            </a:pPr>
            <a:r>
              <a:rPr lang="en-US" sz="2400" i="1">
                <a:solidFill>
                  <a:schemeClr val="accent1"/>
                </a:solidFill>
                <a:latin typeface="Calibri"/>
                <a:ea typeface="Calibri"/>
                <a:cs typeface="Calibri"/>
                <a:sym typeface="Calibri"/>
              </a:rPr>
              <a:t>¿Qué criterios usaron para establecerlo?, ¿por qué?</a:t>
            </a:r>
            <a:endParaRPr sz="2000" i="1">
              <a:solidFill>
                <a:schemeClr val="accent1"/>
              </a:solidFill>
              <a:latin typeface="Calibri"/>
              <a:ea typeface="Calibri"/>
              <a:cs typeface="Calibri"/>
              <a:sym typeface="Calibri"/>
            </a:endParaRPr>
          </a:p>
          <a:p>
            <a:pPr marL="228600" lvl="0" indent="-50800" algn="just" rtl="0">
              <a:lnSpc>
                <a:spcPct val="90000"/>
              </a:lnSpc>
              <a:spcBef>
                <a:spcPts val="1000"/>
              </a:spcBef>
              <a:spcAft>
                <a:spcPts val="0"/>
              </a:spcAft>
              <a:buClr>
                <a:schemeClr val="dk1"/>
              </a:buClr>
              <a:buSzPts val="2800"/>
              <a:buNone/>
            </a:pPr>
            <a:endParaRPr sz="2000"/>
          </a:p>
        </p:txBody>
      </p:sp>
      <p:graphicFrame>
        <p:nvGraphicFramePr>
          <p:cNvPr id="222" name="Google Shape;222;p14"/>
          <p:cNvGraphicFramePr/>
          <p:nvPr/>
        </p:nvGraphicFramePr>
        <p:xfrm>
          <a:off x="1888600" y="2297325"/>
          <a:ext cx="3000000" cy="3000000"/>
        </p:xfrm>
        <a:graphic>
          <a:graphicData uri="http://schemas.openxmlformats.org/drawingml/2006/table">
            <a:tbl>
              <a:tblPr firstRow="1" bandRow="1">
                <a:noFill/>
                <a:tableStyleId>{94EC322A-298C-4EE8-BD23-F5202F59830E}</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5"/>
          <p:cNvSpPr txBox="1">
            <a:spLocks noGrp="1"/>
          </p:cNvSpPr>
          <p:nvPr>
            <p:ph type="title"/>
          </p:nvPr>
        </p:nvSpPr>
        <p:spPr>
          <a:xfrm>
            <a:off x="694800" y="247625"/>
            <a:ext cx="10515600" cy="65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Actividad 4 </a:t>
            </a:r>
            <a:r>
              <a:rPr lang="en-US" sz="2000" b="0" i="0" u="none" strike="noStrike" cap="none">
                <a:solidFill>
                  <a:srgbClr val="000000"/>
                </a:solidFill>
                <a:latin typeface="Calibri"/>
                <a:ea typeface="Calibri"/>
                <a:cs typeface="Calibri"/>
                <a:sym typeface="Calibri"/>
              </a:rPr>
              <a:t>(10 minutos)</a:t>
            </a:r>
            <a:r>
              <a:rPr lang="en-US" sz="4400" b="1" i="0" u="none" strike="noStrike" cap="none">
                <a:solidFill>
                  <a:srgbClr val="000000"/>
                </a:solidFill>
                <a:latin typeface="Calibri"/>
                <a:ea typeface="Calibri"/>
                <a:cs typeface="Calibri"/>
                <a:sym typeface="Calibri"/>
              </a:rPr>
              <a:t> </a:t>
            </a:r>
            <a:endParaRPr b="1">
              <a:latin typeface="Calibri"/>
              <a:ea typeface="Calibri"/>
              <a:cs typeface="Calibri"/>
              <a:sym typeface="Calibri"/>
            </a:endParaRPr>
          </a:p>
        </p:txBody>
      </p:sp>
      <p:sp>
        <p:nvSpPr>
          <p:cNvPr id="228" name="Google Shape;228;p15"/>
          <p:cNvSpPr txBox="1">
            <a:spLocks noGrp="1"/>
          </p:cNvSpPr>
          <p:nvPr>
            <p:ph type="body" idx="1"/>
          </p:nvPr>
        </p:nvSpPr>
        <p:spPr>
          <a:xfrm>
            <a:off x="351925" y="985125"/>
            <a:ext cx="11385300" cy="9543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100"/>
              <a:buFont typeface="Arial"/>
              <a:buNone/>
            </a:pPr>
            <a:r>
              <a:rPr lang="en-US" sz="2000">
                <a:solidFill>
                  <a:srgbClr val="212121"/>
                </a:solidFill>
                <a:latin typeface="Calibri"/>
                <a:ea typeface="Calibri"/>
                <a:cs typeface="Calibri"/>
                <a:sym typeface="Calibri"/>
              </a:rPr>
              <a:t>Una posible estrategia es identificar el número mínimo de movimientos de fichas para transformar cada asignación en una asignación justa. </a:t>
            </a:r>
            <a:endParaRPr/>
          </a:p>
          <a:p>
            <a:pPr marL="177800" lvl="0" indent="0" algn="just" rtl="0">
              <a:lnSpc>
                <a:spcPct val="90000"/>
              </a:lnSpc>
              <a:spcBef>
                <a:spcPts val="1000"/>
              </a:spcBef>
              <a:spcAft>
                <a:spcPts val="0"/>
              </a:spcAft>
              <a:buClr>
                <a:schemeClr val="dk1"/>
              </a:buClr>
              <a:buSzPts val="2800"/>
              <a:buFont typeface="Noto Sans Symbols"/>
              <a:buNone/>
            </a:pPr>
            <a:endParaRPr sz="2000">
              <a:solidFill>
                <a:srgbClr val="212121"/>
              </a:solidFill>
              <a:latin typeface="Calibri"/>
              <a:ea typeface="Calibri"/>
              <a:cs typeface="Calibri"/>
              <a:sym typeface="Calibri"/>
            </a:endParaRPr>
          </a:p>
          <a:p>
            <a:pPr marL="228600" lvl="0" indent="-50800" algn="just" rtl="0">
              <a:lnSpc>
                <a:spcPct val="90000"/>
              </a:lnSpc>
              <a:spcBef>
                <a:spcPts val="1000"/>
              </a:spcBef>
              <a:spcAft>
                <a:spcPts val="0"/>
              </a:spcAft>
              <a:buClr>
                <a:schemeClr val="dk1"/>
              </a:buClr>
              <a:buSzPts val="2800"/>
              <a:buNone/>
            </a:pPr>
            <a:endParaRPr sz="2000">
              <a:latin typeface="Calibri"/>
              <a:ea typeface="Calibri"/>
              <a:cs typeface="Calibri"/>
              <a:sym typeface="Calibri"/>
            </a:endParaRPr>
          </a:p>
        </p:txBody>
      </p:sp>
      <p:pic>
        <p:nvPicPr>
          <p:cNvPr id="229" name="Google Shape;229;p15"/>
          <p:cNvPicPr preferRelativeResize="0"/>
          <p:nvPr/>
        </p:nvPicPr>
        <p:blipFill rotWithShape="1">
          <a:blip r:embed="rId3">
            <a:alphaModFix/>
          </a:blip>
          <a:srcRect/>
          <a:stretch/>
        </p:blipFill>
        <p:spPr>
          <a:xfrm>
            <a:off x="351938" y="2581525"/>
            <a:ext cx="4980201" cy="1416350"/>
          </a:xfrm>
          <a:prstGeom prst="rect">
            <a:avLst/>
          </a:prstGeom>
          <a:noFill/>
          <a:ln>
            <a:noFill/>
          </a:ln>
        </p:spPr>
      </p:pic>
      <p:sp>
        <p:nvSpPr>
          <p:cNvPr id="230" name="Google Shape;230;p15"/>
          <p:cNvSpPr txBox="1"/>
          <p:nvPr/>
        </p:nvSpPr>
        <p:spPr>
          <a:xfrm>
            <a:off x="2037125" y="1939425"/>
            <a:ext cx="1609800" cy="502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Asignación C</a:t>
            </a:r>
            <a:endParaRPr sz="2000">
              <a:solidFill>
                <a:schemeClr val="dk1"/>
              </a:solidFill>
              <a:latin typeface="Calibri"/>
              <a:ea typeface="Calibri"/>
              <a:cs typeface="Calibri"/>
              <a:sym typeface="Calibri"/>
            </a:endParaRPr>
          </a:p>
        </p:txBody>
      </p:sp>
      <p:sp>
        <p:nvSpPr>
          <p:cNvPr id="231" name="Google Shape;231;p15"/>
          <p:cNvSpPr txBox="1"/>
          <p:nvPr/>
        </p:nvSpPr>
        <p:spPr>
          <a:xfrm>
            <a:off x="8325758" y="1939425"/>
            <a:ext cx="1969500" cy="502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Asignación Justa</a:t>
            </a:r>
            <a:endParaRPr sz="2000">
              <a:solidFill>
                <a:schemeClr val="dk1"/>
              </a:solidFill>
              <a:latin typeface="Calibri"/>
              <a:ea typeface="Calibri"/>
              <a:cs typeface="Calibri"/>
              <a:sym typeface="Calibri"/>
            </a:endParaRPr>
          </a:p>
        </p:txBody>
      </p:sp>
      <p:pic>
        <p:nvPicPr>
          <p:cNvPr id="232" name="Google Shape;232;p15"/>
          <p:cNvPicPr preferRelativeResize="0"/>
          <p:nvPr/>
        </p:nvPicPr>
        <p:blipFill rotWithShape="1">
          <a:blip r:embed="rId4">
            <a:alphaModFix/>
          </a:blip>
          <a:srcRect/>
          <a:stretch/>
        </p:blipFill>
        <p:spPr>
          <a:xfrm>
            <a:off x="6639638" y="2442225"/>
            <a:ext cx="5097575" cy="1487850"/>
          </a:xfrm>
          <a:prstGeom prst="rect">
            <a:avLst/>
          </a:prstGeom>
          <a:noFill/>
          <a:ln>
            <a:noFill/>
          </a:ln>
        </p:spPr>
      </p:pic>
      <p:sp>
        <p:nvSpPr>
          <p:cNvPr id="233" name="Google Shape;233;p15"/>
          <p:cNvSpPr/>
          <p:nvPr/>
        </p:nvSpPr>
        <p:spPr>
          <a:xfrm>
            <a:off x="5819263" y="3038300"/>
            <a:ext cx="553500" cy="502800"/>
          </a:xfrm>
          <a:prstGeom prst="rightArrow">
            <a:avLst>
              <a:gd name="adj1" fmla="val 50000"/>
              <a:gd name="adj2" fmla="val 50000"/>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4" name="Google Shape;234;p15"/>
          <p:cNvSpPr txBox="1">
            <a:spLocks noGrp="1"/>
          </p:cNvSpPr>
          <p:nvPr>
            <p:ph type="body" idx="1"/>
          </p:nvPr>
        </p:nvSpPr>
        <p:spPr>
          <a:xfrm>
            <a:off x="351925" y="4137175"/>
            <a:ext cx="11385300" cy="19494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100"/>
              <a:buFont typeface="Arial"/>
              <a:buNone/>
            </a:pPr>
            <a:r>
              <a:rPr lang="en-US" sz="2000">
                <a:solidFill>
                  <a:srgbClr val="212121"/>
                </a:solidFill>
                <a:latin typeface="Calibri"/>
                <a:ea typeface="Calibri"/>
                <a:cs typeface="Calibri"/>
                <a:sym typeface="Calibri"/>
              </a:rPr>
              <a:t>Si en cada columna se registran los déficit o excesos de fichas respecto de una columna de una asignación justa, responda la siguientes preguntas:</a:t>
            </a:r>
            <a:endParaRPr sz="2000">
              <a:solidFill>
                <a:srgbClr val="212121"/>
              </a:solidFill>
              <a:latin typeface="Calibri"/>
              <a:ea typeface="Calibri"/>
              <a:cs typeface="Calibri"/>
              <a:sym typeface="Calibri"/>
            </a:endParaRPr>
          </a:p>
          <a:p>
            <a:pPr marL="457200" lvl="0" indent="-355600" algn="just" rtl="0">
              <a:lnSpc>
                <a:spcPct val="90000"/>
              </a:lnSpc>
              <a:spcBef>
                <a:spcPts val="1000"/>
              </a:spcBef>
              <a:spcAft>
                <a:spcPts val="0"/>
              </a:spcAft>
              <a:buClr>
                <a:srgbClr val="212121"/>
              </a:buClr>
              <a:buSzPts val="2000"/>
              <a:buFont typeface="Arial"/>
              <a:buAutoNum type="alphaLcParenR"/>
            </a:pPr>
            <a:r>
              <a:rPr lang="en-US" sz="2000">
                <a:solidFill>
                  <a:srgbClr val="212121"/>
                </a:solidFill>
                <a:latin typeface="Calibri"/>
                <a:ea typeface="Calibri"/>
                <a:cs typeface="Calibri"/>
                <a:sym typeface="Calibri"/>
              </a:rPr>
              <a:t>¿Qué se puede observar respecto de la relación entre déficits y excesos?</a:t>
            </a:r>
            <a:endParaRPr sz="2000">
              <a:solidFill>
                <a:srgbClr val="212121"/>
              </a:solidFill>
              <a:latin typeface="Calibri"/>
              <a:ea typeface="Calibri"/>
              <a:cs typeface="Calibri"/>
              <a:sym typeface="Calibri"/>
            </a:endParaRPr>
          </a:p>
          <a:p>
            <a:pPr marL="457200" lvl="0" indent="-355600" algn="just" rtl="0">
              <a:lnSpc>
                <a:spcPct val="90000"/>
              </a:lnSpc>
              <a:spcBef>
                <a:spcPts val="0"/>
              </a:spcBef>
              <a:spcAft>
                <a:spcPts val="0"/>
              </a:spcAft>
              <a:buClr>
                <a:srgbClr val="212121"/>
              </a:buClr>
              <a:buSzPts val="2000"/>
              <a:buFont typeface="Arial"/>
              <a:buAutoNum type="alphaLcParenR"/>
            </a:pPr>
            <a:r>
              <a:rPr lang="en-US" sz="2000">
                <a:solidFill>
                  <a:srgbClr val="212121"/>
                </a:solidFill>
                <a:latin typeface="Calibri"/>
                <a:ea typeface="Calibri"/>
                <a:cs typeface="Calibri"/>
                <a:sym typeface="Calibri"/>
              </a:rPr>
              <a:t>¿Cuántos movimientos se necesitan para transformar la asignación C en una asignación justa? </a:t>
            </a:r>
            <a:endParaRPr sz="2000">
              <a:solidFill>
                <a:srgbClr val="212121"/>
              </a:solidFill>
              <a:latin typeface="Calibri"/>
              <a:ea typeface="Calibri"/>
              <a:cs typeface="Calibri"/>
              <a:sym typeface="Calibri"/>
            </a:endParaRPr>
          </a:p>
          <a:p>
            <a:pPr marL="457200" lvl="0" indent="-355600" algn="just" rtl="0">
              <a:lnSpc>
                <a:spcPct val="90000"/>
              </a:lnSpc>
              <a:spcBef>
                <a:spcPts val="0"/>
              </a:spcBef>
              <a:spcAft>
                <a:spcPts val="0"/>
              </a:spcAft>
              <a:buClr>
                <a:srgbClr val="212121"/>
              </a:buClr>
              <a:buSzPts val="2000"/>
              <a:buFont typeface="Arial"/>
              <a:buAutoNum type="alphaLcParenR"/>
            </a:pPr>
            <a:r>
              <a:rPr lang="en-US" sz="2000">
                <a:solidFill>
                  <a:srgbClr val="212121"/>
                </a:solidFill>
                <a:latin typeface="Calibri"/>
                <a:ea typeface="Calibri"/>
                <a:cs typeface="Calibri"/>
                <a:sym typeface="Calibri"/>
              </a:rPr>
              <a:t>¿Qué relación tiene ese número de movimientos con los déficits y excesos?</a:t>
            </a:r>
            <a:endParaRPr sz="2000">
              <a:solidFill>
                <a:srgbClr val="212121"/>
              </a:solidFill>
              <a:latin typeface="Calibri"/>
              <a:ea typeface="Calibri"/>
              <a:cs typeface="Calibri"/>
              <a:sym typeface="Calibri"/>
            </a:endParaRPr>
          </a:p>
          <a:p>
            <a:pPr marL="177800" lvl="0" indent="0" algn="just" rtl="0">
              <a:lnSpc>
                <a:spcPct val="90000"/>
              </a:lnSpc>
              <a:spcBef>
                <a:spcPts val="1000"/>
              </a:spcBef>
              <a:spcAft>
                <a:spcPts val="0"/>
              </a:spcAft>
              <a:buClr>
                <a:schemeClr val="dk1"/>
              </a:buClr>
              <a:buSzPts val="2800"/>
              <a:buFont typeface="Noto Sans Symbols"/>
              <a:buNone/>
            </a:pPr>
            <a:endParaRPr sz="2000">
              <a:solidFill>
                <a:srgbClr val="212121"/>
              </a:solidFill>
              <a:latin typeface="Calibri"/>
              <a:ea typeface="Calibri"/>
              <a:cs typeface="Calibri"/>
              <a:sym typeface="Calibri"/>
            </a:endParaRPr>
          </a:p>
          <a:p>
            <a:pPr marL="228600" lvl="0" indent="-50800" algn="just" rtl="0">
              <a:lnSpc>
                <a:spcPct val="90000"/>
              </a:lnSpc>
              <a:spcBef>
                <a:spcPts val="1000"/>
              </a:spcBef>
              <a:spcAft>
                <a:spcPts val="0"/>
              </a:spcAft>
              <a:buClr>
                <a:schemeClr val="dk1"/>
              </a:buClr>
              <a:buSzPts val="2800"/>
              <a:buNone/>
            </a:pPr>
            <a:endParaRPr sz="20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p:cNvSpPr txBox="1">
            <a:spLocks noGrp="1"/>
          </p:cNvSpPr>
          <p:nvPr>
            <p:ph type="title"/>
          </p:nvPr>
        </p:nvSpPr>
        <p:spPr>
          <a:xfrm>
            <a:off x="694800" y="247625"/>
            <a:ext cx="10515600" cy="65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Actividad 5 </a:t>
            </a:r>
            <a:r>
              <a:rPr lang="en-US" sz="2000" b="0" i="0" u="none" strike="noStrike" cap="none">
                <a:solidFill>
                  <a:srgbClr val="000000"/>
                </a:solidFill>
                <a:latin typeface="Calibri"/>
                <a:ea typeface="Calibri"/>
                <a:cs typeface="Calibri"/>
                <a:sym typeface="Calibri"/>
              </a:rPr>
              <a:t>(10 minutos)</a:t>
            </a:r>
            <a:r>
              <a:rPr lang="en-US" sz="4400" b="1" i="0" u="none" strike="noStrike" cap="none">
                <a:solidFill>
                  <a:srgbClr val="000000"/>
                </a:solidFill>
                <a:latin typeface="Calibri"/>
                <a:ea typeface="Calibri"/>
                <a:cs typeface="Calibri"/>
                <a:sym typeface="Calibri"/>
              </a:rPr>
              <a:t> </a:t>
            </a:r>
            <a:endParaRPr b="1">
              <a:latin typeface="Calibri"/>
              <a:ea typeface="Calibri"/>
              <a:cs typeface="Calibri"/>
              <a:sym typeface="Calibri"/>
            </a:endParaRPr>
          </a:p>
        </p:txBody>
      </p:sp>
      <p:sp>
        <p:nvSpPr>
          <p:cNvPr id="240" name="Google Shape;240;p16"/>
          <p:cNvSpPr txBox="1">
            <a:spLocks noGrp="1"/>
          </p:cNvSpPr>
          <p:nvPr>
            <p:ph type="body" idx="1"/>
          </p:nvPr>
        </p:nvSpPr>
        <p:spPr>
          <a:xfrm>
            <a:off x="351925" y="985125"/>
            <a:ext cx="4544400" cy="218396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100"/>
              <a:buFont typeface="Arial"/>
              <a:buNone/>
            </a:pPr>
            <a:r>
              <a:rPr lang="en-US" sz="2000">
                <a:solidFill>
                  <a:srgbClr val="212121"/>
                </a:solidFill>
                <a:latin typeface="Calibri"/>
                <a:ea typeface="Calibri"/>
                <a:cs typeface="Calibri"/>
                <a:sym typeface="Calibri"/>
              </a:rPr>
              <a:t>En cada asignación registra los déficits y excesos y determina el número mínimo de movimientos de fichas para transformarla en una asignación justa. Según eso, ordena las asignaciones de la más justa a la menos justa. </a:t>
            </a:r>
            <a:endParaRPr/>
          </a:p>
          <a:p>
            <a:pPr marL="177800" lvl="0" indent="0" algn="just" rtl="0">
              <a:lnSpc>
                <a:spcPct val="90000"/>
              </a:lnSpc>
              <a:spcBef>
                <a:spcPts val="1000"/>
              </a:spcBef>
              <a:spcAft>
                <a:spcPts val="0"/>
              </a:spcAft>
              <a:buClr>
                <a:schemeClr val="dk1"/>
              </a:buClr>
              <a:buSzPts val="2800"/>
              <a:buFont typeface="Noto Sans Symbols"/>
              <a:buNone/>
            </a:pPr>
            <a:endParaRPr sz="2000">
              <a:solidFill>
                <a:srgbClr val="212121"/>
              </a:solidFill>
              <a:highlight>
                <a:srgbClr val="FFFFFF"/>
              </a:highlight>
              <a:latin typeface="Arial"/>
              <a:ea typeface="Arial"/>
              <a:cs typeface="Arial"/>
              <a:sym typeface="Arial"/>
            </a:endParaRPr>
          </a:p>
          <a:p>
            <a:pPr marL="228600" lvl="0" indent="-50800" algn="just" rtl="0">
              <a:lnSpc>
                <a:spcPct val="90000"/>
              </a:lnSpc>
              <a:spcBef>
                <a:spcPts val="1000"/>
              </a:spcBef>
              <a:spcAft>
                <a:spcPts val="0"/>
              </a:spcAft>
              <a:buClr>
                <a:schemeClr val="dk1"/>
              </a:buClr>
              <a:buSzPts val="2800"/>
              <a:buNone/>
            </a:pPr>
            <a:endParaRPr sz="2000"/>
          </a:p>
        </p:txBody>
      </p:sp>
      <p:pic>
        <p:nvPicPr>
          <p:cNvPr id="241" name="Google Shape;241;p16"/>
          <p:cNvPicPr preferRelativeResize="0"/>
          <p:nvPr/>
        </p:nvPicPr>
        <p:blipFill rotWithShape="1">
          <a:blip r:embed="rId3">
            <a:alphaModFix/>
          </a:blip>
          <a:srcRect/>
          <a:stretch/>
        </p:blipFill>
        <p:spPr>
          <a:xfrm>
            <a:off x="5549883" y="735520"/>
            <a:ext cx="6199649" cy="5613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a:spLocks noGrp="1"/>
          </p:cNvSpPr>
          <p:nvPr>
            <p:ph type="title"/>
          </p:nvPr>
        </p:nvSpPr>
        <p:spPr>
          <a:xfrm>
            <a:off x="694800" y="247625"/>
            <a:ext cx="10515600" cy="65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Actividad 5</a:t>
            </a:r>
            <a:endParaRPr b="1">
              <a:latin typeface="Calibri"/>
              <a:ea typeface="Calibri"/>
              <a:cs typeface="Calibri"/>
              <a:sym typeface="Calibri"/>
            </a:endParaRPr>
          </a:p>
        </p:txBody>
      </p:sp>
      <p:sp>
        <p:nvSpPr>
          <p:cNvPr id="247" name="Google Shape;247;p17"/>
          <p:cNvSpPr txBox="1">
            <a:spLocks noGrp="1"/>
          </p:cNvSpPr>
          <p:nvPr>
            <p:ph type="body" idx="1"/>
          </p:nvPr>
        </p:nvSpPr>
        <p:spPr>
          <a:xfrm>
            <a:off x="351925" y="985125"/>
            <a:ext cx="4544400" cy="218396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100"/>
              <a:buFont typeface="Arial"/>
              <a:buNone/>
            </a:pPr>
            <a:r>
              <a:rPr lang="en-US" sz="2000">
                <a:solidFill>
                  <a:srgbClr val="212121"/>
                </a:solidFill>
                <a:latin typeface="Calibri"/>
                <a:ea typeface="Calibri"/>
                <a:cs typeface="Calibri"/>
                <a:sym typeface="Calibri"/>
              </a:rPr>
              <a:t>En cada asignación registra los déficits y excesos y determina el número mínimo de movimientos de fichas para transformarla en una asignación justa. Según eso, ordena las asignaciones de la más justa a la menos justa. </a:t>
            </a:r>
            <a:endParaRPr/>
          </a:p>
          <a:p>
            <a:pPr marL="177800" lvl="0" indent="0" algn="just" rtl="0">
              <a:lnSpc>
                <a:spcPct val="90000"/>
              </a:lnSpc>
              <a:spcBef>
                <a:spcPts val="1000"/>
              </a:spcBef>
              <a:spcAft>
                <a:spcPts val="0"/>
              </a:spcAft>
              <a:buClr>
                <a:schemeClr val="dk1"/>
              </a:buClr>
              <a:buSzPts val="2800"/>
              <a:buFont typeface="Noto Sans Symbols"/>
              <a:buNone/>
            </a:pPr>
            <a:endParaRPr sz="2000">
              <a:solidFill>
                <a:srgbClr val="212121"/>
              </a:solidFill>
              <a:highlight>
                <a:srgbClr val="FFFFFF"/>
              </a:highlight>
              <a:latin typeface="Arial"/>
              <a:ea typeface="Arial"/>
              <a:cs typeface="Arial"/>
              <a:sym typeface="Arial"/>
            </a:endParaRPr>
          </a:p>
          <a:p>
            <a:pPr marL="228600" lvl="0" indent="-50800" algn="just" rtl="0">
              <a:lnSpc>
                <a:spcPct val="90000"/>
              </a:lnSpc>
              <a:spcBef>
                <a:spcPts val="1000"/>
              </a:spcBef>
              <a:spcAft>
                <a:spcPts val="0"/>
              </a:spcAft>
              <a:buClr>
                <a:schemeClr val="dk1"/>
              </a:buClr>
              <a:buSzPts val="2800"/>
              <a:buNone/>
            </a:pPr>
            <a:endParaRPr sz="2000"/>
          </a:p>
        </p:txBody>
      </p:sp>
      <p:pic>
        <p:nvPicPr>
          <p:cNvPr id="248" name="Google Shape;248;p17"/>
          <p:cNvPicPr preferRelativeResize="0"/>
          <p:nvPr/>
        </p:nvPicPr>
        <p:blipFill rotWithShape="1">
          <a:blip r:embed="rId3">
            <a:alphaModFix/>
          </a:blip>
          <a:srcRect/>
          <a:stretch/>
        </p:blipFill>
        <p:spPr>
          <a:xfrm>
            <a:off x="5549883" y="735520"/>
            <a:ext cx="6199649" cy="5613325"/>
          </a:xfrm>
          <a:prstGeom prst="rect">
            <a:avLst/>
          </a:prstGeom>
          <a:noFill/>
          <a:ln>
            <a:noFill/>
          </a:ln>
        </p:spPr>
      </p:pic>
      <p:graphicFrame>
        <p:nvGraphicFramePr>
          <p:cNvPr id="249" name="Google Shape;249;p17"/>
          <p:cNvGraphicFramePr/>
          <p:nvPr/>
        </p:nvGraphicFramePr>
        <p:xfrm>
          <a:off x="10136067" y="1447715"/>
          <a:ext cx="3000000" cy="3000000"/>
        </p:xfrm>
        <a:graphic>
          <a:graphicData uri="http://schemas.openxmlformats.org/drawingml/2006/table">
            <a:tbl>
              <a:tblPr firstRow="1" bandRow="1">
                <a:noFill/>
                <a:tableStyleId>{9511D8FF-3946-4746-8D10-581F29CBB7DC}</a:tableStyleId>
              </a:tblPr>
              <a:tblGrid>
                <a:gridCol w="12815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3200" b="1">
                          <a:solidFill>
                            <a:schemeClr val="accent1"/>
                          </a:solidFill>
                        </a:rPr>
                        <a:t>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endParaRPr sz="3200" b="1">
                        <a:solidFill>
                          <a:schemeClr val="accent1"/>
                        </a:solidFill>
                      </a:endParaRPr>
                    </a:p>
                    <a:p>
                      <a:pPr marL="0" marR="0" lvl="0" indent="0" algn="ctr" rtl="0">
                        <a:spcBef>
                          <a:spcPts val="0"/>
                        </a:spcBef>
                        <a:spcAft>
                          <a:spcPts val="0"/>
                        </a:spcAft>
                        <a:buNone/>
                      </a:pPr>
                      <a:r>
                        <a:rPr lang="en-US" sz="3200" b="1">
                          <a:solidFill>
                            <a:schemeClr val="accent1"/>
                          </a:solidFill>
                        </a:rPr>
                        <a:t>20</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endParaRPr sz="3200" b="1">
                        <a:solidFill>
                          <a:schemeClr val="accent1"/>
                        </a:solidFill>
                      </a:endParaRPr>
                    </a:p>
                    <a:p>
                      <a:pPr marL="0" marR="0" lvl="0" indent="0" algn="ctr" rtl="0">
                        <a:spcBef>
                          <a:spcPts val="0"/>
                        </a:spcBef>
                        <a:spcAft>
                          <a:spcPts val="0"/>
                        </a:spcAft>
                        <a:buNone/>
                      </a:pPr>
                      <a:r>
                        <a:rPr lang="en-US" sz="3200" b="1">
                          <a:solidFill>
                            <a:schemeClr val="accent1"/>
                          </a:solidFill>
                        </a:rPr>
                        <a:t>7</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endParaRPr sz="1800" b="1">
                        <a:solidFill>
                          <a:schemeClr val="accent1"/>
                        </a:solidFill>
                      </a:endParaRPr>
                    </a:p>
                    <a:p>
                      <a:pPr marL="0" marR="0" lvl="0" indent="0" algn="ctr" rtl="0">
                        <a:spcBef>
                          <a:spcPts val="0"/>
                        </a:spcBef>
                        <a:spcAft>
                          <a:spcPts val="0"/>
                        </a:spcAft>
                        <a:buNone/>
                      </a:pPr>
                      <a:r>
                        <a:rPr lang="en-US" sz="3200" b="1">
                          <a:solidFill>
                            <a:schemeClr val="accent1"/>
                          </a:solidFill>
                        </a:rPr>
                        <a:t>5</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endParaRPr sz="3200" b="1">
                        <a:solidFill>
                          <a:schemeClr val="accent1"/>
                        </a:solidFill>
                      </a:endParaRPr>
                    </a:p>
                    <a:p>
                      <a:pPr marL="0" marR="0" lvl="0" indent="0" algn="ctr" rtl="0">
                        <a:spcBef>
                          <a:spcPts val="0"/>
                        </a:spcBef>
                        <a:spcAft>
                          <a:spcPts val="0"/>
                        </a:spcAft>
                        <a:buNone/>
                      </a:pPr>
                      <a:r>
                        <a:rPr lang="en-US" sz="3200" b="1">
                          <a:solidFill>
                            <a:schemeClr val="accent1"/>
                          </a:solidFill>
                        </a:rPr>
                        <a:t>8</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a:spLocks noGrp="1"/>
          </p:cNvSpPr>
          <p:nvPr>
            <p:ph type="title"/>
          </p:nvPr>
        </p:nvSpPr>
        <p:spPr>
          <a:xfrm>
            <a:off x="694800" y="247625"/>
            <a:ext cx="10515600" cy="65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Actividad 6 </a:t>
            </a:r>
            <a:r>
              <a:rPr lang="en-US" sz="2000" b="0" i="0" u="none" strike="noStrike" cap="none">
                <a:solidFill>
                  <a:srgbClr val="000000"/>
                </a:solidFill>
                <a:latin typeface="Calibri"/>
                <a:ea typeface="Calibri"/>
                <a:cs typeface="Calibri"/>
                <a:sym typeface="Calibri"/>
              </a:rPr>
              <a:t>(15 minutos)</a:t>
            </a:r>
            <a:r>
              <a:rPr lang="en-US" sz="4400" b="1" i="0" u="none" strike="noStrike" cap="none">
                <a:solidFill>
                  <a:srgbClr val="000000"/>
                </a:solidFill>
                <a:latin typeface="Calibri"/>
                <a:ea typeface="Calibri"/>
                <a:cs typeface="Calibri"/>
                <a:sym typeface="Calibri"/>
              </a:rPr>
              <a:t> </a:t>
            </a:r>
            <a:endParaRPr b="1">
              <a:latin typeface="Calibri"/>
              <a:ea typeface="Calibri"/>
              <a:cs typeface="Calibri"/>
              <a:sym typeface="Calibri"/>
            </a:endParaRPr>
          </a:p>
        </p:txBody>
      </p:sp>
      <p:sp>
        <p:nvSpPr>
          <p:cNvPr id="255" name="Google Shape;255;p18"/>
          <p:cNvSpPr txBox="1">
            <a:spLocks noGrp="1"/>
          </p:cNvSpPr>
          <p:nvPr>
            <p:ph type="body" idx="1"/>
          </p:nvPr>
        </p:nvSpPr>
        <p:spPr>
          <a:xfrm>
            <a:off x="351925" y="985125"/>
            <a:ext cx="11284800" cy="954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2800"/>
              <a:buNone/>
            </a:pPr>
            <a:r>
              <a:rPr lang="en-US" sz="2000">
                <a:solidFill>
                  <a:srgbClr val="212121"/>
                </a:solidFill>
                <a:latin typeface="Calibri"/>
                <a:ea typeface="Calibri"/>
                <a:cs typeface="Calibri"/>
                <a:sym typeface="Calibri"/>
              </a:rPr>
              <a:t>El siguiente gráfico de puntos representa las frecuencias del número de fichas en cada pila para la asignación que se encuentra a su lado. También se registraron los déficits y excesos.</a:t>
            </a:r>
            <a:endParaRPr sz="2000">
              <a:solidFill>
                <a:srgbClr val="212121"/>
              </a:solidFill>
              <a:latin typeface="Calibri"/>
              <a:ea typeface="Calibri"/>
              <a:cs typeface="Calibri"/>
              <a:sym typeface="Calibri"/>
            </a:endParaRPr>
          </a:p>
          <a:p>
            <a:pPr marL="0" lvl="0" indent="0" algn="l" rtl="0">
              <a:lnSpc>
                <a:spcPct val="115000"/>
              </a:lnSpc>
              <a:spcBef>
                <a:spcPts val="0"/>
              </a:spcBef>
              <a:spcAft>
                <a:spcPts val="0"/>
              </a:spcAft>
              <a:buSzPts val="2800"/>
              <a:buNone/>
            </a:pPr>
            <a:r>
              <a:rPr lang="en-US" sz="2000">
                <a:solidFill>
                  <a:srgbClr val="212121"/>
                </a:solidFill>
                <a:latin typeface="Calibri"/>
                <a:ea typeface="Calibri"/>
                <a:cs typeface="Calibri"/>
                <a:sym typeface="Calibri"/>
              </a:rPr>
              <a:t> </a:t>
            </a:r>
            <a:endParaRPr sz="2000">
              <a:solidFill>
                <a:srgbClr val="212121"/>
              </a:solidFill>
              <a:latin typeface="Calibri"/>
              <a:ea typeface="Calibri"/>
              <a:cs typeface="Calibri"/>
              <a:sym typeface="Calibri"/>
            </a:endParaRPr>
          </a:p>
          <a:p>
            <a:pPr marL="177800" lvl="0" indent="0" algn="just" rtl="0">
              <a:lnSpc>
                <a:spcPct val="90000"/>
              </a:lnSpc>
              <a:spcBef>
                <a:spcPts val="1000"/>
              </a:spcBef>
              <a:spcAft>
                <a:spcPts val="0"/>
              </a:spcAft>
              <a:buClr>
                <a:schemeClr val="dk1"/>
              </a:buClr>
              <a:buSzPts val="2800"/>
              <a:buFont typeface="Noto Sans Symbols"/>
              <a:buNone/>
            </a:pPr>
            <a:endParaRPr sz="2000">
              <a:solidFill>
                <a:srgbClr val="212121"/>
              </a:solidFill>
              <a:latin typeface="Calibri"/>
              <a:ea typeface="Calibri"/>
              <a:cs typeface="Calibri"/>
              <a:sym typeface="Calibri"/>
            </a:endParaRPr>
          </a:p>
          <a:p>
            <a:pPr marL="228600" lvl="0" indent="-50800" algn="just" rtl="0">
              <a:lnSpc>
                <a:spcPct val="90000"/>
              </a:lnSpc>
              <a:spcBef>
                <a:spcPts val="1000"/>
              </a:spcBef>
              <a:spcAft>
                <a:spcPts val="0"/>
              </a:spcAft>
              <a:buClr>
                <a:schemeClr val="dk1"/>
              </a:buClr>
              <a:buSzPts val="2800"/>
              <a:buNone/>
            </a:pPr>
            <a:endParaRPr sz="2000">
              <a:latin typeface="Calibri"/>
              <a:ea typeface="Calibri"/>
              <a:cs typeface="Calibri"/>
              <a:sym typeface="Calibri"/>
            </a:endParaRPr>
          </a:p>
        </p:txBody>
      </p:sp>
      <p:sp>
        <p:nvSpPr>
          <p:cNvPr id="256" name="Google Shape;256;p18"/>
          <p:cNvSpPr/>
          <p:nvPr/>
        </p:nvSpPr>
        <p:spPr>
          <a:xfrm>
            <a:off x="6170525" y="2666050"/>
            <a:ext cx="720900" cy="519900"/>
          </a:xfrm>
          <a:prstGeom prst="rightArrow">
            <a:avLst>
              <a:gd name="adj1" fmla="val 50000"/>
              <a:gd name="adj2" fmla="val 50000"/>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257" name="Google Shape;257;p18"/>
          <p:cNvPicPr preferRelativeResize="0"/>
          <p:nvPr/>
        </p:nvPicPr>
        <p:blipFill rotWithShape="1">
          <a:blip r:embed="rId3">
            <a:alphaModFix/>
          </a:blip>
          <a:srcRect/>
          <a:stretch/>
        </p:blipFill>
        <p:spPr>
          <a:xfrm>
            <a:off x="759000" y="2244600"/>
            <a:ext cx="4891099" cy="1421825"/>
          </a:xfrm>
          <a:prstGeom prst="rect">
            <a:avLst/>
          </a:prstGeom>
          <a:noFill/>
          <a:ln>
            <a:noFill/>
          </a:ln>
        </p:spPr>
      </p:pic>
      <p:pic>
        <p:nvPicPr>
          <p:cNvPr id="258" name="Google Shape;258;p18"/>
          <p:cNvPicPr preferRelativeResize="0"/>
          <p:nvPr/>
        </p:nvPicPr>
        <p:blipFill rotWithShape="1">
          <a:blip r:embed="rId4">
            <a:alphaModFix/>
          </a:blip>
          <a:srcRect/>
          <a:stretch/>
        </p:blipFill>
        <p:spPr>
          <a:xfrm>
            <a:off x="6994375" y="2092000"/>
            <a:ext cx="4216025" cy="1944137"/>
          </a:xfrm>
          <a:prstGeom prst="rect">
            <a:avLst/>
          </a:prstGeom>
          <a:noFill/>
          <a:ln>
            <a:noFill/>
          </a:ln>
        </p:spPr>
      </p:pic>
      <p:sp>
        <p:nvSpPr>
          <p:cNvPr id="259" name="Google Shape;259;p18"/>
          <p:cNvSpPr txBox="1"/>
          <p:nvPr/>
        </p:nvSpPr>
        <p:spPr>
          <a:xfrm>
            <a:off x="1928300" y="1791900"/>
            <a:ext cx="2582100" cy="45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Asignación de fichas</a:t>
            </a:r>
            <a:endParaRPr sz="2000">
              <a:solidFill>
                <a:schemeClr val="dk1"/>
              </a:solidFill>
              <a:latin typeface="Calibri"/>
              <a:ea typeface="Calibri"/>
              <a:cs typeface="Calibri"/>
              <a:sym typeface="Calibri"/>
            </a:endParaRPr>
          </a:p>
        </p:txBody>
      </p:sp>
      <p:sp>
        <p:nvSpPr>
          <p:cNvPr id="260" name="Google Shape;260;p18"/>
          <p:cNvSpPr txBox="1"/>
          <p:nvPr/>
        </p:nvSpPr>
        <p:spPr>
          <a:xfrm>
            <a:off x="8150650" y="1791900"/>
            <a:ext cx="2582100" cy="45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Gráfico de puntos</a:t>
            </a:r>
            <a:endParaRPr sz="2000">
              <a:solidFill>
                <a:schemeClr val="dk1"/>
              </a:solidFill>
              <a:latin typeface="Calibri"/>
              <a:ea typeface="Calibri"/>
              <a:cs typeface="Calibri"/>
              <a:sym typeface="Calibri"/>
            </a:endParaRPr>
          </a:p>
        </p:txBody>
      </p:sp>
      <p:sp>
        <p:nvSpPr>
          <p:cNvPr id="261" name="Google Shape;261;p18"/>
          <p:cNvSpPr txBox="1">
            <a:spLocks noGrp="1"/>
          </p:cNvSpPr>
          <p:nvPr>
            <p:ph type="body" idx="1"/>
          </p:nvPr>
        </p:nvSpPr>
        <p:spPr>
          <a:xfrm>
            <a:off x="453600" y="3971600"/>
            <a:ext cx="11284800" cy="2249100"/>
          </a:xfrm>
          <a:prstGeom prst="rect">
            <a:avLst/>
          </a:prstGeom>
          <a:noFill/>
          <a:ln>
            <a:noFill/>
          </a:ln>
        </p:spPr>
        <p:txBody>
          <a:bodyPr spcFirstLastPara="1" wrap="square" lIns="91425" tIns="45700" rIns="91425" bIns="45700" anchor="t" anchorCtr="0">
            <a:noAutofit/>
          </a:bodyPr>
          <a:lstStyle/>
          <a:p>
            <a:pPr marL="457200" lvl="0" indent="-355600" algn="just" rtl="0">
              <a:lnSpc>
                <a:spcPct val="115000"/>
              </a:lnSpc>
              <a:spcBef>
                <a:spcPts val="0"/>
              </a:spcBef>
              <a:spcAft>
                <a:spcPts val="0"/>
              </a:spcAft>
              <a:buClr>
                <a:srgbClr val="212121"/>
              </a:buClr>
              <a:buSzPts val="2000"/>
              <a:buFont typeface="Arial"/>
              <a:buAutoNum type="arabicPeriod"/>
            </a:pPr>
            <a:r>
              <a:rPr lang="en-US" sz="2000">
                <a:solidFill>
                  <a:srgbClr val="212121"/>
                </a:solidFill>
                <a:latin typeface="Calibri"/>
                <a:ea typeface="Calibri"/>
                <a:cs typeface="Calibri"/>
                <a:sym typeface="Calibri"/>
              </a:rPr>
              <a:t>Usando los cuadrados solicitados para representar cada punto construye el gráfico anterior en una  hoja blanca.</a:t>
            </a:r>
            <a:endParaRPr/>
          </a:p>
          <a:p>
            <a:pPr marL="457200" lvl="0" indent="-355600" algn="just" rtl="0">
              <a:lnSpc>
                <a:spcPct val="115000"/>
              </a:lnSpc>
              <a:spcBef>
                <a:spcPts val="0"/>
              </a:spcBef>
              <a:spcAft>
                <a:spcPts val="0"/>
              </a:spcAft>
              <a:buClr>
                <a:srgbClr val="212121"/>
              </a:buClr>
              <a:buSzPts val="2000"/>
              <a:buFont typeface="Arial"/>
              <a:buAutoNum type="arabicPeriod"/>
            </a:pPr>
            <a:r>
              <a:rPr lang="en-US" sz="2000">
                <a:solidFill>
                  <a:srgbClr val="212121"/>
                </a:solidFill>
                <a:latin typeface="Calibri"/>
                <a:ea typeface="Calibri"/>
                <a:cs typeface="Calibri"/>
                <a:sym typeface="Calibri"/>
              </a:rPr>
              <a:t>Reorganizar los 9 puntos (cuadrados solicitados) de manera de formar gráficos de puntos en que:</a:t>
            </a:r>
            <a:endParaRPr/>
          </a:p>
          <a:p>
            <a:pPr marL="457200" lvl="0" indent="0" algn="just" rtl="0">
              <a:lnSpc>
                <a:spcPct val="115000"/>
              </a:lnSpc>
              <a:spcBef>
                <a:spcPts val="0"/>
              </a:spcBef>
              <a:spcAft>
                <a:spcPts val="0"/>
              </a:spcAft>
              <a:buSzPts val="2800"/>
              <a:buNone/>
            </a:pPr>
            <a:r>
              <a:rPr lang="en-US" sz="2000">
                <a:solidFill>
                  <a:srgbClr val="212121"/>
                </a:solidFill>
                <a:latin typeface="Calibri"/>
                <a:ea typeface="Calibri"/>
                <a:cs typeface="Calibri"/>
                <a:sym typeface="Calibri"/>
              </a:rPr>
              <a:t>a) La media sea igual a 5 pero no tenga ninguna pila de 5 fichas.</a:t>
            </a:r>
            <a:endParaRPr/>
          </a:p>
          <a:p>
            <a:pPr marL="457200" lvl="0" indent="0" algn="just" rtl="0">
              <a:lnSpc>
                <a:spcPct val="115000"/>
              </a:lnSpc>
              <a:spcBef>
                <a:spcPts val="0"/>
              </a:spcBef>
              <a:spcAft>
                <a:spcPts val="0"/>
              </a:spcAft>
              <a:buSzPts val="2800"/>
              <a:buNone/>
            </a:pPr>
            <a:r>
              <a:rPr lang="en-US" sz="2000">
                <a:solidFill>
                  <a:srgbClr val="212121"/>
                </a:solidFill>
                <a:latin typeface="Calibri"/>
                <a:ea typeface="Calibri"/>
                <a:cs typeface="Calibri"/>
                <a:sym typeface="Calibri"/>
              </a:rPr>
              <a:t>b) La media sea igual a 5 y tengan 6 pilas con más de 5 fichas.</a:t>
            </a:r>
            <a:endParaRPr/>
          </a:p>
          <a:p>
            <a:pPr marL="457200" lvl="0" indent="0" algn="just" rtl="0">
              <a:lnSpc>
                <a:spcPct val="115000"/>
              </a:lnSpc>
              <a:spcBef>
                <a:spcPts val="0"/>
              </a:spcBef>
              <a:spcAft>
                <a:spcPts val="0"/>
              </a:spcAft>
              <a:buSzPts val="2800"/>
              <a:buNone/>
            </a:pPr>
            <a:r>
              <a:rPr lang="en-US" sz="2000">
                <a:solidFill>
                  <a:srgbClr val="212121"/>
                </a:solidFill>
                <a:latin typeface="Calibri"/>
                <a:ea typeface="Calibri"/>
                <a:cs typeface="Calibri"/>
                <a:sym typeface="Calibri"/>
              </a:rPr>
              <a:t>Explica la estrategia que usaste en cada caso.</a:t>
            </a:r>
            <a:endParaRPr/>
          </a:p>
          <a:p>
            <a:pPr marL="0" lvl="0" indent="0" algn="l" rtl="0">
              <a:lnSpc>
                <a:spcPct val="115000"/>
              </a:lnSpc>
              <a:spcBef>
                <a:spcPts val="0"/>
              </a:spcBef>
              <a:spcAft>
                <a:spcPts val="0"/>
              </a:spcAft>
              <a:buSzPts val="2800"/>
              <a:buNone/>
            </a:pPr>
            <a:r>
              <a:rPr lang="en-US" sz="2000">
                <a:solidFill>
                  <a:srgbClr val="212121"/>
                </a:solidFill>
                <a:latin typeface="Calibri"/>
                <a:ea typeface="Calibri"/>
                <a:cs typeface="Calibri"/>
                <a:sym typeface="Calibri"/>
              </a:rPr>
              <a:t> </a:t>
            </a:r>
            <a:endParaRPr/>
          </a:p>
          <a:p>
            <a:pPr marL="177800" lvl="0" indent="0" algn="just" rtl="0">
              <a:lnSpc>
                <a:spcPct val="90000"/>
              </a:lnSpc>
              <a:spcBef>
                <a:spcPts val="1000"/>
              </a:spcBef>
              <a:spcAft>
                <a:spcPts val="0"/>
              </a:spcAft>
              <a:buClr>
                <a:schemeClr val="dk1"/>
              </a:buClr>
              <a:buSzPts val="2800"/>
              <a:buFont typeface="Noto Sans Symbols"/>
              <a:buNone/>
            </a:pPr>
            <a:endParaRPr sz="2000">
              <a:solidFill>
                <a:srgbClr val="212121"/>
              </a:solidFill>
              <a:latin typeface="Calibri"/>
              <a:ea typeface="Calibri"/>
              <a:cs typeface="Calibri"/>
              <a:sym typeface="Calibri"/>
            </a:endParaRPr>
          </a:p>
          <a:p>
            <a:pPr marL="228600" lvl="0" indent="-50800" algn="just" rtl="0">
              <a:lnSpc>
                <a:spcPct val="90000"/>
              </a:lnSpc>
              <a:spcBef>
                <a:spcPts val="1000"/>
              </a:spcBef>
              <a:spcAft>
                <a:spcPts val="0"/>
              </a:spcAft>
              <a:buClr>
                <a:schemeClr val="dk1"/>
              </a:buClr>
              <a:buSzPts val="2800"/>
              <a:buNone/>
            </a:pPr>
            <a:endParaRPr sz="20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9"/>
          <p:cNvSpPr txBox="1">
            <a:spLocks noGrp="1"/>
          </p:cNvSpPr>
          <p:nvPr>
            <p:ph type="title"/>
          </p:nvPr>
        </p:nvSpPr>
        <p:spPr>
          <a:xfrm>
            <a:off x="694800" y="247625"/>
            <a:ext cx="10515600" cy="65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Actividad 6</a:t>
            </a:r>
            <a:endParaRPr b="1">
              <a:latin typeface="Calibri"/>
              <a:ea typeface="Calibri"/>
              <a:cs typeface="Calibri"/>
              <a:sym typeface="Calibri"/>
            </a:endParaRPr>
          </a:p>
        </p:txBody>
      </p:sp>
      <p:sp>
        <p:nvSpPr>
          <p:cNvPr id="267" name="Google Shape;267;p19"/>
          <p:cNvSpPr txBox="1">
            <a:spLocks noGrp="1"/>
          </p:cNvSpPr>
          <p:nvPr>
            <p:ph type="body" idx="1"/>
          </p:nvPr>
        </p:nvSpPr>
        <p:spPr>
          <a:xfrm>
            <a:off x="453600" y="1062538"/>
            <a:ext cx="11284800" cy="657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2800"/>
              <a:buNone/>
            </a:pPr>
            <a:r>
              <a:rPr lang="en-US" sz="2000">
                <a:solidFill>
                  <a:srgbClr val="212121"/>
                </a:solidFill>
                <a:highlight>
                  <a:srgbClr val="FFFFFF"/>
                </a:highlight>
                <a:latin typeface="Calibri"/>
                <a:ea typeface="Calibri"/>
                <a:cs typeface="Calibri"/>
                <a:sym typeface="Calibri"/>
              </a:rPr>
              <a:t>Asignación con media igual a 5 y que no contiene pilas de 5 fichas:</a:t>
            </a:r>
            <a:endParaRPr sz="2000">
              <a:solidFill>
                <a:srgbClr val="21212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SzPts val="2800"/>
              <a:buNone/>
            </a:pPr>
            <a:r>
              <a:rPr lang="en-US" sz="2000">
                <a:solidFill>
                  <a:srgbClr val="212121"/>
                </a:solidFill>
                <a:highlight>
                  <a:srgbClr val="FFFFFF"/>
                </a:highlight>
                <a:latin typeface="Calibri"/>
                <a:ea typeface="Calibri"/>
                <a:cs typeface="Calibri"/>
                <a:sym typeface="Calibri"/>
              </a:rPr>
              <a:t> </a:t>
            </a:r>
            <a:endParaRPr sz="2000">
              <a:solidFill>
                <a:srgbClr val="212121"/>
              </a:solidFill>
              <a:highlight>
                <a:srgbClr val="FFFFFF"/>
              </a:highlight>
              <a:latin typeface="Calibri"/>
              <a:ea typeface="Calibri"/>
              <a:cs typeface="Calibri"/>
              <a:sym typeface="Calibri"/>
            </a:endParaRPr>
          </a:p>
          <a:p>
            <a:pPr marL="177800" lvl="0" indent="0" algn="just" rtl="0">
              <a:lnSpc>
                <a:spcPct val="90000"/>
              </a:lnSpc>
              <a:spcBef>
                <a:spcPts val="1000"/>
              </a:spcBef>
              <a:spcAft>
                <a:spcPts val="0"/>
              </a:spcAft>
              <a:buClr>
                <a:schemeClr val="dk1"/>
              </a:buClr>
              <a:buSzPts val="2800"/>
              <a:buFont typeface="Noto Sans Symbols"/>
              <a:buNone/>
            </a:pPr>
            <a:endParaRPr sz="2000">
              <a:solidFill>
                <a:srgbClr val="212121"/>
              </a:solidFill>
              <a:highlight>
                <a:srgbClr val="FFFFFF"/>
              </a:highlight>
              <a:latin typeface="Calibri"/>
              <a:ea typeface="Calibri"/>
              <a:cs typeface="Calibri"/>
              <a:sym typeface="Calibri"/>
            </a:endParaRPr>
          </a:p>
          <a:p>
            <a:pPr marL="228600" lvl="0" indent="-50800" algn="just" rtl="0">
              <a:lnSpc>
                <a:spcPct val="90000"/>
              </a:lnSpc>
              <a:spcBef>
                <a:spcPts val="1000"/>
              </a:spcBef>
              <a:spcAft>
                <a:spcPts val="0"/>
              </a:spcAft>
              <a:buClr>
                <a:schemeClr val="dk1"/>
              </a:buClr>
              <a:buSzPts val="2800"/>
              <a:buNone/>
            </a:pPr>
            <a:endParaRPr sz="2000">
              <a:latin typeface="Calibri"/>
              <a:ea typeface="Calibri"/>
              <a:cs typeface="Calibri"/>
              <a:sym typeface="Calibri"/>
            </a:endParaRPr>
          </a:p>
        </p:txBody>
      </p:sp>
      <p:sp>
        <p:nvSpPr>
          <p:cNvPr id="268" name="Google Shape;268;p19"/>
          <p:cNvSpPr txBox="1"/>
          <p:nvPr/>
        </p:nvSpPr>
        <p:spPr>
          <a:xfrm>
            <a:off x="3912400" y="3673338"/>
            <a:ext cx="788100" cy="45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FF0000"/>
              </a:buClr>
              <a:buSzPts val="2000"/>
              <a:buFont typeface="Calibri"/>
              <a:buNone/>
            </a:pPr>
            <a:r>
              <a:rPr lang="en-US" sz="2000">
                <a:solidFill>
                  <a:srgbClr val="FF0000"/>
                </a:solidFill>
                <a:latin typeface="Calibri"/>
                <a:ea typeface="Calibri"/>
                <a:cs typeface="Calibri"/>
                <a:sym typeface="Calibri"/>
              </a:rPr>
              <a:t>-11</a:t>
            </a:r>
            <a:endParaRPr sz="2000">
              <a:solidFill>
                <a:srgbClr val="FF0000"/>
              </a:solidFill>
              <a:latin typeface="Calibri"/>
              <a:ea typeface="Calibri"/>
              <a:cs typeface="Calibri"/>
              <a:sym typeface="Calibri"/>
            </a:endParaRPr>
          </a:p>
        </p:txBody>
      </p:sp>
      <p:pic>
        <p:nvPicPr>
          <p:cNvPr id="269" name="Google Shape;269;p19"/>
          <p:cNvPicPr preferRelativeResize="0"/>
          <p:nvPr/>
        </p:nvPicPr>
        <p:blipFill rotWithShape="1">
          <a:blip r:embed="rId3">
            <a:alphaModFix/>
          </a:blip>
          <a:srcRect/>
          <a:stretch/>
        </p:blipFill>
        <p:spPr>
          <a:xfrm>
            <a:off x="3146675" y="1720150"/>
            <a:ext cx="4813538" cy="1796400"/>
          </a:xfrm>
          <a:prstGeom prst="rect">
            <a:avLst/>
          </a:prstGeom>
          <a:noFill/>
          <a:ln>
            <a:noFill/>
          </a:ln>
        </p:spPr>
      </p:pic>
      <p:sp>
        <p:nvSpPr>
          <p:cNvPr id="270" name="Google Shape;270;p19"/>
          <p:cNvSpPr txBox="1">
            <a:spLocks noGrp="1"/>
          </p:cNvSpPr>
          <p:nvPr>
            <p:ph type="body" idx="1"/>
          </p:nvPr>
        </p:nvSpPr>
        <p:spPr>
          <a:xfrm>
            <a:off x="453600" y="5063825"/>
            <a:ext cx="11284800" cy="10662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2800"/>
              <a:buNone/>
            </a:pPr>
            <a:r>
              <a:rPr lang="en-US" sz="2000">
                <a:solidFill>
                  <a:srgbClr val="212121"/>
                </a:solidFill>
                <a:highlight>
                  <a:srgbClr val="FFFFFF"/>
                </a:highlight>
                <a:latin typeface="Calibri"/>
                <a:ea typeface="Calibri"/>
                <a:cs typeface="Calibri"/>
                <a:sym typeface="Calibri"/>
              </a:rPr>
              <a:t>La estrategia para reorganizar los puntos manteniendo la media igual a 5 es ubicarlos de manera que la suma de los déficits (desviaciones a la media de los valores menores a ella) sean iguales a la suma de los excesos (desviaciones a la media de los valores mayores a ella).</a:t>
            </a:r>
            <a:endParaRPr sz="2000">
              <a:solidFill>
                <a:srgbClr val="21212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SzPts val="2800"/>
              <a:buNone/>
            </a:pPr>
            <a:r>
              <a:rPr lang="en-US" sz="2000">
                <a:solidFill>
                  <a:srgbClr val="212121"/>
                </a:solidFill>
                <a:highlight>
                  <a:srgbClr val="FFFFFF"/>
                </a:highlight>
                <a:latin typeface="Calibri"/>
                <a:ea typeface="Calibri"/>
                <a:cs typeface="Calibri"/>
                <a:sym typeface="Calibri"/>
              </a:rPr>
              <a:t> </a:t>
            </a:r>
            <a:endParaRPr sz="2000">
              <a:solidFill>
                <a:srgbClr val="212121"/>
              </a:solidFill>
              <a:highlight>
                <a:srgbClr val="FFFFFF"/>
              </a:highlight>
              <a:latin typeface="Calibri"/>
              <a:ea typeface="Calibri"/>
              <a:cs typeface="Calibri"/>
              <a:sym typeface="Calibri"/>
            </a:endParaRPr>
          </a:p>
          <a:p>
            <a:pPr marL="177800" lvl="0" indent="0" algn="just" rtl="0">
              <a:lnSpc>
                <a:spcPct val="90000"/>
              </a:lnSpc>
              <a:spcBef>
                <a:spcPts val="1000"/>
              </a:spcBef>
              <a:spcAft>
                <a:spcPts val="0"/>
              </a:spcAft>
              <a:buClr>
                <a:schemeClr val="dk1"/>
              </a:buClr>
              <a:buSzPts val="2800"/>
              <a:buFont typeface="Noto Sans Symbols"/>
              <a:buNone/>
            </a:pPr>
            <a:endParaRPr sz="2000">
              <a:solidFill>
                <a:srgbClr val="212121"/>
              </a:solidFill>
              <a:highlight>
                <a:srgbClr val="FFFFFF"/>
              </a:highlight>
              <a:latin typeface="Calibri"/>
              <a:ea typeface="Calibri"/>
              <a:cs typeface="Calibri"/>
              <a:sym typeface="Calibri"/>
            </a:endParaRPr>
          </a:p>
          <a:p>
            <a:pPr marL="228600" lvl="0" indent="-50800" algn="just" rtl="0">
              <a:lnSpc>
                <a:spcPct val="90000"/>
              </a:lnSpc>
              <a:spcBef>
                <a:spcPts val="1000"/>
              </a:spcBef>
              <a:spcAft>
                <a:spcPts val="0"/>
              </a:spcAft>
              <a:buClr>
                <a:schemeClr val="dk1"/>
              </a:buClr>
              <a:buSzPts val="2800"/>
              <a:buNone/>
            </a:pPr>
            <a:endParaRPr sz="2000">
              <a:latin typeface="Calibri"/>
              <a:ea typeface="Calibri"/>
              <a:cs typeface="Calibri"/>
              <a:sym typeface="Calibri"/>
            </a:endParaRPr>
          </a:p>
        </p:txBody>
      </p:sp>
      <p:sp>
        <p:nvSpPr>
          <p:cNvPr id="271" name="Google Shape;271;p19"/>
          <p:cNvSpPr/>
          <p:nvPr/>
        </p:nvSpPr>
        <p:spPr>
          <a:xfrm rot="5400000">
            <a:off x="4121025" y="2472700"/>
            <a:ext cx="236700" cy="21855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2" name="Google Shape;272;p19"/>
          <p:cNvSpPr/>
          <p:nvPr/>
        </p:nvSpPr>
        <p:spPr>
          <a:xfrm rot="5400000">
            <a:off x="6510250" y="2436900"/>
            <a:ext cx="243000" cy="22299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3" name="Google Shape;273;p19"/>
          <p:cNvSpPr txBox="1"/>
          <p:nvPr/>
        </p:nvSpPr>
        <p:spPr>
          <a:xfrm>
            <a:off x="6237700" y="3673338"/>
            <a:ext cx="788100" cy="45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accent5"/>
              </a:buClr>
              <a:buSzPts val="2000"/>
              <a:buFont typeface="Calibri"/>
              <a:buNone/>
            </a:pPr>
            <a:r>
              <a:rPr lang="en-US" sz="2000">
                <a:solidFill>
                  <a:schemeClr val="accent5"/>
                </a:solidFill>
                <a:latin typeface="Calibri"/>
                <a:ea typeface="Calibri"/>
                <a:cs typeface="Calibri"/>
                <a:sym typeface="Calibri"/>
              </a:rPr>
              <a:t>+11</a:t>
            </a:r>
            <a:endParaRPr sz="2000">
              <a:solidFill>
                <a:schemeClr val="accent5"/>
              </a:solidFill>
              <a:latin typeface="Calibri"/>
              <a:ea typeface="Calibri"/>
              <a:cs typeface="Calibri"/>
              <a:sym typeface="Calibri"/>
            </a:endParaRPr>
          </a:p>
        </p:txBody>
      </p:sp>
      <p:sp>
        <p:nvSpPr>
          <p:cNvPr id="274" name="Google Shape;274;p19"/>
          <p:cNvSpPr txBox="1"/>
          <p:nvPr/>
        </p:nvSpPr>
        <p:spPr>
          <a:xfrm>
            <a:off x="1744000" y="4025450"/>
            <a:ext cx="3772800" cy="452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Suma de desviaciones a la media de los valores menores a ella</a:t>
            </a:r>
            <a:endParaRPr sz="2000">
              <a:solidFill>
                <a:schemeClr val="dk1"/>
              </a:solidFill>
              <a:latin typeface="Calibri"/>
              <a:ea typeface="Calibri"/>
              <a:cs typeface="Calibri"/>
              <a:sym typeface="Calibri"/>
            </a:endParaRPr>
          </a:p>
        </p:txBody>
      </p:sp>
      <p:sp>
        <p:nvSpPr>
          <p:cNvPr id="275" name="Google Shape;275;p19"/>
          <p:cNvSpPr txBox="1"/>
          <p:nvPr/>
        </p:nvSpPr>
        <p:spPr>
          <a:xfrm>
            <a:off x="5516800" y="4025450"/>
            <a:ext cx="3772800" cy="452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Suma de desviaciones a la media de los valores mayores a ella</a:t>
            </a:r>
            <a:endParaRPr sz="20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0"/>
          <p:cNvSpPr txBox="1"/>
          <p:nvPr/>
        </p:nvSpPr>
        <p:spPr>
          <a:xfrm>
            <a:off x="721800" y="646900"/>
            <a:ext cx="10748400" cy="1767600"/>
          </a:xfrm>
          <a:prstGeom prst="rect">
            <a:avLst/>
          </a:prstGeom>
          <a:solidFill>
            <a:srgbClr val="FFF2CC"/>
          </a:solidFill>
          <a:ln w="2857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r>
              <a:rPr lang="en-US" sz="2000" b="1">
                <a:solidFill>
                  <a:schemeClr val="dk1"/>
                </a:solidFill>
                <a:latin typeface="Calibri"/>
                <a:ea typeface="Calibri"/>
                <a:cs typeface="Calibri"/>
                <a:sym typeface="Calibri"/>
              </a:rPr>
              <a:t>Interpretación de la media como valor de equilibrio</a:t>
            </a:r>
            <a:endParaRPr sz="20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La media es el único valor de un conjunto de datos tal que la suma de las desviaciones de sí mismo a los datos menores que él es igual a la suma de las desviaciones de sí mismo a los datos mayores que él.  </a:t>
            </a:r>
            <a:endParaRPr sz="20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p:txBody>
      </p:sp>
      <p:sp>
        <p:nvSpPr>
          <p:cNvPr id="281" name="Google Shape;281;p20"/>
          <p:cNvSpPr txBox="1"/>
          <p:nvPr/>
        </p:nvSpPr>
        <p:spPr>
          <a:xfrm>
            <a:off x="653950" y="2733150"/>
            <a:ext cx="6455700" cy="1133100"/>
          </a:xfrm>
          <a:prstGeom prst="rect">
            <a:avLst/>
          </a:prstGeom>
          <a:noFill/>
          <a:ln>
            <a:noFill/>
          </a:ln>
        </p:spPr>
        <p:txBody>
          <a:bodyPr spcFirstLastPara="1" wrap="square" lIns="91425" tIns="91425" rIns="91425" bIns="91425" anchor="t" anchorCtr="0">
            <a:noAutofit/>
          </a:bodyPr>
          <a:lstStyle/>
          <a:p>
            <a:pPr marL="0" marR="0" lvl="0" indent="0" algn="just"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Por ejemplo, la media del conjunto de datos {5, 6, 8, 8, 13, 14, 16} es igual a 10, ya que es el único valor tal que la suma de las desviaciones a los valores menores es igual a la suma de las desviaciones a los valores mayores, tal como se muestra a continuación: </a:t>
            </a:r>
            <a:endParaRPr sz="20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p:txBody>
      </p:sp>
      <p:graphicFrame>
        <p:nvGraphicFramePr>
          <p:cNvPr id="282" name="Google Shape;282;p20"/>
          <p:cNvGraphicFramePr/>
          <p:nvPr/>
        </p:nvGraphicFramePr>
        <p:xfrm>
          <a:off x="7449975" y="2733150"/>
          <a:ext cx="3000000" cy="3000000"/>
        </p:xfrm>
        <a:graphic>
          <a:graphicData uri="http://schemas.openxmlformats.org/drawingml/2006/table">
            <a:tbl>
              <a:tblPr>
                <a:noFill/>
                <a:tableStyleId>{F938DD66-7BD8-4A83-8CDF-E1ADF531526B}</a:tableStyleId>
              </a:tblPr>
              <a:tblGrid>
                <a:gridCol w="810450">
                  <a:extLst>
                    <a:ext uri="{9D8B030D-6E8A-4147-A177-3AD203B41FA5}">
                      <a16:colId xmlns:a16="http://schemas.microsoft.com/office/drawing/2014/main" val="20000"/>
                    </a:ext>
                  </a:extLst>
                </a:gridCol>
                <a:gridCol w="1397275">
                  <a:extLst>
                    <a:ext uri="{9D8B030D-6E8A-4147-A177-3AD203B41FA5}">
                      <a16:colId xmlns:a16="http://schemas.microsoft.com/office/drawing/2014/main" val="20001"/>
                    </a:ext>
                  </a:extLst>
                </a:gridCol>
                <a:gridCol w="1648875">
                  <a:extLst>
                    <a:ext uri="{9D8B030D-6E8A-4147-A177-3AD203B41FA5}">
                      <a16:colId xmlns:a16="http://schemas.microsoft.com/office/drawing/2014/main" val="20002"/>
                    </a:ext>
                  </a:extLst>
                </a:gridCol>
              </a:tblGrid>
              <a:tr h="369225">
                <a:tc>
                  <a:txBody>
                    <a:bodyPr/>
                    <a:lstStyle/>
                    <a:p>
                      <a:pPr marL="0" marR="0" lvl="0" indent="0" algn="l" rtl="0">
                        <a:spcBef>
                          <a:spcPts val="0"/>
                        </a:spcBef>
                        <a:spcAft>
                          <a:spcPts val="0"/>
                        </a:spcAft>
                        <a:buClr>
                          <a:schemeClr val="dk1"/>
                        </a:buClr>
                        <a:buSzPts val="1600"/>
                        <a:buFont typeface="Calibri"/>
                        <a:buNone/>
                      </a:pPr>
                      <a:r>
                        <a:rPr lang="en-US" sz="1600"/>
                        <a:t>Dato</a:t>
                      </a:r>
                      <a:endParaRPr sz="1600"/>
                    </a:p>
                  </a:txBody>
                  <a:tcPr marL="91425" marR="91425" marT="91425" marB="91425"/>
                </a:tc>
                <a:tc>
                  <a:txBody>
                    <a:bodyPr/>
                    <a:lstStyle/>
                    <a:p>
                      <a:pPr marL="0" marR="0" lvl="0" indent="0" algn="ctr" rtl="0">
                        <a:spcBef>
                          <a:spcPts val="0"/>
                        </a:spcBef>
                        <a:spcAft>
                          <a:spcPts val="0"/>
                        </a:spcAft>
                        <a:buClr>
                          <a:schemeClr val="dk1"/>
                        </a:buClr>
                        <a:buSzPts val="1600"/>
                        <a:buFont typeface="Calibri"/>
                        <a:buNone/>
                      </a:pPr>
                      <a:r>
                        <a:rPr lang="en-US" sz="1600"/>
                        <a:t>Desviación a la media</a:t>
                      </a:r>
                      <a:endParaRPr sz="1600"/>
                    </a:p>
                  </a:txBody>
                  <a:tcPr marL="91425" marR="91425" marT="91425" marB="91425"/>
                </a:tc>
                <a:tc>
                  <a:txBody>
                    <a:bodyPr/>
                    <a:lstStyle/>
                    <a:p>
                      <a:pPr marL="0" marR="0" lvl="0" indent="0" algn="ctr" rtl="0">
                        <a:spcBef>
                          <a:spcPts val="0"/>
                        </a:spcBef>
                        <a:spcAft>
                          <a:spcPts val="0"/>
                        </a:spcAft>
                        <a:buClr>
                          <a:schemeClr val="dk1"/>
                        </a:buClr>
                        <a:buSzPts val="1600"/>
                        <a:buFont typeface="Calibri"/>
                        <a:buNone/>
                      </a:pPr>
                      <a:r>
                        <a:rPr lang="en-US" sz="1600"/>
                        <a:t>Suma de las desviaciones</a:t>
                      </a:r>
                      <a:endParaRPr sz="1600"/>
                    </a:p>
                  </a:txBody>
                  <a:tcPr marL="91425" marR="91425" marT="91425" marB="91425"/>
                </a:tc>
                <a:extLst>
                  <a:ext uri="{0D108BD9-81ED-4DB2-BD59-A6C34878D82A}">
                    <a16:rowId xmlns:a16="http://schemas.microsoft.com/office/drawing/2014/main" val="10000"/>
                  </a:ext>
                </a:extLst>
              </a:tr>
              <a:tr h="369225">
                <a:tc>
                  <a:txBody>
                    <a:bodyPr/>
                    <a:lstStyle/>
                    <a:p>
                      <a:pPr marL="0" marR="0" lvl="0" indent="0" algn="l" rtl="0">
                        <a:spcBef>
                          <a:spcPts val="0"/>
                        </a:spcBef>
                        <a:spcAft>
                          <a:spcPts val="0"/>
                        </a:spcAft>
                        <a:buClr>
                          <a:schemeClr val="dk1"/>
                        </a:buClr>
                        <a:buSzPts val="1600"/>
                        <a:buFont typeface="Calibri"/>
                        <a:buNone/>
                      </a:pPr>
                      <a:r>
                        <a:rPr lang="en-US" sz="1600"/>
                        <a:t>5</a:t>
                      </a:r>
                      <a:endParaRPr sz="1600"/>
                    </a:p>
                  </a:txBody>
                  <a:tcPr marL="91425" marR="91425" marT="91425" marB="91425"/>
                </a:tc>
                <a:tc>
                  <a:txBody>
                    <a:bodyPr/>
                    <a:lstStyle/>
                    <a:p>
                      <a:pPr marL="0" marR="0" lvl="0" indent="0" algn="l" rtl="0">
                        <a:spcBef>
                          <a:spcPts val="0"/>
                        </a:spcBef>
                        <a:spcAft>
                          <a:spcPts val="0"/>
                        </a:spcAft>
                        <a:buClr>
                          <a:schemeClr val="dk1"/>
                        </a:buClr>
                        <a:buSzPts val="1600"/>
                        <a:buFont typeface="Calibri"/>
                        <a:buNone/>
                      </a:pPr>
                      <a:r>
                        <a:rPr lang="en-US" sz="1600"/>
                        <a:t>5 - </a:t>
                      </a:r>
                      <a:r>
                        <a:rPr lang="en-US" sz="1600">
                          <a:solidFill>
                            <a:srgbClr val="FF9900"/>
                          </a:solidFill>
                        </a:rPr>
                        <a:t>10 </a:t>
                      </a:r>
                      <a:r>
                        <a:rPr lang="en-US" sz="1600"/>
                        <a:t>= -5</a:t>
                      </a:r>
                      <a:endParaRPr sz="1600"/>
                    </a:p>
                  </a:txBody>
                  <a:tcPr marL="91425" marR="91425" marT="91425" marB="91425"/>
                </a:tc>
                <a:tc rowSpan="4">
                  <a:txBody>
                    <a:bodyPr/>
                    <a:lstStyle/>
                    <a:p>
                      <a:pPr marL="0" marR="0" lvl="0" indent="0" algn="ctr" rtl="0">
                        <a:spcBef>
                          <a:spcPts val="0"/>
                        </a:spcBef>
                        <a:spcAft>
                          <a:spcPts val="0"/>
                        </a:spcAft>
                        <a:buClr>
                          <a:schemeClr val="dk1"/>
                        </a:buClr>
                        <a:buSzPts val="1600"/>
                        <a:buFont typeface="Calibri"/>
                        <a:buNone/>
                      </a:pPr>
                      <a:r>
                        <a:rPr lang="en-US" sz="1600"/>
                        <a:t>-13</a:t>
                      </a:r>
                      <a:endParaRPr sz="1600"/>
                    </a:p>
                  </a:txBody>
                  <a:tcPr marL="91425" marR="91425" marT="91425" marB="91425"/>
                </a:tc>
                <a:extLst>
                  <a:ext uri="{0D108BD9-81ED-4DB2-BD59-A6C34878D82A}">
                    <a16:rowId xmlns:a16="http://schemas.microsoft.com/office/drawing/2014/main" val="10001"/>
                  </a:ext>
                </a:extLst>
              </a:tr>
              <a:tr h="369225">
                <a:tc>
                  <a:txBody>
                    <a:bodyPr/>
                    <a:lstStyle/>
                    <a:p>
                      <a:pPr marL="0" marR="0" lvl="0" indent="0" algn="l" rtl="0">
                        <a:spcBef>
                          <a:spcPts val="0"/>
                        </a:spcBef>
                        <a:spcAft>
                          <a:spcPts val="0"/>
                        </a:spcAft>
                        <a:buClr>
                          <a:schemeClr val="dk1"/>
                        </a:buClr>
                        <a:buSzPts val="1600"/>
                        <a:buFont typeface="Calibri"/>
                        <a:buNone/>
                      </a:pPr>
                      <a:r>
                        <a:rPr lang="en-US" sz="1600"/>
                        <a:t>6</a:t>
                      </a:r>
                      <a:endParaRPr sz="1600"/>
                    </a:p>
                  </a:txBody>
                  <a:tcPr marL="91425" marR="91425" marT="91425" marB="91425"/>
                </a:tc>
                <a:tc>
                  <a:txBody>
                    <a:bodyPr/>
                    <a:lstStyle/>
                    <a:p>
                      <a:pPr marL="0" marR="0" lvl="0" indent="0" algn="l" rtl="0">
                        <a:spcBef>
                          <a:spcPts val="0"/>
                        </a:spcBef>
                        <a:spcAft>
                          <a:spcPts val="0"/>
                        </a:spcAft>
                        <a:buClr>
                          <a:schemeClr val="dk1"/>
                        </a:buClr>
                        <a:buSzPts val="1600"/>
                        <a:buFont typeface="Calibri"/>
                        <a:buNone/>
                      </a:pPr>
                      <a:r>
                        <a:rPr lang="en-US" sz="1600"/>
                        <a:t>6 - </a:t>
                      </a:r>
                      <a:r>
                        <a:rPr lang="en-US" sz="1600">
                          <a:solidFill>
                            <a:srgbClr val="FF9900"/>
                          </a:solidFill>
                        </a:rPr>
                        <a:t>10</a:t>
                      </a:r>
                      <a:r>
                        <a:rPr lang="en-US" sz="1600"/>
                        <a:t> = -4</a:t>
                      </a:r>
                      <a:endParaRPr sz="1600"/>
                    </a:p>
                  </a:txBody>
                  <a:tcPr marL="91425" marR="91425" marT="91425" marB="91425"/>
                </a:tc>
                <a:tc vMerge="1">
                  <a:txBody>
                    <a:bodyPr/>
                    <a:lstStyle/>
                    <a:p>
                      <a:endParaRPr lang="es-CL"/>
                    </a:p>
                  </a:txBody>
                  <a:tcPr/>
                </a:tc>
                <a:extLst>
                  <a:ext uri="{0D108BD9-81ED-4DB2-BD59-A6C34878D82A}">
                    <a16:rowId xmlns:a16="http://schemas.microsoft.com/office/drawing/2014/main" val="10002"/>
                  </a:ext>
                </a:extLst>
              </a:tr>
              <a:tr h="369225">
                <a:tc>
                  <a:txBody>
                    <a:bodyPr/>
                    <a:lstStyle/>
                    <a:p>
                      <a:pPr marL="0" marR="0" lvl="0" indent="0" algn="l" rtl="0">
                        <a:spcBef>
                          <a:spcPts val="0"/>
                        </a:spcBef>
                        <a:spcAft>
                          <a:spcPts val="0"/>
                        </a:spcAft>
                        <a:buClr>
                          <a:schemeClr val="dk1"/>
                        </a:buClr>
                        <a:buSzPts val="1600"/>
                        <a:buFont typeface="Calibri"/>
                        <a:buNone/>
                      </a:pPr>
                      <a:r>
                        <a:rPr lang="en-US" sz="1600"/>
                        <a:t>8</a:t>
                      </a:r>
                      <a:endParaRPr sz="1600"/>
                    </a:p>
                  </a:txBody>
                  <a:tcPr marL="91425" marR="91425" marT="91425" marB="91425"/>
                </a:tc>
                <a:tc>
                  <a:txBody>
                    <a:bodyPr/>
                    <a:lstStyle/>
                    <a:p>
                      <a:pPr marL="0" marR="0" lvl="0" indent="0" algn="l" rtl="0">
                        <a:spcBef>
                          <a:spcPts val="0"/>
                        </a:spcBef>
                        <a:spcAft>
                          <a:spcPts val="0"/>
                        </a:spcAft>
                        <a:buClr>
                          <a:schemeClr val="dk1"/>
                        </a:buClr>
                        <a:buSzPts val="1600"/>
                        <a:buFont typeface="Calibri"/>
                        <a:buNone/>
                      </a:pPr>
                      <a:r>
                        <a:rPr lang="en-US" sz="1600"/>
                        <a:t>8 - </a:t>
                      </a:r>
                      <a:r>
                        <a:rPr lang="en-US" sz="1600">
                          <a:solidFill>
                            <a:srgbClr val="FF9900"/>
                          </a:solidFill>
                        </a:rPr>
                        <a:t>10</a:t>
                      </a:r>
                      <a:r>
                        <a:rPr lang="en-US" sz="1600"/>
                        <a:t> = -2</a:t>
                      </a:r>
                      <a:endParaRPr sz="1600"/>
                    </a:p>
                  </a:txBody>
                  <a:tcPr marL="91425" marR="91425" marT="91425" marB="91425"/>
                </a:tc>
                <a:tc vMerge="1">
                  <a:txBody>
                    <a:bodyPr/>
                    <a:lstStyle/>
                    <a:p>
                      <a:endParaRPr lang="es-CL"/>
                    </a:p>
                  </a:txBody>
                  <a:tcPr/>
                </a:tc>
                <a:extLst>
                  <a:ext uri="{0D108BD9-81ED-4DB2-BD59-A6C34878D82A}">
                    <a16:rowId xmlns:a16="http://schemas.microsoft.com/office/drawing/2014/main" val="10003"/>
                  </a:ext>
                </a:extLst>
              </a:tr>
              <a:tr h="369225">
                <a:tc>
                  <a:txBody>
                    <a:bodyPr/>
                    <a:lstStyle/>
                    <a:p>
                      <a:pPr marL="0" marR="0" lvl="0" indent="0" algn="l" rtl="0">
                        <a:spcBef>
                          <a:spcPts val="0"/>
                        </a:spcBef>
                        <a:spcAft>
                          <a:spcPts val="0"/>
                        </a:spcAft>
                        <a:buClr>
                          <a:schemeClr val="dk1"/>
                        </a:buClr>
                        <a:buSzPts val="1600"/>
                        <a:buFont typeface="Calibri"/>
                        <a:buNone/>
                      </a:pPr>
                      <a:r>
                        <a:rPr lang="en-US" sz="1600"/>
                        <a:t>8</a:t>
                      </a:r>
                      <a:endParaRPr sz="1600"/>
                    </a:p>
                  </a:txBody>
                  <a:tcPr marL="91425" marR="91425" marT="91425" marB="91425"/>
                </a:tc>
                <a:tc>
                  <a:txBody>
                    <a:bodyPr/>
                    <a:lstStyle/>
                    <a:p>
                      <a:pPr marL="0" marR="0" lvl="0" indent="0" algn="l" rtl="0">
                        <a:spcBef>
                          <a:spcPts val="0"/>
                        </a:spcBef>
                        <a:spcAft>
                          <a:spcPts val="0"/>
                        </a:spcAft>
                        <a:buClr>
                          <a:schemeClr val="dk1"/>
                        </a:buClr>
                        <a:buSzPts val="1600"/>
                        <a:buFont typeface="Calibri"/>
                        <a:buNone/>
                      </a:pPr>
                      <a:r>
                        <a:rPr lang="en-US" sz="1600"/>
                        <a:t>8 - </a:t>
                      </a:r>
                      <a:r>
                        <a:rPr lang="en-US" sz="1600">
                          <a:solidFill>
                            <a:srgbClr val="FF9900"/>
                          </a:solidFill>
                        </a:rPr>
                        <a:t>10</a:t>
                      </a:r>
                      <a:r>
                        <a:rPr lang="en-US" sz="1600"/>
                        <a:t> = -2</a:t>
                      </a:r>
                      <a:endParaRPr sz="1600"/>
                    </a:p>
                  </a:txBody>
                  <a:tcPr marL="91425" marR="91425" marT="91425" marB="91425"/>
                </a:tc>
                <a:tc vMerge="1">
                  <a:txBody>
                    <a:bodyPr/>
                    <a:lstStyle/>
                    <a:p>
                      <a:endParaRPr lang="es-CL"/>
                    </a:p>
                  </a:txBody>
                  <a:tcPr/>
                </a:tc>
                <a:extLst>
                  <a:ext uri="{0D108BD9-81ED-4DB2-BD59-A6C34878D82A}">
                    <a16:rowId xmlns:a16="http://schemas.microsoft.com/office/drawing/2014/main" val="10004"/>
                  </a:ext>
                </a:extLst>
              </a:tr>
              <a:tr h="369225">
                <a:tc>
                  <a:txBody>
                    <a:bodyPr/>
                    <a:lstStyle/>
                    <a:p>
                      <a:pPr marL="0" marR="0" lvl="0" indent="0" algn="l" rtl="0">
                        <a:spcBef>
                          <a:spcPts val="0"/>
                        </a:spcBef>
                        <a:spcAft>
                          <a:spcPts val="0"/>
                        </a:spcAft>
                        <a:buClr>
                          <a:schemeClr val="dk1"/>
                        </a:buClr>
                        <a:buSzPts val="1600"/>
                        <a:buFont typeface="Calibri"/>
                        <a:buNone/>
                      </a:pPr>
                      <a:r>
                        <a:rPr lang="en-US" sz="1600"/>
                        <a:t>13</a:t>
                      </a:r>
                      <a:endParaRPr sz="1600"/>
                    </a:p>
                  </a:txBody>
                  <a:tcPr marL="91425" marR="91425" marT="91425" marB="91425"/>
                </a:tc>
                <a:tc>
                  <a:txBody>
                    <a:bodyPr/>
                    <a:lstStyle/>
                    <a:p>
                      <a:pPr marL="0" marR="0" lvl="0" indent="0" algn="l" rtl="0">
                        <a:spcBef>
                          <a:spcPts val="0"/>
                        </a:spcBef>
                        <a:spcAft>
                          <a:spcPts val="0"/>
                        </a:spcAft>
                        <a:buClr>
                          <a:schemeClr val="dk1"/>
                        </a:buClr>
                        <a:buSzPts val="1600"/>
                        <a:buFont typeface="Calibri"/>
                        <a:buNone/>
                      </a:pPr>
                      <a:r>
                        <a:rPr lang="en-US" sz="1600"/>
                        <a:t>13 - </a:t>
                      </a:r>
                      <a:r>
                        <a:rPr lang="en-US" sz="1600">
                          <a:solidFill>
                            <a:srgbClr val="FF9900"/>
                          </a:solidFill>
                        </a:rPr>
                        <a:t>10</a:t>
                      </a:r>
                      <a:r>
                        <a:rPr lang="en-US" sz="1600"/>
                        <a:t> = 3</a:t>
                      </a:r>
                      <a:endParaRPr sz="1600"/>
                    </a:p>
                  </a:txBody>
                  <a:tcPr marL="91425" marR="91425" marT="91425" marB="91425"/>
                </a:tc>
                <a:tc rowSpan="3">
                  <a:txBody>
                    <a:bodyPr/>
                    <a:lstStyle/>
                    <a:p>
                      <a:pPr marL="0" marR="0" lvl="0" indent="0" algn="ctr" rtl="0">
                        <a:spcBef>
                          <a:spcPts val="0"/>
                        </a:spcBef>
                        <a:spcAft>
                          <a:spcPts val="0"/>
                        </a:spcAft>
                        <a:buClr>
                          <a:schemeClr val="dk1"/>
                        </a:buClr>
                        <a:buSzPts val="1600"/>
                        <a:buFont typeface="Calibri"/>
                        <a:buNone/>
                      </a:pPr>
                      <a:r>
                        <a:rPr lang="en-US" sz="1600"/>
                        <a:t>13</a:t>
                      </a:r>
                      <a:endParaRPr sz="1600"/>
                    </a:p>
                  </a:txBody>
                  <a:tcPr marL="91425" marR="91425" marT="91425" marB="91425"/>
                </a:tc>
                <a:extLst>
                  <a:ext uri="{0D108BD9-81ED-4DB2-BD59-A6C34878D82A}">
                    <a16:rowId xmlns:a16="http://schemas.microsoft.com/office/drawing/2014/main" val="10005"/>
                  </a:ext>
                </a:extLst>
              </a:tr>
              <a:tr h="369225">
                <a:tc>
                  <a:txBody>
                    <a:bodyPr/>
                    <a:lstStyle/>
                    <a:p>
                      <a:pPr marL="0" marR="0" lvl="0" indent="0" algn="l" rtl="0">
                        <a:spcBef>
                          <a:spcPts val="0"/>
                        </a:spcBef>
                        <a:spcAft>
                          <a:spcPts val="0"/>
                        </a:spcAft>
                        <a:buClr>
                          <a:schemeClr val="dk1"/>
                        </a:buClr>
                        <a:buSzPts val="1600"/>
                        <a:buFont typeface="Calibri"/>
                        <a:buNone/>
                      </a:pPr>
                      <a:r>
                        <a:rPr lang="en-US" sz="1600"/>
                        <a:t>14</a:t>
                      </a:r>
                      <a:endParaRPr sz="1600"/>
                    </a:p>
                  </a:txBody>
                  <a:tcPr marL="91425" marR="91425" marT="91425" marB="91425"/>
                </a:tc>
                <a:tc>
                  <a:txBody>
                    <a:bodyPr/>
                    <a:lstStyle/>
                    <a:p>
                      <a:pPr marL="0" marR="0" lvl="0" indent="0" algn="l" rtl="0">
                        <a:spcBef>
                          <a:spcPts val="0"/>
                        </a:spcBef>
                        <a:spcAft>
                          <a:spcPts val="0"/>
                        </a:spcAft>
                        <a:buClr>
                          <a:schemeClr val="dk1"/>
                        </a:buClr>
                        <a:buSzPts val="1600"/>
                        <a:buFont typeface="Calibri"/>
                        <a:buNone/>
                      </a:pPr>
                      <a:r>
                        <a:rPr lang="en-US" sz="1600"/>
                        <a:t>14 - </a:t>
                      </a:r>
                      <a:r>
                        <a:rPr lang="en-US" sz="1600">
                          <a:solidFill>
                            <a:srgbClr val="FF9900"/>
                          </a:solidFill>
                        </a:rPr>
                        <a:t>10</a:t>
                      </a:r>
                      <a:r>
                        <a:rPr lang="en-US" sz="1600"/>
                        <a:t> = 4</a:t>
                      </a:r>
                      <a:endParaRPr sz="1600"/>
                    </a:p>
                  </a:txBody>
                  <a:tcPr marL="91425" marR="91425" marT="91425" marB="91425"/>
                </a:tc>
                <a:tc vMerge="1">
                  <a:txBody>
                    <a:bodyPr/>
                    <a:lstStyle/>
                    <a:p>
                      <a:endParaRPr lang="es-CL"/>
                    </a:p>
                  </a:txBody>
                  <a:tcPr/>
                </a:tc>
                <a:extLst>
                  <a:ext uri="{0D108BD9-81ED-4DB2-BD59-A6C34878D82A}">
                    <a16:rowId xmlns:a16="http://schemas.microsoft.com/office/drawing/2014/main" val="10006"/>
                  </a:ext>
                </a:extLst>
              </a:tr>
              <a:tr h="369225">
                <a:tc>
                  <a:txBody>
                    <a:bodyPr/>
                    <a:lstStyle/>
                    <a:p>
                      <a:pPr marL="0" marR="0" lvl="0" indent="0" algn="l" rtl="0">
                        <a:spcBef>
                          <a:spcPts val="0"/>
                        </a:spcBef>
                        <a:spcAft>
                          <a:spcPts val="0"/>
                        </a:spcAft>
                        <a:buClr>
                          <a:schemeClr val="dk1"/>
                        </a:buClr>
                        <a:buSzPts val="1600"/>
                        <a:buFont typeface="Calibri"/>
                        <a:buNone/>
                      </a:pPr>
                      <a:r>
                        <a:rPr lang="en-US" sz="1600"/>
                        <a:t>16</a:t>
                      </a:r>
                      <a:endParaRPr sz="1600"/>
                    </a:p>
                  </a:txBody>
                  <a:tcPr marL="91425" marR="91425" marT="91425" marB="91425"/>
                </a:tc>
                <a:tc>
                  <a:txBody>
                    <a:bodyPr/>
                    <a:lstStyle/>
                    <a:p>
                      <a:pPr marL="0" marR="0" lvl="0" indent="0" algn="l" rtl="0">
                        <a:spcBef>
                          <a:spcPts val="0"/>
                        </a:spcBef>
                        <a:spcAft>
                          <a:spcPts val="0"/>
                        </a:spcAft>
                        <a:buClr>
                          <a:schemeClr val="dk1"/>
                        </a:buClr>
                        <a:buSzPts val="1600"/>
                        <a:buFont typeface="Calibri"/>
                        <a:buNone/>
                      </a:pPr>
                      <a:r>
                        <a:rPr lang="en-US" sz="1600"/>
                        <a:t>16 - </a:t>
                      </a:r>
                      <a:r>
                        <a:rPr lang="en-US" sz="1600">
                          <a:solidFill>
                            <a:srgbClr val="FF9900"/>
                          </a:solidFill>
                        </a:rPr>
                        <a:t>10</a:t>
                      </a:r>
                      <a:r>
                        <a:rPr lang="en-US" sz="1600"/>
                        <a:t> = 6</a:t>
                      </a:r>
                      <a:endParaRPr sz="1600"/>
                    </a:p>
                  </a:txBody>
                  <a:tcPr marL="91425" marR="91425" marT="91425" marB="91425"/>
                </a:tc>
                <a:tc vMerge="1">
                  <a:txBody>
                    <a:bodyPr/>
                    <a:lstStyle/>
                    <a:p>
                      <a:endParaRPr lang="es-CL"/>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620064" y="754593"/>
            <a:ext cx="8757002"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Ruta de la Clase 7:</a:t>
            </a:r>
            <a:endParaRPr sz="1400" b="0" i="0" u="none" strike="noStrike" cap="none">
              <a:solidFill>
                <a:schemeClr val="dk1"/>
              </a:solidFill>
              <a:latin typeface="Arial"/>
              <a:ea typeface="Arial"/>
              <a:cs typeface="Arial"/>
              <a:sym typeface="Arial"/>
            </a:endParaRPr>
          </a:p>
        </p:txBody>
      </p:sp>
      <p:grpSp>
        <p:nvGrpSpPr>
          <p:cNvPr id="114" name="Google Shape;114;p2"/>
          <p:cNvGrpSpPr/>
          <p:nvPr/>
        </p:nvGrpSpPr>
        <p:grpSpPr>
          <a:xfrm>
            <a:off x="3091997" y="2034994"/>
            <a:ext cx="6097343" cy="3758910"/>
            <a:chOff x="2114535" y="634111"/>
            <a:chExt cx="6097343" cy="3758910"/>
          </a:xfrm>
        </p:grpSpPr>
        <p:sp>
          <p:nvSpPr>
            <p:cNvPr id="115" name="Google Shape;115;p2"/>
            <p:cNvSpPr/>
            <p:nvPr/>
          </p:nvSpPr>
          <p:spPr>
            <a:xfrm>
              <a:off x="2114535" y="1077988"/>
              <a:ext cx="2511460" cy="2071429"/>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txBox="1"/>
            <p:nvPr/>
          </p:nvSpPr>
          <p:spPr>
            <a:xfrm>
              <a:off x="2162204" y="1125657"/>
              <a:ext cx="2416122" cy="1532213"/>
            </a:xfrm>
            <a:prstGeom prst="rect">
              <a:avLst/>
            </a:prstGeom>
            <a:noFill/>
            <a:ln>
              <a:noFill/>
            </a:ln>
          </p:spPr>
          <p:txBody>
            <a:bodyPr spcFirstLastPara="1" wrap="square" lIns="123825" tIns="123825" rIns="123825" bIns="1238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Actividades 1 a 6</a:t>
              </a:r>
              <a:endParaRPr/>
            </a:p>
          </p:txBody>
        </p:sp>
        <p:sp>
          <p:nvSpPr>
            <p:cNvPr id="117" name="Google Shape;117;p2"/>
            <p:cNvSpPr/>
            <p:nvPr/>
          </p:nvSpPr>
          <p:spPr>
            <a:xfrm>
              <a:off x="3495571" y="1462374"/>
              <a:ext cx="2930647" cy="2930647"/>
            </a:xfrm>
            <a:custGeom>
              <a:avLst/>
              <a:gdLst/>
              <a:ahLst/>
              <a:cxnLst/>
              <a:rect l="l" t="t" r="r" b="b"/>
              <a:pathLst>
                <a:path w="120000" h="120000" extrusionOk="0">
                  <a:moveTo>
                    <a:pt x="10399" y="88168"/>
                  </a:moveTo>
                  <a:lnTo>
                    <a:pt x="14260" y="85975"/>
                  </a:lnTo>
                  <a:lnTo>
                    <a:pt x="14260" y="85975"/>
                  </a:lnTo>
                  <a:cubicBezTo>
                    <a:pt x="22960" y="101294"/>
                    <a:pt x="38750" y="111241"/>
                    <a:pt x="56324" y="112472"/>
                  </a:cubicBezTo>
                  <a:cubicBezTo>
                    <a:pt x="73898" y="113703"/>
                    <a:pt x="90921" y="106055"/>
                    <a:pt x="101672" y="92098"/>
                  </a:cubicBezTo>
                  <a:lnTo>
                    <a:pt x="99117" y="90648"/>
                  </a:lnTo>
                  <a:lnTo>
                    <a:pt x="107670" y="87072"/>
                  </a:lnTo>
                  <a:lnTo>
                    <a:pt x="108124" y="95763"/>
                  </a:lnTo>
                  <a:lnTo>
                    <a:pt x="105568" y="94311"/>
                  </a:lnTo>
                  <a:lnTo>
                    <a:pt x="105568" y="94311"/>
                  </a:lnTo>
                  <a:cubicBezTo>
                    <a:pt x="94010" y="109661"/>
                    <a:pt x="75500" y="118160"/>
                    <a:pt x="56326" y="116922"/>
                  </a:cubicBezTo>
                  <a:cubicBezTo>
                    <a:pt x="37151" y="115685"/>
                    <a:pt x="19888" y="104876"/>
                    <a:pt x="10399" y="88168"/>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672637" y="2705540"/>
              <a:ext cx="2232409" cy="88775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txBox="1"/>
            <p:nvPr/>
          </p:nvSpPr>
          <p:spPr>
            <a:xfrm>
              <a:off x="2698638" y="2731541"/>
              <a:ext cx="2180407" cy="835753"/>
            </a:xfrm>
            <a:prstGeom prst="rect">
              <a:avLst/>
            </a:prstGeom>
            <a:no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b="0" i="0" u="none" strike="noStrike" cap="none">
                  <a:solidFill>
                    <a:schemeClr val="lt1"/>
                  </a:solidFill>
                  <a:latin typeface="Calibri"/>
                  <a:ea typeface="Calibri"/>
                  <a:cs typeface="Calibri"/>
                  <a:sym typeface="Calibri"/>
                </a:rPr>
                <a:t>Momento 1</a:t>
              </a:r>
              <a:endParaRPr/>
            </a:p>
          </p:txBody>
        </p:sp>
        <p:sp>
          <p:nvSpPr>
            <p:cNvPr id="120" name="Google Shape;120;p2"/>
            <p:cNvSpPr/>
            <p:nvPr/>
          </p:nvSpPr>
          <p:spPr>
            <a:xfrm>
              <a:off x="5421367" y="1077988"/>
              <a:ext cx="2511460" cy="2071429"/>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txBox="1"/>
            <p:nvPr/>
          </p:nvSpPr>
          <p:spPr>
            <a:xfrm>
              <a:off x="5469036" y="1569535"/>
              <a:ext cx="2416122" cy="1532213"/>
            </a:xfrm>
            <a:prstGeom prst="rect">
              <a:avLst/>
            </a:prstGeom>
            <a:noFill/>
            <a:ln>
              <a:noFill/>
            </a:ln>
          </p:spPr>
          <p:txBody>
            <a:bodyPr spcFirstLastPara="1" wrap="square" lIns="123825" tIns="123825" rIns="123825" bIns="1238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Media aritmética – ideas claves</a:t>
              </a:r>
              <a:endParaRPr/>
            </a:p>
          </p:txBody>
        </p:sp>
        <p:sp>
          <p:nvSpPr>
            <p:cNvPr id="122" name="Google Shape;122;p2"/>
            <p:cNvSpPr/>
            <p:nvPr/>
          </p:nvSpPr>
          <p:spPr>
            <a:xfrm>
              <a:off x="5979469" y="634111"/>
              <a:ext cx="2232409" cy="88775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txBox="1"/>
            <p:nvPr/>
          </p:nvSpPr>
          <p:spPr>
            <a:xfrm>
              <a:off x="6005470" y="660112"/>
              <a:ext cx="2180407" cy="835753"/>
            </a:xfrm>
            <a:prstGeom prst="rect">
              <a:avLst/>
            </a:prstGeom>
            <a:no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b="0" i="0" u="none" strike="noStrike" cap="none">
                  <a:solidFill>
                    <a:schemeClr val="lt1"/>
                  </a:solidFill>
                  <a:latin typeface="Calibri"/>
                  <a:ea typeface="Calibri"/>
                  <a:cs typeface="Calibri"/>
                  <a:sym typeface="Calibri"/>
                </a:rPr>
                <a:t>Momento 2 </a:t>
              </a:r>
              <a:endParaRPr/>
            </a:p>
          </p:txBody>
        </p:sp>
      </p:grpSp>
      <p:sp>
        <p:nvSpPr>
          <p:cNvPr id="124" name="Google Shape;124;p2"/>
          <p:cNvSpPr/>
          <p:nvPr/>
        </p:nvSpPr>
        <p:spPr>
          <a:xfrm>
            <a:off x="7882759" y="5959366"/>
            <a:ext cx="3862551" cy="646290"/>
          </a:xfrm>
          <a:prstGeom prst="roundRect">
            <a:avLst>
              <a:gd name="adj" fmla="val 16667"/>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a:solidFill>
                  <a:schemeClr val="lt1"/>
                </a:solidFill>
                <a:latin typeface="Calibri"/>
                <a:ea typeface="Calibri"/>
                <a:cs typeface="Calibri"/>
                <a:sym typeface="Calibri"/>
              </a:rPr>
              <a:t>Inicio Unidad 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rmAutofit/>
          </a:bodyPr>
          <a:lstStyle/>
          <a:p>
            <a:pPr marL="0" marR="0" lvl="0" indent="0" algn="l" rtl="0">
              <a:lnSpc>
                <a:spcPct val="90000"/>
              </a:lnSpc>
              <a:spcBef>
                <a:spcPts val="0"/>
              </a:spcBef>
              <a:spcAft>
                <a:spcPts val="0"/>
              </a:spcAft>
              <a:buClr>
                <a:srgbClr val="000000"/>
              </a:buClr>
              <a:buSzPts val="4400"/>
              <a:buFont typeface="Helvetica Neue"/>
              <a:buNone/>
            </a:pPr>
            <a:r>
              <a:rPr lang="en-US" b="1">
                <a:latin typeface="Calibri"/>
                <a:ea typeface="Calibri"/>
                <a:cs typeface="Calibri"/>
                <a:sym typeface="Calibri"/>
              </a:rPr>
              <a:t>Estimando e interpretando medias</a:t>
            </a:r>
            <a:endParaRPr/>
          </a:p>
        </p:txBody>
      </p:sp>
      <p:sp>
        <p:nvSpPr>
          <p:cNvPr id="288" name="Google Shape;288;p2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rmAutofit/>
          </a:bodyPr>
          <a:lstStyle/>
          <a:p>
            <a:pPr marL="457200" marR="0" lvl="0" indent="-406400" algn="l" rtl="0">
              <a:lnSpc>
                <a:spcPct val="90000"/>
              </a:lnSpc>
              <a:spcBef>
                <a:spcPts val="1000"/>
              </a:spcBef>
              <a:spcAft>
                <a:spcPts val="0"/>
              </a:spcAft>
              <a:buClr>
                <a:srgbClr val="000000"/>
              </a:buClr>
              <a:buSzPts val="2800"/>
              <a:buFont typeface="Arial"/>
              <a:buChar char="•"/>
            </a:pPr>
            <a:r>
              <a:rPr lang="en-US">
                <a:latin typeface="Calibri"/>
                <a:ea typeface="Calibri"/>
                <a:cs typeface="Calibri"/>
                <a:sym typeface="Calibri"/>
              </a:rPr>
              <a:t>Estime la media (2 minutos)</a:t>
            </a:r>
            <a:endParaRPr/>
          </a:p>
        </p:txBody>
      </p:sp>
      <p:pic>
        <p:nvPicPr>
          <p:cNvPr id="289" name="Google Shape;289;p21"/>
          <p:cNvPicPr preferRelativeResize="0"/>
          <p:nvPr/>
        </p:nvPicPr>
        <p:blipFill rotWithShape="1">
          <a:blip r:embed="rId3">
            <a:alphaModFix/>
          </a:blip>
          <a:srcRect/>
          <a:stretch/>
        </p:blipFill>
        <p:spPr>
          <a:xfrm>
            <a:off x="1730198" y="2983853"/>
            <a:ext cx="4365802" cy="319311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2"/>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rmAutofit/>
          </a:bodyPr>
          <a:lstStyle/>
          <a:p>
            <a:pPr marL="457200" marR="0" lvl="0" indent="-406400" algn="l" rtl="0">
              <a:lnSpc>
                <a:spcPct val="90000"/>
              </a:lnSpc>
              <a:spcBef>
                <a:spcPts val="1000"/>
              </a:spcBef>
              <a:spcAft>
                <a:spcPts val="0"/>
              </a:spcAft>
              <a:buClr>
                <a:srgbClr val="000000"/>
              </a:buClr>
              <a:buSzPts val="2800"/>
              <a:buFont typeface="Arial"/>
              <a:buChar char="•"/>
            </a:pPr>
            <a:r>
              <a:rPr lang="en-US">
                <a:latin typeface="Calibri"/>
                <a:ea typeface="Calibri"/>
                <a:cs typeface="Calibri"/>
                <a:sym typeface="Calibri"/>
              </a:rPr>
              <a:t>Estime la media (2 minutos)</a:t>
            </a:r>
            <a:endParaRPr/>
          </a:p>
        </p:txBody>
      </p:sp>
      <p:pic>
        <p:nvPicPr>
          <p:cNvPr id="295" name="Google Shape;295;p22"/>
          <p:cNvPicPr preferRelativeResize="0"/>
          <p:nvPr/>
        </p:nvPicPr>
        <p:blipFill rotWithShape="1">
          <a:blip r:embed="rId3">
            <a:alphaModFix/>
          </a:blip>
          <a:srcRect/>
          <a:stretch/>
        </p:blipFill>
        <p:spPr>
          <a:xfrm>
            <a:off x="1730198" y="2983853"/>
            <a:ext cx="4365802" cy="3193110"/>
          </a:xfrm>
          <a:prstGeom prst="rect">
            <a:avLst/>
          </a:prstGeom>
          <a:noFill/>
          <a:ln>
            <a:noFill/>
          </a:ln>
        </p:spPr>
      </p:pic>
      <p:sp>
        <p:nvSpPr>
          <p:cNvPr id="296" name="Google Shape;296;p22"/>
          <p:cNvSpPr/>
          <p:nvPr/>
        </p:nvSpPr>
        <p:spPr>
          <a:xfrm>
            <a:off x="7870371" y="1518557"/>
            <a:ext cx="2220686" cy="963386"/>
          </a:xfrm>
          <a:prstGeom prst="downArrowCallout">
            <a:avLst>
              <a:gd name="adj1" fmla="val 25000"/>
              <a:gd name="adj2" fmla="val 25000"/>
              <a:gd name="adj3" fmla="val 25000"/>
              <a:gd name="adj4" fmla="val 64977"/>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Calculemos con los datos</a:t>
            </a:r>
            <a:endParaRPr/>
          </a:p>
        </p:txBody>
      </p:sp>
      <p:sp>
        <p:nvSpPr>
          <p:cNvPr id="297" name="Google Shape;297;p22"/>
          <p:cNvSpPr txBox="1"/>
          <p:nvPr/>
        </p:nvSpPr>
        <p:spPr>
          <a:xfrm>
            <a:off x="6355830" y="3200400"/>
            <a:ext cx="4665956" cy="2263505"/>
          </a:xfrm>
          <a:prstGeom prst="rect">
            <a:avLst/>
          </a:prstGeom>
          <a:blipFill rotWithShape="1">
            <a:blip r:embed="rId4">
              <a:alphaModFix/>
            </a:blip>
            <a:stretch>
              <a:fillRect l="-783" t="-80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98" name="Google Shape;298;p2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rmAutofit/>
          </a:bodyPr>
          <a:lstStyle/>
          <a:p>
            <a:pPr marL="0" marR="0" lvl="0" indent="0" algn="l" rtl="0">
              <a:lnSpc>
                <a:spcPct val="90000"/>
              </a:lnSpc>
              <a:spcBef>
                <a:spcPts val="0"/>
              </a:spcBef>
              <a:spcAft>
                <a:spcPts val="0"/>
              </a:spcAft>
              <a:buClr>
                <a:srgbClr val="000000"/>
              </a:buClr>
              <a:buSzPts val="4400"/>
              <a:buFont typeface="Helvetica Neue"/>
              <a:buNone/>
            </a:pPr>
            <a:r>
              <a:rPr lang="en-US" b="1">
                <a:latin typeface="Calibri"/>
                <a:ea typeface="Calibri"/>
                <a:cs typeface="Calibri"/>
                <a:sym typeface="Calibri"/>
              </a:rPr>
              <a:t>Estimando e interpretando medias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3"/>
          <p:cNvPicPr preferRelativeResize="0"/>
          <p:nvPr/>
        </p:nvPicPr>
        <p:blipFill rotWithShape="1">
          <a:blip r:embed="rId3">
            <a:alphaModFix/>
          </a:blip>
          <a:srcRect/>
          <a:stretch/>
        </p:blipFill>
        <p:spPr>
          <a:xfrm>
            <a:off x="6442790" y="1604963"/>
            <a:ext cx="3125549" cy="2286000"/>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2859109" y="1604963"/>
            <a:ext cx="3125549" cy="2286000"/>
          </a:xfrm>
          <a:prstGeom prst="rect">
            <a:avLst/>
          </a:prstGeom>
          <a:noFill/>
          <a:ln>
            <a:noFill/>
          </a:ln>
        </p:spPr>
      </p:pic>
      <p:pic>
        <p:nvPicPr>
          <p:cNvPr id="306" name="Google Shape;306;p23"/>
          <p:cNvPicPr preferRelativeResize="0"/>
          <p:nvPr/>
        </p:nvPicPr>
        <p:blipFill rotWithShape="1">
          <a:blip r:embed="rId5">
            <a:alphaModFix/>
          </a:blip>
          <a:srcRect/>
          <a:stretch/>
        </p:blipFill>
        <p:spPr>
          <a:xfrm>
            <a:off x="2859108" y="4121797"/>
            <a:ext cx="3125549" cy="2286000"/>
          </a:xfrm>
          <a:prstGeom prst="rect">
            <a:avLst/>
          </a:prstGeom>
          <a:noFill/>
          <a:ln>
            <a:noFill/>
          </a:ln>
        </p:spPr>
      </p:pic>
      <p:pic>
        <p:nvPicPr>
          <p:cNvPr id="307" name="Google Shape;307;p23"/>
          <p:cNvPicPr preferRelativeResize="0"/>
          <p:nvPr/>
        </p:nvPicPr>
        <p:blipFill rotWithShape="1">
          <a:blip r:embed="rId6">
            <a:alphaModFix/>
          </a:blip>
          <a:srcRect/>
          <a:stretch/>
        </p:blipFill>
        <p:spPr>
          <a:xfrm>
            <a:off x="6442790" y="4121797"/>
            <a:ext cx="3125549" cy="2286000"/>
          </a:xfrm>
          <a:prstGeom prst="rect">
            <a:avLst/>
          </a:prstGeom>
          <a:noFill/>
          <a:ln>
            <a:noFill/>
          </a:ln>
        </p:spPr>
      </p:pic>
      <p:sp>
        <p:nvSpPr>
          <p:cNvPr id="308" name="Google Shape;308;p2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rmAutofit/>
          </a:bodyPr>
          <a:lstStyle/>
          <a:p>
            <a:pPr marL="0" marR="0" lvl="0" indent="0" algn="l" rtl="0">
              <a:lnSpc>
                <a:spcPct val="90000"/>
              </a:lnSpc>
              <a:spcBef>
                <a:spcPts val="0"/>
              </a:spcBef>
              <a:spcAft>
                <a:spcPts val="0"/>
              </a:spcAft>
              <a:buClr>
                <a:srgbClr val="000000"/>
              </a:buClr>
              <a:buSzPts val="4400"/>
              <a:buFont typeface="Helvetica Neue"/>
              <a:buNone/>
            </a:pPr>
            <a:r>
              <a:rPr lang="en-US" b="1">
                <a:latin typeface="Calibri"/>
                <a:ea typeface="Calibri"/>
                <a:cs typeface="Calibri"/>
                <a:sym typeface="Calibri"/>
              </a:rPr>
              <a:t>Estimando e interpretando medias</a:t>
            </a:r>
            <a:endParaRPr/>
          </a:p>
        </p:txBody>
      </p:sp>
      <p:sp>
        <p:nvSpPr>
          <p:cNvPr id="309" name="Google Shape;309;p23"/>
          <p:cNvSpPr txBox="1"/>
          <p:nvPr/>
        </p:nvSpPr>
        <p:spPr>
          <a:xfrm>
            <a:off x="455140" y="1690688"/>
            <a:ext cx="60980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Estime las medias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(4 minutos)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24"/>
          <p:cNvPicPr preferRelativeResize="0"/>
          <p:nvPr/>
        </p:nvPicPr>
        <p:blipFill rotWithShape="1">
          <a:blip r:embed="rId3">
            <a:alphaModFix/>
          </a:blip>
          <a:srcRect/>
          <a:stretch/>
        </p:blipFill>
        <p:spPr>
          <a:xfrm>
            <a:off x="6442790" y="1604963"/>
            <a:ext cx="3125549" cy="2286000"/>
          </a:xfrm>
          <a:prstGeom prst="rect">
            <a:avLst/>
          </a:prstGeom>
          <a:noFill/>
          <a:ln>
            <a:noFill/>
          </a:ln>
        </p:spPr>
      </p:pic>
      <p:pic>
        <p:nvPicPr>
          <p:cNvPr id="316" name="Google Shape;316;p24"/>
          <p:cNvPicPr preferRelativeResize="0"/>
          <p:nvPr/>
        </p:nvPicPr>
        <p:blipFill rotWithShape="1">
          <a:blip r:embed="rId4">
            <a:alphaModFix/>
          </a:blip>
          <a:srcRect/>
          <a:stretch/>
        </p:blipFill>
        <p:spPr>
          <a:xfrm>
            <a:off x="2859109" y="1604963"/>
            <a:ext cx="3125549" cy="2286000"/>
          </a:xfrm>
          <a:prstGeom prst="rect">
            <a:avLst/>
          </a:prstGeom>
          <a:noFill/>
          <a:ln>
            <a:noFill/>
          </a:ln>
        </p:spPr>
      </p:pic>
      <p:pic>
        <p:nvPicPr>
          <p:cNvPr id="317" name="Google Shape;317;p24"/>
          <p:cNvPicPr preferRelativeResize="0"/>
          <p:nvPr/>
        </p:nvPicPr>
        <p:blipFill rotWithShape="1">
          <a:blip r:embed="rId5">
            <a:alphaModFix/>
          </a:blip>
          <a:srcRect/>
          <a:stretch/>
        </p:blipFill>
        <p:spPr>
          <a:xfrm>
            <a:off x="2859108" y="4121797"/>
            <a:ext cx="3125549" cy="2286000"/>
          </a:xfrm>
          <a:prstGeom prst="rect">
            <a:avLst/>
          </a:prstGeom>
          <a:noFill/>
          <a:ln>
            <a:noFill/>
          </a:ln>
        </p:spPr>
      </p:pic>
      <p:pic>
        <p:nvPicPr>
          <p:cNvPr id="318" name="Google Shape;318;p24"/>
          <p:cNvPicPr preferRelativeResize="0"/>
          <p:nvPr/>
        </p:nvPicPr>
        <p:blipFill rotWithShape="1">
          <a:blip r:embed="rId6">
            <a:alphaModFix/>
          </a:blip>
          <a:srcRect/>
          <a:stretch/>
        </p:blipFill>
        <p:spPr>
          <a:xfrm>
            <a:off x="6442790" y="4121797"/>
            <a:ext cx="3125549" cy="2286000"/>
          </a:xfrm>
          <a:prstGeom prst="rect">
            <a:avLst/>
          </a:prstGeom>
          <a:noFill/>
          <a:ln>
            <a:noFill/>
          </a:ln>
        </p:spPr>
      </p:pic>
      <p:sp>
        <p:nvSpPr>
          <p:cNvPr id="319" name="Google Shape;319;p2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rmAutofit/>
          </a:bodyPr>
          <a:lstStyle/>
          <a:p>
            <a:pPr marL="0" marR="0" lvl="0" indent="0" algn="l" rtl="0">
              <a:lnSpc>
                <a:spcPct val="90000"/>
              </a:lnSpc>
              <a:spcBef>
                <a:spcPts val="0"/>
              </a:spcBef>
              <a:spcAft>
                <a:spcPts val="0"/>
              </a:spcAft>
              <a:buClr>
                <a:srgbClr val="000000"/>
              </a:buClr>
              <a:buSzPts val="4400"/>
              <a:buFont typeface="Helvetica Neue"/>
              <a:buNone/>
            </a:pPr>
            <a:r>
              <a:rPr lang="en-US" b="1">
                <a:latin typeface="Calibri"/>
                <a:ea typeface="Calibri"/>
                <a:cs typeface="Calibri"/>
                <a:sym typeface="Calibri"/>
              </a:rPr>
              <a:t>Estimando e interpretando medias</a:t>
            </a:r>
            <a:endParaRPr/>
          </a:p>
        </p:txBody>
      </p:sp>
      <p:sp>
        <p:nvSpPr>
          <p:cNvPr id="320" name="Google Shape;320;p24"/>
          <p:cNvSpPr txBox="1"/>
          <p:nvPr/>
        </p:nvSpPr>
        <p:spPr>
          <a:xfrm>
            <a:off x="455140" y="1690688"/>
            <a:ext cx="60980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Estime las medias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(4 minutos)</a:t>
            </a:r>
            <a:endParaRPr/>
          </a:p>
        </p:txBody>
      </p:sp>
      <p:sp>
        <p:nvSpPr>
          <p:cNvPr id="321" name="Google Shape;321;p24"/>
          <p:cNvSpPr/>
          <p:nvPr/>
        </p:nvSpPr>
        <p:spPr>
          <a:xfrm>
            <a:off x="5041557" y="1791730"/>
            <a:ext cx="753762" cy="37070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5,00</a:t>
            </a:r>
            <a:endParaRPr/>
          </a:p>
        </p:txBody>
      </p:sp>
      <p:sp>
        <p:nvSpPr>
          <p:cNvPr id="322" name="Google Shape;322;p24"/>
          <p:cNvSpPr/>
          <p:nvPr/>
        </p:nvSpPr>
        <p:spPr>
          <a:xfrm>
            <a:off x="8580286" y="1791730"/>
            <a:ext cx="753762" cy="37070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3,79</a:t>
            </a:r>
            <a:endParaRPr/>
          </a:p>
        </p:txBody>
      </p:sp>
      <p:sp>
        <p:nvSpPr>
          <p:cNvPr id="323" name="Google Shape;323;p24"/>
          <p:cNvSpPr/>
          <p:nvPr/>
        </p:nvSpPr>
        <p:spPr>
          <a:xfrm>
            <a:off x="5041557" y="4252012"/>
            <a:ext cx="753762" cy="37070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5,88</a:t>
            </a:r>
            <a:endParaRPr/>
          </a:p>
        </p:txBody>
      </p:sp>
      <p:sp>
        <p:nvSpPr>
          <p:cNvPr id="324" name="Google Shape;324;p24"/>
          <p:cNvSpPr/>
          <p:nvPr/>
        </p:nvSpPr>
        <p:spPr>
          <a:xfrm>
            <a:off x="8580286" y="4252012"/>
            <a:ext cx="753762" cy="37070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1,06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rmAutofit fontScale="90000"/>
          </a:bodyPr>
          <a:lstStyle/>
          <a:p>
            <a:pPr marL="0" marR="0" lvl="0" indent="0" algn="l" rtl="0">
              <a:lnSpc>
                <a:spcPct val="90000"/>
              </a:lnSpc>
              <a:spcBef>
                <a:spcPts val="0"/>
              </a:spcBef>
              <a:spcAft>
                <a:spcPts val="0"/>
              </a:spcAft>
              <a:buClr>
                <a:srgbClr val="000000"/>
              </a:buClr>
              <a:buSzPct val="111111"/>
              <a:buFont typeface="Helvetica Neue"/>
              <a:buNone/>
            </a:pPr>
            <a:r>
              <a:rPr lang="en-US" b="1">
                <a:latin typeface="Calibri"/>
                <a:ea typeface="Calibri"/>
                <a:cs typeface="Calibri"/>
                <a:sym typeface="Calibri"/>
              </a:rPr>
              <a:t>Medidas de posición central: Media o Promedio</a:t>
            </a:r>
            <a:endParaRPr/>
          </a:p>
        </p:txBody>
      </p:sp>
      <p:sp>
        <p:nvSpPr>
          <p:cNvPr id="330" name="Google Shape;330;p25"/>
          <p:cNvSpPr txBo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6"/>
          <p:cNvSpPr txBo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pic>
        <p:nvPicPr>
          <p:cNvPr id="336" name="Google Shape;336;p26" descr="page4image40631488"/>
          <p:cNvPicPr preferRelativeResize="0"/>
          <p:nvPr/>
        </p:nvPicPr>
        <p:blipFill rotWithShape="1">
          <a:blip r:embed="rId3">
            <a:alphaModFix/>
          </a:blip>
          <a:srcRect/>
          <a:stretch/>
        </p:blipFill>
        <p:spPr>
          <a:xfrm>
            <a:off x="127000" y="0"/>
            <a:ext cx="63500" cy="12700"/>
          </a:xfrm>
          <a:prstGeom prst="rect">
            <a:avLst/>
          </a:prstGeom>
          <a:noFill/>
          <a:ln>
            <a:noFill/>
          </a:ln>
        </p:spPr>
      </p:pic>
      <p:pic>
        <p:nvPicPr>
          <p:cNvPr id="337" name="Google Shape;337;p26" descr="page4image40630720"/>
          <p:cNvPicPr preferRelativeResize="0"/>
          <p:nvPr/>
        </p:nvPicPr>
        <p:blipFill rotWithShape="1">
          <a:blip r:embed="rId4">
            <a:alphaModFix/>
          </a:blip>
          <a:srcRect/>
          <a:stretch/>
        </p:blipFill>
        <p:spPr>
          <a:xfrm>
            <a:off x="381000" y="0"/>
            <a:ext cx="1574800" cy="12700"/>
          </a:xfrm>
          <a:prstGeom prst="rect">
            <a:avLst/>
          </a:prstGeom>
          <a:noFill/>
          <a:ln>
            <a:noFill/>
          </a:ln>
        </p:spPr>
      </p:pic>
      <p:sp>
        <p:nvSpPr>
          <p:cNvPr id="338" name="Google Shape;338;p2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rmAutofit fontScale="90000"/>
          </a:bodyPr>
          <a:lstStyle/>
          <a:p>
            <a:pPr marL="0" marR="0" lvl="0" indent="0" algn="l" rtl="0">
              <a:lnSpc>
                <a:spcPct val="90000"/>
              </a:lnSpc>
              <a:spcBef>
                <a:spcPts val="0"/>
              </a:spcBef>
              <a:spcAft>
                <a:spcPts val="0"/>
              </a:spcAft>
              <a:buClr>
                <a:srgbClr val="000000"/>
              </a:buClr>
              <a:buSzPct val="111111"/>
              <a:buFont typeface="Helvetica Neue"/>
              <a:buNone/>
            </a:pPr>
            <a:r>
              <a:rPr lang="en-US" b="1">
                <a:latin typeface="Calibri"/>
                <a:ea typeface="Calibri"/>
                <a:cs typeface="Calibri"/>
                <a:sym typeface="Calibri"/>
              </a:rPr>
              <a:t>Medidas de posición central: Media o Promedio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7"/>
          <p:cNvSpPr txBo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pic>
        <p:nvPicPr>
          <p:cNvPr id="344" name="Google Shape;344;p27" descr="page4image40631488"/>
          <p:cNvPicPr preferRelativeResize="0"/>
          <p:nvPr/>
        </p:nvPicPr>
        <p:blipFill rotWithShape="1">
          <a:blip r:embed="rId3">
            <a:alphaModFix/>
          </a:blip>
          <a:srcRect/>
          <a:stretch/>
        </p:blipFill>
        <p:spPr>
          <a:xfrm>
            <a:off x="127000" y="0"/>
            <a:ext cx="63500" cy="12700"/>
          </a:xfrm>
          <a:prstGeom prst="rect">
            <a:avLst/>
          </a:prstGeom>
          <a:noFill/>
          <a:ln>
            <a:noFill/>
          </a:ln>
        </p:spPr>
      </p:pic>
      <p:pic>
        <p:nvPicPr>
          <p:cNvPr id="345" name="Google Shape;345;p27" descr="page4image40630720"/>
          <p:cNvPicPr preferRelativeResize="0"/>
          <p:nvPr/>
        </p:nvPicPr>
        <p:blipFill rotWithShape="1">
          <a:blip r:embed="rId4">
            <a:alphaModFix/>
          </a:blip>
          <a:srcRect/>
          <a:stretch/>
        </p:blipFill>
        <p:spPr>
          <a:xfrm>
            <a:off x="381000" y="0"/>
            <a:ext cx="1574800" cy="12700"/>
          </a:xfrm>
          <a:prstGeom prst="rect">
            <a:avLst/>
          </a:prstGeom>
          <a:noFill/>
          <a:ln>
            <a:noFill/>
          </a:ln>
        </p:spPr>
      </p:pic>
      <p:sp>
        <p:nvSpPr>
          <p:cNvPr id="346" name="Google Shape;346;p27"/>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rmAutofit fontScale="90000"/>
          </a:bodyPr>
          <a:lstStyle/>
          <a:p>
            <a:pPr marL="0" marR="0" lvl="0" indent="0" algn="l" rtl="0">
              <a:lnSpc>
                <a:spcPct val="90000"/>
              </a:lnSpc>
              <a:spcBef>
                <a:spcPts val="0"/>
              </a:spcBef>
              <a:spcAft>
                <a:spcPts val="0"/>
              </a:spcAft>
              <a:buClr>
                <a:srgbClr val="000000"/>
              </a:buClr>
              <a:buSzPct val="111111"/>
              <a:buFont typeface="Helvetica Neue"/>
              <a:buNone/>
            </a:pPr>
            <a:r>
              <a:rPr lang="en-US" b="1">
                <a:latin typeface="Calibri"/>
                <a:ea typeface="Calibri"/>
                <a:cs typeface="Calibri"/>
                <a:sym typeface="Calibri"/>
              </a:rPr>
              <a:t>Medidas de posición central: Media o Promedio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8"/>
          <p:cNvSpPr txBox="1"/>
          <p:nvPr/>
        </p:nvSpPr>
        <p:spPr>
          <a:xfrm>
            <a:off x="838200" y="1825625"/>
            <a:ext cx="10515600" cy="4351338"/>
          </a:xfrm>
          <a:prstGeom prst="rect">
            <a:avLst/>
          </a:prstGeom>
          <a:blipFill rotWithShape="1">
            <a:blip r:embed="rId3">
              <a:alphaModFix/>
            </a:blip>
            <a:stretch>
              <a:fillRect t="-15697" r="-10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pic>
        <p:nvPicPr>
          <p:cNvPr id="352" name="Google Shape;352;p28" descr="page4image40631488"/>
          <p:cNvPicPr preferRelativeResize="0"/>
          <p:nvPr/>
        </p:nvPicPr>
        <p:blipFill rotWithShape="1">
          <a:blip r:embed="rId4">
            <a:alphaModFix/>
          </a:blip>
          <a:srcRect/>
          <a:stretch/>
        </p:blipFill>
        <p:spPr>
          <a:xfrm>
            <a:off x="127000" y="0"/>
            <a:ext cx="63500" cy="12700"/>
          </a:xfrm>
          <a:prstGeom prst="rect">
            <a:avLst/>
          </a:prstGeom>
          <a:noFill/>
          <a:ln>
            <a:noFill/>
          </a:ln>
        </p:spPr>
      </p:pic>
      <p:pic>
        <p:nvPicPr>
          <p:cNvPr id="353" name="Google Shape;353;p28" descr="page4image40630720"/>
          <p:cNvPicPr preferRelativeResize="0"/>
          <p:nvPr/>
        </p:nvPicPr>
        <p:blipFill rotWithShape="1">
          <a:blip r:embed="rId5">
            <a:alphaModFix/>
          </a:blip>
          <a:srcRect/>
          <a:stretch/>
        </p:blipFill>
        <p:spPr>
          <a:xfrm>
            <a:off x="381000" y="0"/>
            <a:ext cx="1574800" cy="12700"/>
          </a:xfrm>
          <a:prstGeom prst="rect">
            <a:avLst/>
          </a:prstGeom>
          <a:noFill/>
          <a:ln>
            <a:noFill/>
          </a:ln>
        </p:spPr>
      </p:pic>
      <p:sp>
        <p:nvSpPr>
          <p:cNvPr id="354" name="Google Shape;354;p2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rmAutofit fontScale="90000"/>
          </a:bodyPr>
          <a:lstStyle/>
          <a:p>
            <a:pPr marL="0" marR="0" lvl="0" indent="0" algn="l" rtl="0">
              <a:lnSpc>
                <a:spcPct val="90000"/>
              </a:lnSpc>
              <a:spcBef>
                <a:spcPts val="0"/>
              </a:spcBef>
              <a:spcAft>
                <a:spcPts val="0"/>
              </a:spcAft>
              <a:buClr>
                <a:srgbClr val="000000"/>
              </a:buClr>
              <a:buSzPct val="111111"/>
              <a:buFont typeface="Helvetica Neue"/>
              <a:buNone/>
            </a:pPr>
            <a:r>
              <a:rPr lang="en-US" b="1">
                <a:latin typeface="Calibri"/>
                <a:ea typeface="Calibri"/>
                <a:cs typeface="Calibri"/>
                <a:sym typeface="Calibri"/>
              </a:rPr>
              <a:t>Medidas de posición central: Media o Promedio</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9"/>
          <p:cNvSpPr txBo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571500" marR="0" lvl="1" indent="0" algn="just" rtl="0">
              <a:lnSpc>
                <a:spcPct val="90000"/>
              </a:lnSpc>
              <a:spcBef>
                <a:spcPts val="500"/>
              </a:spcBef>
              <a:spcAft>
                <a:spcPts val="0"/>
              </a:spcAft>
              <a:buClr>
                <a:schemeClr val="dk1"/>
              </a:buClr>
              <a:buSzPts val="1800"/>
              <a:buFont typeface="Arial"/>
              <a:buNone/>
            </a:pPr>
            <a:r>
              <a:rPr lang="en-US" sz="2000" b="0" i="0" u="none" strike="noStrike" cap="none">
                <a:solidFill>
                  <a:schemeClr val="dk1"/>
                </a:solidFill>
                <a:latin typeface="Calibri"/>
                <a:ea typeface="Calibri"/>
                <a:cs typeface="Calibri"/>
                <a:sym typeface="Calibri"/>
              </a:rPr>
              <a:t>Ejemplo: Supongamos que el servicio de medicina adultos de cierto hospital dispone de 4 salas con 10 pacientes por sala. Como parte de los procedimientos rutinarios del servicio, se registró el peso de cada uno de los pacientes al momento de ser admitidos, entonces: </a:t>
            </a:r>
            <a:endParaRPr/>
          </a:p>
          <a:p>
            <a:pPr marL="571500" marR="0" lvl="1" indent="0" algn="just" rtl="0">
              <a:lnSpc>
                <a:spcPct val="90000"/>
              </a:lnSpc>
              <a:spcBef>
                <a:spcPts val="500"/>
              </a:spcBef>
              <a:spcAft>
                <a:spcPts val="0"/>
              </a:spcAft>
              <a:buClr>
                <a:schemeClr val="dk1"/>
              </a:buClr>
              <a:buSzPts val="1800"/>
              <a:buFont typeface="Arial"/>
              <a:buNone/>
            </a:pPr>
            <a:endParaRPr sz="2000" b="0" i="0" u="none" strike="noStrike" cap="none">
              <a:solidFill>
                <a:schemeClr val="dk1"/>
              </a:solidFill>
              <a:latin typeface="Calibri"/>
              <a:ea typeface="Calibri"/>
              <a:cs typeface="Calibri"/>
              <a:sym typeface="Calibri"/>
            </a:endParaRPr>
          </a:p>
          <a:p>
            <a:pPr marL="571500" marR="0" lvl="1" indent="0" algn="just" rtl="0">
              <a:lnSpc>
                <a:spcPct val="90000"/>
              </a:lnSpc>
              <a:spcBef>
                <a:spcPts val="500"/>
              </a:spcBef>
              <a:spcAft>
                <a:spcPts val="0"/>
              </a:spcAft>
              <a:buClr>
                <a:schemeClr val="dk1"/>
              </a:buClr>
              <a:buSzPts val="1800"/>
              <a:buFont typeface="Arial"/>
              <a:buNone/>
            </a:pPr>
            <a:endParaRPr sz="2000" b="0" i="0" u="none" strike="noStrike" cap="none">
              <a:solidFill>
                <a:schemeClr val="dk1"/>
              </a:solidFill>
              <a:latin typeface="Calibri"/>
              <a:ea typeface="Calibri"/>
              <a:cs typeface="Calibri"/>
              <a:sym typeface="Calibri"/>
            </a:endParaRPr>
          </a:p>
        </p:txBody>
      </p:sp>
      <p:pic>
        <p:nvPicPr>
          <p:cNvPr id="360" name="Google Shape;360;p29" descr="page4image40631488"/>
          <p:cNvPicPr preferRelativeResize="0"/>
          <p:nvPr/>
        </p:nvPicPr>
        <p:blipFill rotWithShape="1">
          <a:blip r:embed="rId3">
            <a:alphaModFix/>
          </a:blip>
          <a:srcRect/>
          <a:stretch/>
        </p:blipFill>
        <p:spPr>
          <a:xfrm>
            <a:off x="127000" y="0"/>
            <a:ext cx="63500" cy="12700"/>
          </a:xfrm>
          <a:prstGeom prst="rect">
            <a:avLst/>
          </a:prstGeom>
          <a:noFill/>
          <a:ln>
            <a:noFill/>
          </a:ln>
        </p:spPr>
      </p:pic>
      <p:pic>
        <p:nvPicPr>
          <p:cNvPr id="361" name="Google Shape;361;p29" descr="page4image40630720"/>
          <p:cNvPicPr preferRelativeResize="0"/>
          <p:nvPr/>
        </p:nvPicPr>
        <p:blipFill rotWithShape="1">
          <a:blip r:embed="rId4">
            <a:alphaModFix/>
          </a:blip>
          <a:srcRect/>
          <a:stretch/>
        </p:blipFill>
        <p:spPr>
          <a:xfrm>
            <a:off x="381000" y="0"/>
            <a:ext cx="1574800" cy="12700"/>
          </a:xfrm>
          <a:prstGeom prst="rect">
            <a:avLst/>
          </a:prstGeom>
          <a:noFill/>
          <a:ln>
            <a:noFill/>
          </a:ln>
        </p:spPr>
      </p:pic>
      <p:pic>
        <p:nvPicPr>
          <p:cNvPr id="362" name="Google Shape;362;p29"/>
          <p:cNvPicPr preferRelativeResize="0"/>
          <p:nvPr/>
        </p:nvPicPr>
        <p:blipFill rotWithShape="1">
          <a:blip r:embed="rId5">
            <a:alphaModFix/>
          </a:blip>
          <a:srcRect/>
          <a:stretch/>
        </p:blipFill>
        <p:spPr>
          <a:xfrm>
            <a:off x="2301210" y="2790049"/>
            <a:ext cx="7589579" cy="3386914"/>
          </a:xfrm>
          <a:prstGeom prst="rect">
            <a:avLst/>
          </a:prstGeom>
          <a:noFill/>
          <a:ln>
            <a:noFill/>
          </a:ln>
        </p:spPr>
      </p:pic>
      <p:sp>
        <p:nvSpPr>
          <p:cNvPr id="363" name="Google Shape;363;p2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rmAutofit fontScale="90000"/>
          </a:bodyPr>
          <a:lstStyle/>
          <a:p>
            <a:pPr marL="0" marR="0" lvl="0" indent="0" algn="l" rtl="0">
              <a:lnSpc>
                <a:spcPct val="90000"/>
              </a:lnSpc>
              <a:spcBef>
                <a:spcPts val="0"/>
              </a:spcBef>
              <a:spcAft>
                <a:spcPts val="0"/>
              </a:spcAft>
              <a:buClr>
                <a:srgbClr val="000000"/>
              </a:buClr>
              <a:buSzPct val="111111"/>
              <a:buFont typeface="Helvetica Neue"/>
              <a:buNone/>
            </a:pPr>
            <a:r>
              <a:rPr lang="en-US" b="1">
                <a:latin typeface="Calibri"/>
                <a:ea typeface="Calibri"/>
                <a:cs typeface="Calibri"/>
                <a:sym typeface="Calibri"/>
              </a:rPr>
              <a:t>Medidas de posición central: Media o Promedio</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Cierre</a:t>
            </a:r>
            <a:endParaRPr b="1"/>
          </a:p>
        </p:txBody>
      </p:sp>
      <p:sp>
        <p:nvSpPr>
          <p:cNvPr id="369" name="Google Shape;369;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De manera individual responde las siguientes preguntas:</a:t>
            </a:r>
            <a:endParaRPr/>
          </a:p>
          <a:p>
            <a:pPr marL="0" lvl="0" indent="0" algn="l" rtl="0">
              <a:lnSpc>
                <a:spcPct val="90000"/>
              </a:lnSpc>
              <a:spcBef>
                <a:spcPts val="1000"/>
              </a:spcBef>
              <a:spcAft>
                <a:spcPts val="0"/>
              </a:spcAft>
              <a:buClr>
                <a:schemeClr val="dk1"/>
              </a:buClr>
              <a:buSzPts val="2800"/>
              <a:buNone/>
            </a:pPr>
            <a:endParaRPr/>
          </a:p>
          <a:p>
            <a:pPr marL="971550" lvl="1" indent="-514350" algn="l" rtl="0">
              <a:lnSpc>
                <a:spcPct val="90000"/>
              </a:lnSpc>
              <a:spcBef>
                <a:spcPts val="500"/>
              </a:spcBef>
              <a:spcAft>
                <a:spcPts val="0"/>
              </a:spcAft>
              <a:buClr>
                <a:schemeClr val="dk1"/>
              </a:buClr>
              <a:buSzPts val="2400"/>
              <a:buAutoNum type="alphaLcParenR"/>
            </a:pPr>
            <a:r>
              <a:rPr lang="en-US"/>
              <a:t>¿Qué entiendes por la media?</a:t>
            </a:r>
            <a:endParaRPr/>
          </a:p>
          <a:p>
            <a:pPr marL="971550" lvl="1" indent="-514350" algn="l" rtl="0">
              <a:lnSpc>
                <a:spcPct val="90000"/>
              </a:lnSpc>
              <a:spcBef>
                <a:spcPts val="500"/>
              </a:spcBef>
              <a:spcAft>
                <a:spcPts val="0"/>
              </a:spcAft>
              <a:buClr>
                <a:schemeClr val="dk1"/>
              </a:buClr>
              <a:buSzPts val="2400"/>
              <a:buAutoNum type="alphaLcParenR"/>
            </a:pPr>
            <a:r>
              <a:rPr lang="en-US"/>
              <a:t>¿Cómo podemos interpretar la media de un conjunto de datos?</a:t>
            </a:r>
            <a:endParaRPr/>
          </a:p>
          <a:p>
            <a:pPr marL="457200" lvl="1" indent="0" algn="l" rtl="0">
              <a:lnSpc>
                <a:spcPct val="90000"/>
              </a:lnSpc>
              <a:spcBef>
                <a:spcPts val="5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800"/>
              <a:buNone/>
            </a:pPr>
            <a:endParaRPr/>
          </a:p>
        </p:txBody>
      </p:sp>
      <p:sp>
        <p:nvSpPr>
          <p:cNvPr id="370" name="Google Shape;3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Pedagogía en Educación Básica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p:cNvSpPr txBox="1">
            <a:spLocks noGrp="1"/>
          </p:cNvSpPr>
          <p:nvPr>
            <p:ph type="title"/>
          </p:nvPr>
        </p:nvSpPr>
        <p:spPr>
          <a:xfrm>
            <a:off x="838200" y="2456971"/>
            <a:ext cx="10515600" cy="219252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b="1" i="1"/>
              <a:t>Unidad 2</a:t>
            </a:r>
            <a:r>
              <a:rPr lang="en-US" b="1"/>
              <a:t>: Ciclo de Investigación: Análisis y Conclusiones</a:t>
            </a:r>
            <a:br>
              <a:rPr lang="en-US" b="1"/>
            </a:br>
            <a:br>
              <a:rPr lang="en-US" b="1"/>
            </a:br>
            <a:r>
              <a:rPr lang="en-US" b="1" i="1"/>
              <a:t>Medidas de Tendencia Central: La Media</a:t>
            </a:r>
            <a:endParaRPr i="1"/>
          </a:p>
        </p:txBody>
      </p:sp>
      <p:sp>
        <p:nvSpPr>
          <p:cNvPr id="140" name="Google Shape;14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Pedagogía en Educación Básica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Cierre</a:t>
            </a:r>
            <a:endParaRPr b="1"/>
          </a:p>
        </p:txBody>
      </p:sp>
      <p:sp>
        <p:nvSpPr>
          <p:cNvPr id="376" name="Google Shape;3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Pedagogía en Educación Básica</a:t>
            </a:r>
            <a:endParaRPr/>
          </a:p>
        </p:txBody>
      </p:sp>
      <p:pic>
        <p:nvPicPr>
          <p:cNvPr id="377" name="Google Shape;377;p31" descr="Imagen que contiene hombre, persona, foto, vistiendo&#10;&#10;Descripción generada automáticamente"/>
          <p:cNvPicPr preferRelativeResize="0"/>
          <p:nvPr/>
        </p:nvPicPr>
        <p:blipFill rotWithShape="1">
          <a:blip r:embed="rId3">
            <a:alphaModFix/>
          </a:blip>
          <a:srcRect/>
          <a:stretch/>
        </p:blipFill>
        <p:spPr>
          <a:xfrm>
            <a:off x="907637" y="1404938"/>
            <a:ext cx="9867805" cy="4113902"/>
          </a:xfrm>
          <a:prstGeom prst="rect">
            <a:avLst/>
          </a:prstGeom>
          <a:noFill/>
          <a:ln>
            <a:noFill/>
          </a:ln>
          <a:effectLst>
            <a:outerShdw blurRad="292100" dist="139700" dir="2700000" algn="tl" rotWithShape="0">
              <a:srgbClr val="333333">
                <a:alpha val="64705"/>
              </a:srgbClr>
            </a:outerShdw>
          </a:effectLst>
        </p:spPr>
      </p:pic>
      <p:sp>
        <p:nvSpPr>
          <p:cNvPr id="378" name="Google Shape;378;p31"/>
          <p:cNvSpPr txBox="1"/>
          <p:nvPr/>
        </p:nvSpPr>
        <p:spPr>
          <a:xfrm>
            <a:off x="3633019" y="5645207"/>
            <a:ext cx="4925962" cy="584775"/>
          </a:xfrm>
          <a:prstGeom prst="rect">
            <a:avLst/>
          </a:prstGeom>
          <a:solidFill>
            <a:schemeClr val="accent4">
              <a:alpha val="49803"/>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a:solidFill>
                  <a:schemeClr val="lt1"/>
                </a:solidFill>
                <a:latin typeface="Calibri"/>
                <a:ea typeface="Calibri"/>
                <a:cs typeface="Calibri"/>
                <a:sym typeface="Calibri"/>
              </a:rPr>
              <a:t>¿Qué esconde la media?</a:t>
            </a:r>
            <a:endParaRPr sz="1800" i="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Cierre</a:t>
            </a:r>
            <a:endParaRPr b="1"/>
          </a:p>
        </p:txBody>
      </p:sp>
      <p:sp>
        <p:nvSpPr>
          <p:cNvPr id="384" name="Google Shape;384;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En estas actividades ustedes:</a:t>
            </a:r>
            <a:endParaRPr/>
          </a:p>
          <a:p>
            <a:pPr marL="0" lvl="0" indent="0" algn="l" rtl="0">
              <a:lnSpc>
                <a:spcPct val="90000"/>
              </a:lnSpc>
              <a:spcBef>
                <a:spcPts val="1000"/>
              </a:spcBef>
              <a:spcAft>
                <a:spcPts val="0"/>
              </a:spcAft>
              <a:buClr>
                <a:schemeClr val="dk1"/>
              </a:buClr>
              <a:buSzPts val="2800"/>
              <a:buNone/>
            </a:pPr>
            <a:endParaRPr/>
          </a:p>
          <a:p>
            <a:pPr marL="685800" lvl="1" indent="-228600" algn="just" rtl="0">
              <a:lnSpc>
                <a:spcPct val="90000"/>
              </a:lnSpc>
              <a:spcBef>
                <a:spcPts val="500"/>
              </a:spcBef>
              <a:spcAft>
                <a:spcPts val="0"/>
              </a:spcAft>
              <a:buClr>
                <a:schemeClr val="dk1"/>
              </a:buClr>
              <a:buSzPts val="2400"/>
              <a:buChar char="•"/>
            </a:pPr>
            <a:r>
              <a:rPr lang="en-US"/>
              <a:t>Exploraron distintas interpretaciones de la media aritmética de un conjunto de datos.  </a:t>
            </a:r>
            <a:endParaRPr/>
          </a:p>
          <a:p>
            <a:pPr marL="685800" lvl="1" indent="-76200" algn="just" rtl="0">
              <a:lnSpc>
                <a:spcPct val="90000"/>
              </a:lnSpc>
              <a:spcBef>
                <a:spcPts val="5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b="1" i="1"/>
              <a:t>En la próxima clase</a:t>
            </a:r>
            <a:r>
              <a:rPr lang="en-US" i="1"/>
              <a:t>: Caracterizaremos la moda y la mediana</a:t>
            </a:r>
            <a:endParaRPr/>
          </a:p>
        </p:txBody>
      </p:sp>
      <p:sp>
        <p:nvSpPr>
          <p:cNvPr id="385" name="Google Shape;38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Pedagogía en Educación Básica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33"/>
          <p:cNvPicPr preferRelativeResize="0"/>
          <p:nvPr/>
        </p:nvPicPr>
        <p:blipFill rotWithShape="1">
          <a:blip r:embed="rId3">
            <a:alphaModFix/>
          </a:blip>
          <a:srcRect/>
          <a:stretch/>
        </p:blipFill>
        <p:spPr>
          <a:xfrm>
            <a:off x="1451831" y="3199642"/>
            <a:ext cx="2369893" cy="3166346"/>
          </a:xfrm>
          <a:prstGeom prst="rect">
            <a:avLst/>
          </a:prstGeom>
          <a:noFill/>
          <a:ln>
            <a:noFill/>
          </a:ln>
        </p:spPr>
      </p:pic>
      <p:sp>
        <p:nvSpPr>
          <p:cNvPr id="391" name="Google Shape;391;p33"/>
          <p:cNvSpPr/>
          <p:nvPr/>
        </p:nvSpPr>
        <p:spPr>
          <a:xfrm>
            <a:off x="545124" y="367301"/>
            <a:ext cx="4378569" cy="1179782"/>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3200"/>
              <a:buFont typeface="Calibri"/>
              <a:buNone/>
            </a:pPr>
            <a:r>
              <a:rPr lang="en-US" sz="3200" b="1" i="0" u="none" strike="noStrike" cap="none">
                <a:solidFill>
                  <a:schemeClr val="accent1"/>
                </a:solidFill>
                <a:latin typeface="Calibri"/>
                <a:ea typeface="Calibri"/>
                <a:cs typeface="Calibri"/>
                <a:sym typeface="Calibri"/>
              </a:rPr>
              <a:t>Para profundizar</a:t>
            </a:r>
            <a:endParaRPr sz="1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REFIP – Capítulo 4</a:t>
            </a:r>
            <a:endParaRPr sz="1800" b="0" i="0" u="none" strike="noStrike" cap="none">
              <a:solidFill>
                <a:schemeClr val="dk1"/>
              </a:solidFill>
              <a:latin typeface="Calibri"/>
              <a:ea typeface="Calibri"/>
              <a:cs typeface="Calibri"/>
              <a:sym typeface="Calibri"/>
            </a:endParaRPr>
          </a:p>
        </p:txBody>
      </p:sp>
      <p:pic>
        <p:nvPicPr>
          <p:cNvPr id="392" name="Google Shape;392;p33"/>
          <p:cNvPicPr preferRelativeResize="0"/>
          <p:nvPr/>
        </p:nvPicPr>
        <p:blipFill rotWithShape="1">
          <a:blip r:embed="rId4">
            <a:alphaModFix/>
          </a:blip>
          <a:srcRect t="13411"/>
          <a:stretch/>
        </p:blipFill>
        <p:spPr>
          <a:xfrm>
            <a:off x="545124" y="1876425"/>
            <a:ext cx="6553200" cy="993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Objetivos de la Clase</a:t>
            </a:r>
            <a:endParaRPr>
              <a:latin typeface="Calibri"/>
              <a:ea typeface="Calibri"/>
              <a:cs typeface="Calibri"/>
              <a:sym typeface="Calibri"/>
            </a:endParaRPr>
          </a:p>
        </p:txBody>
      </p:sp>
      <p:sp>
        <p:nvSpPr>
          <p:cNvPr id="146" name="Google Shape;146;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1000"/>
              </a:spcBef>
              <a:spcAft>
                <a:spcPts val="0"/>
              </a:spcAft>
              <a:buSzPts val="2800"/>
              <a:buChar char="•"/>
            </a:pPr>
            <a:r>
              <a:rPr lang="en-US">
                <a:latin typeface="Calibri"/>
                <a:ea typeface="Calibri"/>
                <a:cs typeface="Calibri"/>
                <a:sym typeface="Calibri"/>
              </a:rPr>
              <a:t>Explorar distintas interpretaciones de la media aritmética de un conjunto de datos.  </a:t>
            </a:r>
            <a:endParaRPr/>
          </a:p>
          <a:p>
            <a:pPr marL="0" lvl="0" indent="0" algn="just" rtl="0">
              <a:lnSpc>
                <a:spcPct val="90000"/>
              </a:lnSpc>
              <a:spcBef>
                <a:spcPts val="1000"/>
              </a:spcBef>
              <a:spcAft>
                <a:spcPts val="0"/>
              </a:spcAft>
              <a:buSzPts val="2800"/>
              <a:buNone/>
            </a:pPr>
            <a:endParaRPr>
              <a:latin typeface="Calibri"/>
              <a:ea typeface="Calibri"/>
              <a:cs typeface="Calibri"/>
              <a:sym typeface="Calibri"/>
            </a:endParaRPr>
          </a:p>
          <a:p>
            <a:pPr marL="0" lvl="0" indent="0" algn="just" rtl="0">
              <a:lnSpc>
                <a:spcPct val="90000"/>
              </a:lnSpc>
              <a:spcBef>
                <a:spcPts val="1000"/>
              </a:spcBef>
              <a:spcAft>
                <a:spcPts val="0"/>
              </a:spcAft>
              <a:buSzPts val="2800"/>
              <a:buNone/>
            </a:pPr>
            <a:r>
              <a:rPr lang="en-US" sz="2400" b="1">
                <a:latin typeface="Calibri"/>
                <a:ea typeface="Calibri"/>
                <a:cs typeface="Calibri"/>
                <a:sym typeface="Calibri"/>
              </a:rPr>
              <a:t>Materiales:</a:t>
            </a:r>
            <a:endParaRPr/>
          </a:p>
          <a:p>
            <a:pPr marL="457200" lvl="0" indent="-457200" algn="just" rtl="0">
              <a:lnSpc>
                <a:spcPct val="90000"/>
              </a:lnSpc>
              <a:spcBef>
                <a:spcPts val="1000"/>
              </a:spcBef>
              <a:spcAft>
                <a:spcPts val="0"/>
              </a:spcAft>
              <a:buSzPts val="2800"/>
              <a:buFont typeface="Noto Sans Symbols"/>
              <a:buChar char="✔"/>
            </a:pPr>
            <a:r>
              <a:rPr lang="en-US" sz="2400">
                <a:latin typeface="Calibri"/>
                <a:ea typeface="Calibri"/>
                <a:cs typeface="Calibri"/>
                <a:sym typeface="Calibri"/>
              </a:rPr>
              <a:t>Cualquier elemento que se pueda apilar (monedas, cubitos, bloques, fichas de plástico)</a:t>
            </a:r>
            <a:endParaRPr/>
          </a:p>
          <a:p>
            <a:pPr marL="457200" lvl="0" indent="-457200" algn="just" rtl="0">
              <a:lnSpc>
                <a:spcPct val="90000"/>
              </a:lnSpc>
              <a:spcBef>
                <a:spcPts val="1000"/>
              </a:spcBef>
              <a:spcAft>
                <a:spcPts val="0"/>
              </a:spcAft>
              <a:buSzPts val="2800"/>
              <a:buFont typeface="Noto Sans Symbols"/>
              <a:buChar char="✔"/>
            </a:pPr>
            <a:r>
              <a:rPr lang="en-US" sz="2400">
                <a:latin typeface="Calibri"/>
                <a:ea typeface="Calibri"/>
                <a:cs typeface="Calibri"/>
                <a:sym typeface="Calibri"/>
              </a:rPr>
              <a:t>Cantidad de elementos deben ser al menos 50</a:t>
            </a:r>
            <a:endParaRPr/>
          </a:p>
          <a:p>
            <a:pPr marL="457200" lvl="0" indent="-457200" algn="just" rtl="0">
              <a:lnSpc>
                <a:spcPct val="90000"/>
              </a:lnSpc>
              <a:spcBef>
                <a:spcPts val="1000"/>
              </a:spcBef>
              <a:spcAft>
                <a:spcPts val="0"/>
              </a:spcAft>
              <a:buSzPts val="2800"/>
              <a:buFont typeface="Noto Sans Symbols"/>
              <a:buChar char="✔"/>
            </a:pPr>
            <a:r>
              <a:rPr lang="en-US" sz="2400">
                <a:latin typeface="Calibri"/>
                <a:ea typeface="Calibri"/>
                <a:cs typeface="Calibri"/>
                <a:sym typeface="Calibri"/>
              </a:rPr>
              <a:t>Cuadrados de papel (de cualquier tipo). Cantidad al menos 20</a:t>
            </a:r>
            <a:endParaRPr/>
          </a:p>
          <a:p>
            <a:pPr marL="228600" lvl="0" indent="-50800" algn="just"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p:nvPr/>
        </p:nvSpPr>
        <p:spPr>
          <a:xfrm>
            <a:off x="838200" y="2600978"/>
            <a:ext cx="10515600" cy="435133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100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p:txBody>
      </p:sp>
      <p:sp>
        <p:nvSpPr>
          <p:cNvPr id="152" name="Google Shape;152;p6"/>
          <p:cNvSpPr txBox="1"/>
          <p:nvPr/>
        </p:nvSpPr>
        <p:spPr>
          <a:xfrm>
            <a:off x="838200" y="832757"/>
            <a:ext cx="10515600" cy="4771912"/>
          </a:xfrm>
          <a:prstGeom prst="rect">
            <a:avLst/>
          </a:prstGeom>
          <a:noFill/>
          <a:ln>
            <a:noFill/>
          </a:ln>
        </p:spPr>
        <p:txBody>
          <a:bodyPr spcFirstLastPara="1" wrap="square" lIns="91425" tIns="45700" rIns="91425" bIns="45700" anchor="t" anchorCtr="0">
            <a:noAutofit/>
          </a:bodyPr>
          <a:lstStyle/>
          <a:p>
            <a:pPr marL="114300" marR="0" lvl="0" indent="0" algn="ctr" rtl="0">
              <a:lnSpc>
                <a:spcPct val="90000"/>
              </a:lnSpc>
              <a:spcBef>
                <a:spcPts val="1000"/>
              </a:spcBef>
              <a:spcAft>
                <a:spcPts val="0"/>
              </a:spcAft>
              <a:buClr>
                <a:schemeClr val="dk1"/>
              </a:buClr>
              <a:buSzPts val="1800"/>
              <a:buFont typeface="Arial"/>
              <a:buNone/>
            </a:pPr>
            <a:r>
              <a:rPr lang="en-US" sz="2400" b="0" i="0" u="none" strike="noStrike" cap="none">
                <a:solidFill>
                  <a:schemeClr val="dk1"/>
                </a:solidFill>
                <a:latin typeface="Calibri"/>
                <a:ea typeface="Calibri"/>
                <a:cs typeface="Calibri"/>
                <a:sym typeface="Calibri"/>
              </a:rPr>
              <a:t>Si registramos los números de cubos con que juega cada niño, ¿Existe algún número de cubos que sea representativo del número de cubos con que juegan los niños?</a:t>
            </a:r>
            <a:endParaRPr/>
          </a:p>
        </p:txBody>
      </p:sp>
      <p:sp>
        <p:nvSpPr>
          <p:cNvPr id="153" name="Google Shape;153;p6"/>
          <p:cNvSpPr/>
          <p:nvPr/>
        </p:nvSpPr>
        <p:spPr>
          <a:xfrm>
            <a:off x="8623738" y="3519814"/>
            <a:ext cx="2411692" cy="1383262"/>
          </a:xfrm>
          <a:prstGeom prst="leftArrow">
            <a:avLst>
              <a:gd name="adj1" fmla="val 50000"/>
              <a:gd name="adj2" fmla="val 50000"/>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Piensen en la respuesta: 1 minuto</a:t>
            </a:r>
            <a:endParaRPr/>
          </a:p>
        </p:txBody>
      </p:sp>
      <p:pic>
        <p:nvPicPr>
          <p:cNvPr id="154" name="Google Shape;154;p6"/>
          <p:cNvPicPr preferRelativeResize="0"/>
          <p:nvPr/>
        </p:nvPicPr>
        <p:blipFill rotWithShape="1">
          <a:blip r:embed="rId3">
            <a:alphaModFix/>
          </a:blip>
          <a:srcRect/>
          <a:stretch/>
        </p:blipFill>
        <p:spPr>
          <a:xfrm>
            <a:off x="1114096" y="2031944"/>
            <a:ext cx="4981902" cy="37364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1114096" y="2031944"/>
            <a:ext cx="4981904" cy="3736428"/>
          </a:xfrm>
          <a:prstGeom prst="rect">
            <a:avLst/>
          </a:prstGeom>
          <a:noFill/>
          <a:ln>
            <a:noFill/>
          </a:ln>
        </p:spPr>
      </p:pic>
      <p:sp>
        <p:nvSpPr>
          <p:cNvPr id="160" name="Google Shape;160;p7"/>
          <p:cNvSpPr txBox="1"/>
          <p:nvPr/>
        </p:nvSpPr>
        <p:spPr>
          <a:xfrm>
            <a:off x="573742" y="730817"/>
            <a:ext cx="10515600" cy="4351338"/>
          </a:xfrm>
          <a:prstGeom prst="rect">
            <a:avLst/>
          </a:prstGeom>
          <a:noFill/>
          <a:ln>
            <a:noFill/>
          </a:ln>
        </p:spPr>
        <p:txBody>
          <a:bodyPr spcFirstLastPara="1" wrap="square" lIns="91425" tIns="45700" rIns="91425" bIns="45700" anchor="t" anchorCtr="0">
            <a:noAutofit/>
          </a:bodyPr>
          <a:lstStyle/>
          <a:p>
            <a:pPr marL="114300" marR="0" lvl="0" indent="0" algn="just" rtl="0">
              <a:lnSpc>
                <a:spcPct val="90000"/>
              </a:lnSpc>
              <a:spcBef>
                <a:spcPts val="1000"/>
              </a:spcBef>
              <a:spcAft>
                <a:spcPts val="0"/>
              </a:spcAft>
              <a:buClr>
                <a:schemeClr val="dk1"/>
              </a:buClr>
              <a:buSzPts val="1800"/>
              <a:buFont typeface="Arial"/>
              <a:buNone/>
            </a:pPr>
            <a:r>
              <a:rPr lang="en-US" sz="2000" b="0" i="0" u="none" strike="noStrike" cap="none">
                <a:solidFill>
                  <a:schemeClr val="dk1"/>
                </a:solidFill>
                <a:latin typeface="Calibri"/>
                <a:ea typeface="Calibri"/>
                <a:cs typeface="Calibri"/>
                <a:sym typeface="Calibri"/>
              </a:rPr>
              <a:t>Si registramos los números de cubos con que juega cada niño, ¿Existe algún número de cubos que sea representativo del número de cubos con que juegan los niños?</a:t>
            </a:r>
            <a:endParaRPr/>
          </a:p>
        </p:txBody>
      </p:sp>
      <p:sp>
        <p:nvSpPr>
          <p:cNvPr id="161" name="Google Shape;161;p7"/>
          <p:cNvSpPr txBox="1"/>
          <p:nvPr/>
        </p:nvSpPr>
        <p:spPr>
          <a:xfrm>
            <a:off x="7119257" y="2600978"/>
            <a:ext cx="4547226"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b="1">
                <a:solidFill>
                  <a:schemeClr val="dk1"/>
                </a:solidFill>
                <a:latin typeface="Calibri"/>
                <a:ea typeface="Calibri"/>
                <a:cs typeface="Calibri"/>
                <a:sym typeface="Calibri"/>
              </a:rPr>
              <a:t>Posibles respuestas</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5 cubos es el número de cubos más frecuente.</a:t>
            </a:r>
            <a:endParaRPr/>
          </a:p>
          <a:p>
            <a:pPr marL="171450" marR="0" lvl="0" indent="-171450" algn="just"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Si ordenamos las observaciones de menor a mayor tenemos que 4 es el centro.</a:t>
            </a:r>
            <a:endParaRPr/>
          </a:p>
          <a:p>
            <a:pPr marL="171450" marR="0" lvl="0" indent="-171450" algn="just"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El promedio de cubo es 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838200" y="463062"/>
            <a:ext cx="10515600" cy="65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Actividad 1 </a:t>
            </a:r>
            <a:r>
              <a:rPr lang="en-US" sz="2000">
                <a:latin typeface="Calibri"/>
                <a:ea typeface="Calibri"/>
                <a:cs typeface="Calibri"/>
                <a:sym typeface="Calibri"/>
              </a:rPr>
              <a:t>(15 minutos)</a:t>
            </a:r>
            <a:endParaRPr sz="2000">
              <a:latin typeface="Calibri"/>
              <a:ea typeface="Calibri"/>
              <a:cs typeface="Calibri"/>
              <a:sym typeface="Calibri"/>
            </a:endParaRPr>
          </a:p>
        </p:txBody>
      </p:sp>
      <p:sp>
        <p:nvSpPr>
          <p:cNvPr id="167" name="Google Shape;167;p8"/>
          <p:cNvSpPr txBox="1">
            <a:spLocks noGrp="1"/>
          </p:cNvSpPr>
          <p:nvPr>
            <p:ph type="body" idx="1"/>
          </p:nvPr>
        </p:nvSpPr>
        <p:spPr>
          <a:xfrm>
            <a:off x="838200" y="1253400"/>
            <a:ext cx="59025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2800"/>
              <a:buNone/>
            </a:pPr>
            <a:r>
              <a:rPr lang="en-US" sz="2000">
                <a:solidFill>
                  <a:srgbClr val="212121"/>
                </a:solidFill>
                <a:latin typeface="Calibri"/>
                <a:ea typeface="Calibri"/>
                <a:cs typeface="Calibri"/>
                <a:sym typeface="Calibri"/>
              </a:rPr>
              <a:t>En la siguiente tabla se presenta la información del número de hijos de los 8 candidatos de una de las últimas elecciones presidenciales: </a:t>
            </a:r>
            <a:endParaRPr/>
          </a:p>
          <a:p>
            <a:pPr marL="0" lvl="0" indent="0" algn="just" rtl="0">
              <a:lnSpc>
                <a:spcPct val="90000"/>
              </a:lnSpc>
              <a:spcBef>
                <a:spcPts val="1000"/>
              </a:spcBef>
              <a:spcAft>
                <a:spcPts val="0"/>
              </a:spcAft>
              <a:buSzPts val="2800"/>
              <a:buNone/>
            </a:pPr>
            <a:endParaRPr sz="2000">
              <a:latin typeface="Calibri"/>
              <a:ea typeface="Calibri"/>
              <a:cs typeface="Calibri"/>
              <a:sym typeface="Calibri"/>
            </a:endParaRPr>
          </a:p>
          <a:p>
            <a:pPr marL="0" lvl="0" indent="0" algn="just" rtl="0">
              <a:lnSpc>
                <a:spcPct val="115000"/>
              </a:lnSpc>
              <a:spcBef>
                <a:spcPts val="0"/>
              </a:spcBef>
              <a:spcAft>
                <a:spcPts val="0"/>
              </a:spcAft>
              <a:buSzPts val="2800"/>
              <a:buNone/>
            </a:pPr>
            <a:r>
              <a:rPr lang="en-US" sz="2000">
                <a:solidFill>
                  <a:srgbClr val="212121"/>
                </a:solidFill>
                <a:latin typeface="Calibri"/>
                <a:ea typeface="Calibri"/>
                <a:cs typeface="Calibri"/>
                <a:sym typeface="Calibri"/>
              </a:rPr>
              <a:t>Forma columnas con los materiales solicitados que representen al número de hijos de cada candidato. Sin realizar ningún cálculo determina el </a:t>
            </a:r>
            <a:r>
              <a:rPr lang="en-US" sz="2000" i="1">
                <a:solidFill>
                  <a:srgbClr val="212121"/>
                </a:solidFill>
                <a:latin typeface="Calibri"/>
                <a:ea typeface="Calibri"/>
                <a:cs typeface="Calibri"/>
                <a:sym typeface="Calibri"/>
              </a:rPr>
              <a:t>promedio</a:t>
            </a:r>
            <a:r>
              <a:rPr lang="en-US" sz="2000">
                <a:solidFill>
                  <a:srgbClr val="212121"/>
                </a:solidFill>
                <a:latin typeface="Calibri"/>
                <a:ea typeface="Calibri"/>
                <a:cs typeface="Calibri"/>
                <a:sym typeface="Calibri"/>
              </a:rPr>
              <a:t> de hijos de los candidatos solo manipulando los cubos.</a:t>
            </a:r>
            <a:endParaRPr/>
          </a:p>
          <a:p>
            <a:pPr marL="0" lvl="0" indent="0" algn="just" rtl="0">
              <a:lnSpc>
                <a:spcPct val="90000"/>
              </a:lnSpc>
              <a:spcBef>
                <a:spcPts val="1000"/>
              </a:spcBef>
              <a:spcAft>
                <a:spcPts val="0"/>
              </a:spcAft>
              <a:buSzPts val="2800"/>
              <a:buNone/>
            </a:pPr>
            <a:endParaRPr sz="2000">
              <a:latin typeface="Calibri"/>
              <a:ea typeface="Calibri"/>
              <a:cs typeface="Calibri"/>
              <a:sym typeface="Calibri"/>
            </a:endParaRPr>
          </a:p>
          <a:p>
            <a:pPr marL="177800" lvl="0" indent="0" algn="just" rtl="0">
              <a:lnSpc>
                <a:spcPct val="90000"/>
              </a:lnSpc>
              <a:spcBef>
                <a:spcPts val="1000"/>
              </a:spcBef>
              <a:spcAft>
                <a:spcPts val="0"/>
              </a:spcAft>
              <a:buClr>
                <a:schemeClr val="dk1"/>
              </a:buClr>
              <a:buSzPts val="2800"/>
              <a:buFont typeface="Noto Sans Symbols"/>
              <a:buNone/>
            </a:pPr>
            <a:endParaRPr sz="2000">
              <a:latin typeface="Calibri"/>
              <a:ea typeface="Calibri"/>
              <a:cs typeface="Calibri"/>
              <a:sym typeface="Calibri"/>
            </a:endParaRPr>
          </a:p>
          <a:p>
            <a:pPr marL="228600" lvl="0" indent="-50800" algn="just" rtl="0">
              <a:lnSpc>
                <a:spcPct val="90000"/>
              </a:lnSpc>
              <a:spcBef>
                <a:spcPts val="1000"/>
              </a:spcBef>
              <a:spcAft>
                <a:spcPts val="0"/>
              </a:spcAft>
              <a:buClr>
                <a:schemeClr val="dk1"/>
              </a:buClr>
              <a:buSzPts val="2800"/>
              <a:buNone/>
            </a:pPr>
            <a:endParaRPr sz="2000">
              <a:latin typeface="Calibri"/>
              <a:ea typeface="Calibri"/>
              <a:cs typeface="Calibri"/>
              <a:sym typeface="Calibri"/>
            </a:endParaRPr>
          </a:p>
        </p:txBody>
      </p:sp>
      <p:pic>
        <p:nvPicPr>
          <p:cNvPr id="168" name="Google Shape;168;p8"/>
          <p:cNvPicPr preferRelativeResize="0"/>
          <p:nvPr/>
        </p:nvPicPr>
        <p:blipFill rotWithShape="1">
          <a:blip r:embed="rId3">
            <a:alphaModFix/>
          </a:blip>
          <a:srcRect/>
          <a:stretch/>
        </p:blipFill>
        <p:spPr>
          <a:xfrm>
            <a:off x="7144600" y="1120663"/>
            <a:ext cx="4676625" cy="4616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838200" y="247750"/>
            <a:ext cx="10515600" cy="65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Actividad 1</a:t>
            </a:r>
            <a:endParaRPr b="1">
              <a:latin typeface="Calibri"/>
              <a:ea typeface="Calibri"/>
              <a:cs typeface="Calibri"/>
              <a:sym typeface="Calibri"/>
            </a:endParaRPr>
          </a:p>
        </p:txBody>
      </p:sp>
      <p:sp>
        <p:nvSpPr>
          <p:cNvPr id="174" name="Google Shape;174;p9"/>
          <p:cNvSpPr txBox="1">
            <a:spLocks noGrp="1"/>
          </p:cNvSpPr>
          <p:nvPr>
            <p:ph type="body" idx="1"/>
          </p:nvPr>
        </p:nvSpPr>
        <p:spPr>
          <a:xfrm>
            <a:off x="838200" y="1035400"/>
            <a:ext cx="10748400" cy="11553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2800"/>
              <a:buNone/>
            </a:pPr>
            <a:r>
              <a:rPr lang="en-US" sz="2000" i="1">
                <a:solidFill>
                  <a:srgbClr val="212121"/>
                </a:solidFill>
                <a:latin typeface="Calibri"/>
                <a:ea typeface="Calibri"/>
                <a:cs typeface="Calibri"/>
                <a:sym typeface="Calibri"/>
              </a:rPr>
              <a:t>Estrategia de solución</a:t>
            </a:r>
            <a:r>
              <a:rPr lang="en-US" sz="2000">
                <a:solidFill>
                  <a:srgbClr val="212121"/>
                </a:solidFill>
                <a:latin typeface="Calibri"/>
                <a:ea typeface="Calibri"/>
                <a:cs typeface="Calibri"/>
                <a:sym typeface="Calibri"/>
              </a:rPr>
              <a:t>: </a:t>
            </a:r>
            <a:endParaRPr sz="2000">
              <a:solidFill>
                <a:srgbClr val="212121"/>
              </a:solidFill>
              <a:latin typeface="Calibri"/>
              <a:ea typeface="Calibri"/>
              <a:cs typeface="Calibri"/>
              <a:sym typeface="Calibri"/>
            </a:endParaRPr>
          </a:p>
          <a:p>
            <a:pPr marL="0" lvl="0" indent="0" algn="just" rtl="0">
              <a:lnSpc>
                <a:spcPct val="90000"/>
              </a:lnSpc>
              <a:spcBef>
                <a:spcPts val="1000"/>
              </a:spcBef>
              <a:spcAft>
                <a:spcPts val="0"/>
              </a:spcAft>
              <a:buSzPts val="2800"/>
              <a:buNone/>
            </a:pPr>
            <a:r>
              <a:rPr lang="en-US" sz="2000">
                <a:latin typeface="Calibri"/>
                <a:ea typeface="Calibri"/>
                <a:cs typeface="Calibri"/>
                <a:sym typeface="Calibri"/>
              </a:rPr>
              <a:t>Redistribuir los cubos tratando que cada pila tenga la misma cantidad. El promedio es el número de cubos en cada pila. </a:t>
            </a:r>
            <a:endParaRPr sz="2000">
              <a:latin typeface="Calibri"/>
              <a:ea typeface="Calibri"/>
              <a:cs typeface="Calibri"/>
              <a:sym typeface="Calibri"/>
            </a:endParaRPr>
          </a:p>
          <a:p>
            <a:pPr marL="177800" lvl="0" indent="0" algn="just" rtl="0">
              <a:lnSpc>
                <a:spcPct val="90000"/>
              </a:lnSpc>
              <a:spcBef>
                <a:spcPts val="1000"/>
              </a:spcBef>
              <a:spcAft>
                <a:spcPts val="0"/>
              </a:spcAft>
              <a:buClr>
                <a:schemeClr val="dk1"/>
              </a:buClr>
              <a:buSzPts val="2800"/>
              <a:buFont typeface="Noto Sans Symbols"/>
              <a:buNone/>
            </a:pPr>
            <a:endParaRPr sz="2000"/>
          </a:p>
          <a:p>
            <a:pPr marL="228600" lvl="0" indent="-50800" algn="just" rtl="0">
              <a:lnSpc>
                <a:spcPct val="90000"/>
              </a:lnSpc>
              <a:spcBef>
                <a:spcPts val="1000"/>
              </a:spcBef>
              <a:spcAft>
                <a:spcPts val="0"/>
              </a:spcAft>
              <a:buClr>
                <a:schemeClr val="dk1"/>
              </a:buClr>
              <a:buSzPts val="2800"/>
              <a:buNone/>
            </a:pPr>
            <a:endParaRPr sz="2000"/>
          </a:p>
        </p:txBody>
      </p:sp>
      <p:pic>
        <p:nvPicPr>
          <p:cNvPr id="175" name="Google Shape;175;p9"/>
          <p:cNvPicPr preferRelativeResize="0"/>
          <p:nvPr/>
        </p:nvPicPr>
        <p:blipFill rotWithShape="1">
          <a:blip r:embed="rId3">
            <a:alphaModFix/>
          </a:blip>
          <a:srcRect/>
          <a:stretch/>
        </p:blipFill>
        <p:spPr>
          <a:xfrm>
            <a:off x="2163725" y="2415525"/>
            <a:ext cx="8097326" cy="2166250"/>
          </a:xfrm>
          <a:prstGeom prst="rect">
            <a:avLst/>
          </a:prstGeom>
          <a:noFill/>
          <a:ln>
            <a:noFill/>
          </a:ln>
        </p:spPr>
      </p:pic>
      <p:sp>
        <p:nvSpPr>
          <p:cNvPr id="176" name="Google Shape;176;p9"/>
          <p:cNvSpPr txBox="1">
            <a:spLocks noGrp="1"/>
          </p:cNvSpPr>
          <p:nvPr>
            <p:ph type="body" idx="1"/>
          </p:nvPr>
        </p:nvSpPr>
        <p:spPr>
          <a:xfrm>
            <a:off x="923525" y="4682375"/>
            <a:ext cx="10748400" cy="11553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2800"/>
              <a:buNone/>
            </a:pPr>
            <a:r>
              <a:rPr lang="en-US" sz="2000">
                <a:solidFill>
                  <a:srgbClr val="212121"/>
                </a:solidFill>
                <a:latin typeface="Calibri"/>
                <a:ea typeface="Calibri"/>
                <a:cs typeface="Calibri"/>
                <a:sym typeface="Calibri"/>
              </a:rPr>
              <a:t>c. ¿De qué manera se interpreta (qué significado adopta)l el promedio en este contexto?</a:t>
            </a:r>
            <a:endParaRPr sz="2000">
              <a:latin typeface="Calibri"/>
              <a:ea typeface="Calibri"/>
              <a:cs typeface="Calibri"/>
              <a:sym typeface="Calibri"/>
            </a:endParaRPr>
          </a:p>
          <a:p>
            <a:pPr marL="177800" lvl="0" indent="0" algn="just" rtl="0">
              <a:lnSpc>
                <a:spcPct val="90000"/>
              </a:lnSpc>
              <a:spcBef>
                <a:spcPts val="1000"/>
              </a:spcBef>
              <a:spcAft>
                <a:spcPts val="0"/>
              </a:spcAft>
              <a:buClr>
                <a:schemeClr val="dk1"/>
              </a:buClr>
              <a:buSzPts val="2800"/>
              <a:buFont typeface="Noto Sans Symbols"/>
              <a:buNone/>
            </a:pPr>
            <a:endParaRPr sz="2000"/>
          </a:p>
          <a:p>
            <a:pPr marL="228600" lvl="0" indent="-50800" algn="just" rtl="0">
              <a:lnSpc>
                <a:spcPct val="90000"/>
              </a:lnSpc>
              <a:spcBef>
                <a:spcPts val="1000"/>
              </a:spcBef>
              <a:spcAft>
                <a:spcPts val="0"/>
              </a:spcAft>
              <a:buClr>
                <a:schemeClr val="dk1"/>
              </a:buClr>
              <a:buSzPts val="2800"/>
              <a:buNone/>
            </a:pP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838200" y="247750"/>
            <a:ext cx="10515600" cy="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Interpretaciones de la Media</a:t>
            </a:r>
            <a:endParaRPr>
              <a:latin typeface="Calibri"/>
              <a:ea typeface="Calibri"/>
              <a:cs typeface="Calibri"/>
              <a:sym typeface="Calibri"/>
            </a:endParaRPr>
          </a:p>
        </p:txBody>
      </p:sp>
      <p:sp>
        <p:nvSpPr>
          <p:cNvPr id="182" name="Google Shape;182;p10"/>
          <p:cNvSpPr txBox="1">
            <a:spLocks noGrp="1"/>
          </p:cNvSpPr>
          <p:nvPr>
            <p:ph type="body" idx="1"/>
          </p:nvPr>
        </p:nvSpPr>
        <p:spPr>
          <a:xfrm>
            <a:off x="838200" y="970375"/>
            <a:ext cx="10748400" cy="2359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2800"/>
              <a:buNone/>
            </a:pPr>
            <a:r>
              <a:rPr lang="en-US" sz="2000" b="1">
                <a:solidFill>
                  <a:srgbClr val="212121"/>
                </a:solidFill>
                <a:highlight>
                  <a:srgbClr val="FFFFFF"/>
                </a:highlight>
                <a:latin typeface="Calibri"/>
                <a:ea typeface="Calibri"/>
                <a:cs typeface="Calibri"/>
                <a:sym typeface="Calibri"/>
              </a:rPr>
              <a:t>¿Qué es la media o promedio aritmético?</a:t>
            </a:r>
            <a:endParaRPr sz="2000">
              <a:solidFill>
                <a:srgbClr val="212121"/>
              </a:solidFill>
              <a:highlight>
                <a:srgbClr val="FFFFFF"/>
              </a:highlight>
              <a:latin typeface="Calibri"/>
              <a:ea typeface="Calibri"/>
              <a:cs typeface="Calibri"/>
              <a:sym typeface="Calibri"/>
            </a:endParaRPr>
          </a:p>
          <a:p>
            <a:pPr marL="0" lvl="0" indent="0" algn="just" rtl="0">
              <a:lnSpc>
                <a:spcPct val="90000"/>
              </a:lnSpc>
              <a:spcBef>
                <a:spcPts val="0"/>
              </a:spcBef>
              <a:spcAft>
                <a:spcPts val="0"/>
              </a:spcAft>
              <a:buSzPts val="2800"/>
              <a:buNone/>
            </a:pPr>
            <a:endParaRPr sz="1000">
              <a:solidFill>
                <a:srgbClr val="212121"/>
              </a:solidFill>
              <a:highlight>
                <a:srgbClr val="FFFFFF"/>
              </a:highlight>
              <a:latin typeface="Calibri"/>
              <a:ea typeface="Calibri"/>
              <a:cs typeface="Calibri"/>
              <a:sym typeface="Calibri"/>
            </a:endParaRPr>
          </a:p>
          <a:p>
            <a:pPr marL="0" lvl="0" indent="0" algn="just" rtl="0">
              <a:lnSpc>
                <a:spcPct val="90000"/>
              </a:lnSpc>
              <a:spcBef>
                <a:spcPts val="1000"/>
              </a:spcBef>
              <a:spcAft>
                <a:spcPts val="0"/>
              </a:spcAft>
              <a:buSzPts val="2800"/>
              <a:buNone/>
            </a:pPr>
            <a:r>
              <a:rPr lang="en-US" sz="2000">
                <a:solidFill>
                  <a:srgbClr val="212121"/>
                </a:solidFill>
                <a:highlight>
                  <a:srgbClr val="FFFFFF"/>
                </a:highlight>
                <a:latin typeface="Calibri"/>
                <a:ea typeface="Calibri"/>
                <a:cs typeface="Calibri"/>
                <a:sym typeface="Calibri"/>
              </a:rPr>
              <a:t>En el contexto escolar es habitual definir la media aritmética como la “suma de los datos dividido por el total de datos”. Sin embargo, al igual que muchos otros conceptos matemáticos, la media adquiere </a:t>
            </a:r>
            <a:r>
              <a:rPr lang="en-US" sz="2000" u="sng">
                <a:solidFill>
                  <a:srgbClr val="212121"/>
                </a:solidFill>
                <a:highlight>
                  <a:srgbClr val="FFFFFF"/>
                </a:highlight>
                <a:latin typeface="Calibri"/>
                <a:ea typeface="Calibri"/>
                <a:cs typeface="Calibri"/>
                <a:sym typeface="Calibri"/>
              </a:rPr>
              <a:t>distintos significados o interpretaciones de acuerdo al contexto en que se utiliza.</a:t>
            </a:r>
            <a:endParaRPr sz="2000" u="sng">
              <a:solidFill>
                <a:srgbClr val="212121"/>
              </a:solidFill>
              <a:highlight>
                <a:srgbClr val="FFFFFF"/>
              </a:highlight>
              <a:latin typeface="Calibri"/>
              <a:ea typeface="Calibri"/>
              <a:cs typeface="Calibri"/>
              <a:sym typeface="Calibri"/>
            </a:endParaRPr>
          </a:p>
          <a:p>
            <a:pPr marL="0" lvl="0" indent="0" algn="just" rtl="0">
              <a:lnSpc>
                <a:spcPct val="90000"/>
              </a:lnSpc>
              <a:spcBef>
                <a:spcPts val="1000"/>
              </a:spcBef>
              <a:spcAft>
                <a:spcPts val="0"/>
              </a:spcAft>
              <a:buSzPts val="2800"/>
              <a:buNone/>
            </a:pPr>
            <a:endParaRPr sz="2000">
              <a:solidFill>
                <a:srgbClr val="212121"/>
              </a:solidFill>
              <a:highlight>
                <a:srgbClr val="FFFFFF"/>
              </a:highlight>
              <a:latin typeface="Calibri"/>
              <a:ea typeface="Calibri"/>
              <a:cs typeface="Calibri"/>
              <a:sym typeface="Calibri"/>
            </a:endParaRPr>
          </a:p>
          <a:p>
            <a:pPr marL="177800" lvl="0" indent="0" algn="just" rtl="0">
              <a:lnSpc>
                <a:spcPct val="90000"/>
              </a:lnSpc>
              <a:spcBef>
                <a:spcPts val="1000"/>
              </a:spcBef>
              <a:spcAft>
                <a:spcPts val="0"/>
              </a:spcAft>
              <a:buClr>
                <a:schemeClr val="dk1"/>
              </a:buClr>
              <a:buSzPts val="2800"/>
              <a:buFont typeface="Noto Sans Symbols"/>
              <a:buNone/>
            </a:pPr>
            <a:endParaRPr sz="2000">
              <a:latin typeface="Calibri"/>
              <a:ea typeface="Calibri"/>
              <a:cs typeface="Calibri"/>
              <a:sym typeface="Calibri"/>
            </a:endParaRPr>
          </a:p>
          <a:p>
            <a:pPr marL="228600" lvl="0" indent="-50800" algn="just" rtl="0">
              <a:lnSpc>
                <a:spcPct val="90000"/>
              </a:lnSpc>
              <a:spcBef>
                <a:spcPts val="1000"/>
              </a:spcBef>
              <a:spcAft>
                <a:spcPts val="0"/>
              </a:spcAft>
              <a:buClr>
                <a:schemeClr val="dk1"/>
              </a:buClr>
              <a:buSzPts val="2800"/>
              <a:buNone/>
            </a:pPr>
            <a:endParaRPr sz="2000">
              <a:latin typeface="Calibri"/>
              <a:ea typeface="Calibri"/>
              <a:cs typeface="Calibri"/>
              <a:sym typeface="Calibri"/>
            </a:endParaRPr>
          </a:p>
        </p:txBody>
      </p:sp>
      <p:sp>
        <p:nvSpPr>
          <p:cNvPr id="183" name="Google Shape;183;p10"/>
          <p:cNvSpPr txBox="1"/>
          <p:nvPr/>
        </p:nvSpPr>
        <p:spPr>
          <a:xfrm>
            <a:off x="838200" y="3212350"/>
            <a:ext cx="10748400" cy="2917500"/>
          </a:xfrm>
          <a:prstGeom prst="rect">
            <a:avLst/>
          </a:prstGeom>
          <a:solidFill>
            <a:srgbClr val="FFF2CC"/>
          </a:solidFill>
          <a:ln w="2857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r>
              <a:rPr lang="en-US" sz="2000" b="1">
                <a:solidFill>
                  <a:schemeClr val="dk1"/>
                </a:solidFill>
                <a:latin typeface="Calibri"/>
                <a:ea typeface="Calibri"/>
                <a:cs typeface="Calibri"/>
                <a:sym typeface="Calibri"/>
              </a:rPr>
              <a:t>Interpretación de la media como reparto equitativo</a:t>
            </a:r>
            <a:endParaRPr sz="20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En algunos contextos la media se puede interpretar como el valor que resulta al repartir de forma equitativa una cantidad en un cierto número de partes sin que sobre nada. Esto sugiere juntar (sumar) las observaciones como si fueran unidades o elementos y luego repartirlos equitativamente (dividirlos) entre todos ellos, lo que se describe por:</a:t>
            </a:r>
            <a:endParaRPr sz="20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p:txBody>
      </p:sp>
      <p:pic>
        <p:nvPicPr>
          <p:cNvPr id="184" name="Google Shape;184;p10" descr="\displaystyle \overline{X} = \frac{x_1 + x_2 + \cdot  \cdot  \cdot  x_n}{n}" title="MathEquation,#000000"/>
          <p:cNvPicPr preferRelativeResize="0"/>
          <p:nvPr/>
        </p:nvPicPr>
        <p:blipFill rotWithShape="1">
          <a:blip r:embed="rId3">
            <a:alphaModFix/>
          </a:blip>
          <a:srcRect/>
          <a:stretch/>
        </p:blipFill>
        <p:spPr>
          <a:xfrm>
            <a:off x="4477000" y="5382450"/>
            <a:ext cx="2955500" cy="657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1533</Words>
  <Application>Microsoft Macintosh PowerPoint</Application>
  <PresentationFormat>Panorámica</PresentationFormat>
  <Paragraphs>202</Paragraphs>
  <Slides>32</Slides>
  <Notes>32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Helvetica Neue</vt:lpstr>
      <vt:lpstr>Arial</vt:lpstr>
      <vt:lpstr>Calibri</vt:lpstr>
      <vt:lpstr>Noto Sans Symbols</vt:lpstr>
      <vt:lpstr>Office Theme</vt:lpstr>
      <vt:lpstr>Desarrollo del Razonamiento en Datos y Azar PEB3101</vt:lpstr>
      <vt:lpstr>Presentación de PowerPoint</vt:lpstr>
      <vt:lpstr>Unidad 2: Ciclo de Investigación: Análisis y Conclusiones  Medidas de Tendencia Central: La Media</vt:lpstr>
      <vt:lpstr>Objetivos de la Clase</vt:lpstr>
      <vt:lpstr>Presentación de PowerPoint</vt:lpstr>
      <vt:lpstr>Presentación de PowerPoint</vt:lpstr>
      <vt:lpstr>Actividad 1 (15 minutos)</vt:lpstr>
      <vt:lpstr>Actividad 1</vt:lpstr>
      <vt:lpstr>Interpretaciones de la Media</vt:lpstr>
      <vt:lpstr>Actividad 2 (15 minutos)</vt:lpstr>
      <vt:lpstr>Actividad 2 </vt:lpstr>
      <vt:lpstr>Actividad 3 (15 minutos) </vt:lpstr>
      <vt:lpstr>Actividad 3 (15 minutos) </vt:lpstr>
      <vt:lpstr>Actividad 4 (10 minutos) </vt:lpstr>
      <vt:lpstr>Actividad 5 (10 minutos) </vt:lpstr>
      <vt:lpstr>Actividad 5</vt:lpstr>
      <vt:lpstr>Actividad 6 (15 minutos) </vt:lpstr>
      <vt:lpstr>Actividad 6</vt:lpstr>
      <vt:lpstr>Presentación de PowerPoint</vt:lpstr>
      <vt:lpstr>Estimando e interpretando medias</vt:lpstr>
      <vt:lpstr>Estimando e interpretando medias</vt:lpstr>
      <vt:lpstr>Estimando e interpretando medias</vt:lpstr>
      <vt:lpstr>Estimando e interpretando medias</vt:lpstr>
      <vt:lpstr>Medidas de posición central: Media o Promedio</vt:lpstr>
      <vt:lpstr>Medidas de posición central: Media o Promedio</vt:lpstr>
      <vt:lpstr>Medidas de posición central: Media o Promedio</vt:lpstr>
      <vt:lpstr>Medidas de posición central: Media o Promedio</vt:lpstr>
      <vt:lpstr>Medidas de posición central: Media o Promedio</vt:lpstr>
      <vt:lpstr>Cierre</vt:lpstr>
      <vt:lpstr>Cierre</vt:lpstr>
      <vt:lpstr>Cierre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del Razonamiento en Datos y Azar PEB3101</dc:title>
  <dc:creator>Jocelyn</dc:creator>
  <cp:lastModifiedBy>Roberto Andrés Araneda Benítez</cp:lastModifiedBy>
  <cp:revision>1</cp:revision>
  <dcterms:created xsi:type="dcterms:W3CDTF">2020-01-10T03:08:24Z</dcterms:created>
  <dcterms:modified xsi:type="dcterms:W3CDTF">2024-05-02T21:04:26Z</dcterms:modified>
</cp:coreProperties>
</file>