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60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3" roundtripDataSignature="AMtx7mhYA069QQ82Gc8qYzUIKAH3ZhzS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4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3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customschemas.google.com/relationships/presentationmetadata" Target="metadata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6" name="Google Shape;266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3" name="Google Shape;273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0" name="Google Shape;280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7" name="Google Shape;287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94" name="Google Shape;294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1" name="Google Shape;301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8" name="Google Shape;308;p3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4" name="Google Shape;314;p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2" name="Google Shape;322;p3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8" name="Google Shape;328;p3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3" name="Google Shape;213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35" name="Google Shape;335;p3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41" name="Google Shape;341;p3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48" name="Google Shape;348;p3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55" name="Google Shape;355;p3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68" name="Google Shape;368;p4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74" name="Google Shape;374;p4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5" name="Google Shape;225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2" name="Google Shape;232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9" name="Google Shape;239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6" name="Google Shape;246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3" name="Google Shape;253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0" name="Google Shape;260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>
  <p:cSld name="Diapositiva de título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4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4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Google Shape;69;p6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6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6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6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6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5" name="Google Shape;75;p6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6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6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" name="Google Shape;78;p6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"/>
          <p:cNvSpPr txBox="1"/>
          <p:nvPr>
            <p:ph idx="1" type="body"/>
          </p:nvPr>
        </p:nvSpPr>
        <p:spPr>
          <a:xfrm>
            <a:off x="933735" y="774748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91" name="Google Shape;91;p6"/>
          <p:cNvCxnSpPr/>
          <p:nvPr/>
        </p:nvCxnSpPr>
        <p:spPr>
          <a:xfrm rot="10800000">
            <a:off x="0" y="6741368"/>
            <a:ext cx="12192000" cy="0"/>
          </a:xfrm>
          <a:prstGeom prst="straightConnector1">
            <a:avLst/>
          </a:prstGeom>
          <a:noFill/>
          <a:ln cap="flat" cmpd="sng" w="57150">
            <a:solidFill>
              <a:srgbClr val="006699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92" name="Google Shape;92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09822" y="112550"/>
            <a:ext cx="1887955" cy="4775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5" name="Google Shape;105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6" name="Google Shape;10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12" name="Google Shape;112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3" name="Google Shape;11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9" name="Google Shape;119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5" name="Google Shape;12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4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39" name="Google Shape;139;p4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4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4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8" name="Google Shape;18;p5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5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5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5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4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5" name="Google Shape;145;p4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4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4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4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51" name="Google Shape;151;p4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4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4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4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4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7" name="Google Shape;157;p4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8" name="Google Shape;158;p4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4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4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4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64" name="Google Shape;164;p4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5" name="Google Shape;165;p4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66" name="Google Shape;166;p4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7" name="Google Shape;167;p4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4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4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5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5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5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5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5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5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5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82" name="Google Shape;182;p5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83" name="Google Shape;183;p5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5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5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5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5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9" name="Google Shape;189;p5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90" name="Google Shape;190;p5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5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5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5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5" name="Google Shape;195;p5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6" name="Google Shape;196;p5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5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8" name="Google Shape;198;p5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5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5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2" name="Google Shape;202;p5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3" name="Google Shape;203;p5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5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" name="Google Shape;24;p5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5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5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5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0" name="Google Shape;30;p5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5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5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5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7" name="Google Shape;37;p5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5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5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5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5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5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5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6" name="Google Shape;46;p6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6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6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6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5" name="Google Shape;55;p6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6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6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6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6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Google Shape;62;p6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6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6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6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6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3.png"/><Relationship Id="rId2" Type="http://schemas.openxmlformats.org/officeDocument/2006/relationships/image" Target="../media/image2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theme" Target="../theme/theme4.xml"/><Relationship Id="rId14" Type="http://schemas.openxmlformats.org/officeDocument/2006/relationships/slideLayout" Target="../slideLayouts/slideLayout1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7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9.xml"/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9.xml"/><Relationship Id="rId3" Type="http://schemas.openxmlformats.org/officeDocument/2006/relationships/slideLayout" Target="../slideLayouts/slideLayout20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4.xml"/><Relationship Id="rId8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4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-147328" y="159369"/>
            <a:ext cx="3142752" cy="110345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42"/>
          <p:cNvSpPr/>
          <p:nvPr/>
        </p:nvSpPr>
        <p:spPr>
          <a:xfrm>
            <a:off x="4353636" y="2024987"/>
            <a:ext cx="6877334" cy="2808026"/>
          </a:xfrm>
          <a:prstGeom prst="rect">
            <a:avLst/>
          </a:prstGeom>
          <a:noFill/>
          <a:ln cap="flat" cmpd="sng" w="9525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" name="Google Shape;8;p4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61168" y="2455694"/>
            <a:ext cx="2928854" cy="100150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42"/>
          <p:cNvSpPr/>
          <p:nvPr/>
        </p:nvSpPr>
        <p:spPr>
          <a:xfrm>
            <a:off x="627797" y="3197643"/>
            <a:ext cx="3534770" cy="97776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42"/>
          <p:cNvSpPr txBox="1"/>
          <p:nvPr/>
        </p:nvSpPr>
        <p:spPr>
          <a:xfrm>
            <a:off x="1561168" y="2356280"/>
            <a:ext cx="2791733" cy="12003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0" spcFirstLastPara="1" rIns="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1E4E79"/>
                </a:solidFill>
                <a:latin typeface="Arial"/>
                <a:ea typeface="Arial"/>
                <a:cs typeface="Arial"/>
                <a:sym typeface="Arial"/>
              </a:rPr>
              <a:t>DESARROLLO DEL PENSAMIENTO GEOMÉTRICO</a:t>
            </a:r>
            <a:endParaRPr/>
          </a:p>
        </p:txBody>
      </p:sp>
      <p:pic>
        <p:nvPicPr>
          <p:cNvPr id="11" name="Google Shape;11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21120" y="5113855"/>
            <a:ext cx="2609850" cy="533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0409822" y="112550"/>
            <a:ext cx="1887955" cy="477541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0" name="Google Shape;130;p4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1" name="Google Shape;131;p4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2" name="Google Shape;132;p4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3" name="Google Shape;133;p4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4" name="Google Shape;134;p44"/>
          <p:cNvSpPr/>
          <p:nvPr/>
        </p:nvSpPr>
        <p:spPr>
          <a:xfrm>
            <a:off x="0" y="681037"/>
            <a:ext cx="1869743" cy="5495926"/>
          </a:xfrm>
          <a:prstGeom prst="homePlate">
            <a:avLst>
              <a:gd fmla="val 56098" name="adj"/>
            </a:avLst>
          </a:prstGeom>
          <a:solidFill>
            <a:srgbClr val="006666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4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0409822" y="112550"/>
            <a:ext cx="1887955" cy="477541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png"/><Relationship Id="rId4" Type="http://schemas.openxmlformats.org/officeDocument/2006/relationships/image" Target="../media/image17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9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9.png"/><Relationship Id="rId4" Type="http://schemas.openxmlformats.org/officeDocument/2006/relationships/image" Target="../media/image1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0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0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0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4.png"/><Relationship Id="rId4" Type="http://schemas.openxmlformats.org/officeDocument/2006/relationships/image" Target="../media/image23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6"/>
          <p:cNvSpPr txBox="1"/>
          <p:nvPr/>
        </p:nvSpPr>
        <p:spPr>
          <a:xfrm>
            <a:off x="4618514" y="2474893"/>
            <a:ext cx="636563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006666"/>
                </a:solidFill>
                <a:latin typeface="Arial"/>
                <a:ea typeface="Arial"/>
                <a:cs typeface="Arial"/>
                <a:sym typeface="Arial"/>
              </a:rPr>
              <a:t>Clase</a:t>
            </a:r>
            <a:b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525252"/>
                </a:solidFill>
                <a:latin typeface="Arial"/>
                <a:ea typeface="Arial"/>
                <a:cs typeface="Arial"/>
                <a:sym typeface="Arial"/>
              </a:rPr>
              <a:t>Elementos secundarios del triángulo</a:t>
            </a:r>
            <a:endParaRPr b="0" i="0" sz="2800" u="none" cap="none" strike="noStrike">
              <a:solidFill>
                <a:srgbClr val="52525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6"/>
          <p:cNvSpPr/>
          <p:nvPr/>
        </p:nvSpPr>
        <p:spPr>
          <a:xfrm>
            <a:off x="4618514" y="3942246"/>
            <a:ext cx="6365630" cy="7243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525252"/>
                </a:solidFill>
                <a:latin typeface="Arial"/>
                <a:ea typeface="Arial"/>
                <a:cs typeface="Arial"/>
                <a:sym typeface="Arial"/>
              </a:rPr>
              <a:t>Unidad 2</a:t>
            </a:r>
            <a:br>
              <a:rPr b="0" i="0" lang="en-US" sz="1800" u="none" cap="none" strike="noStrike">
                <a:solidFill>
                  <a:srgbClr val="52525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rgbClr val="525252"/>
                </a:solidFill>
                <a:latin typeface="Arial"/>
                <a:ea typeface="Arial"/>
                <a:cs typeface="Arial"/>
                <a:sym typeface="Arial"/>
              </a:rPr>
              <a:t>Construcción en Geometría</a:t>
            </a:r>
            <a:endParaRPr b="0" i="0" sz="1800" u="none" cap="none" strike="noStrike">
              <a:solidFill>
                <a:srgbClr val="52525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5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ACTIVIDAD A</a:t>
            </a:r>
            <a:endParaRPr/>
          </a:p>
        </p:txBody>
      </p:sp>
      <p:sp>
        <p:nvSpPr>
          <p:cNvPr id="269" name="Google Shape;269;p25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b) En uno de los triángulos realizar dobleces para construir todas las medianas y marca el punto de intersección de ellas.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¿Cómo fue el proceso de construcción a partir de dobleces?</a:t>
            </a:r>
            <a:endParaRPr/>
          </a:p>
        </p:txBody>
      </p:sp>
      <p:pic>
        <p:nvPicPr>
          <p:cNvPr id="270" name="Google Shape;27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29291" y="2443598"/>
            <a:ext cx="5733415" cy="16624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6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MEDIANA</a:t>
            </a:r>
            <a:endParaRPr/>
          </a:p>
        </p:txBody>
      </p:sp>
      <p:sp>
        <p:nvSpPr>
          <p:cNvPr id="276" name="Google Shape;276;p26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7" name="Google Shape;277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28950" y="2032000"/>
            <a:ext cx="6134100" cy="279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7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MEDIANA</a:t>
            </a:r>
            <a:endParaRPr/>
          </a:p>
        </p:txBody>
      </p:sp>
      <p:sp>
        <p:nvSpPr>
          <p:cNvPr id="283" name="Google Shape;283;p27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La mediana de un triángulo es el segmento de recta que </a:t>
            </a:r>
            <a:r>
              <a:rPr lang="en-US" sz="2400">
                <a:solidFill>
                  <a:srgbClr val="595959"/>
                </a:solidFill>
              </a:rPr>
              <a:t>une</a:t>
            </a: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un vértice con el punto medio del lado opuesto.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Las medianas se cortan en un punto denominado </a:t>
            </a:r>
            <a:r>
              <a:rPr b="1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baricentro (centro de gravedad) </a:t>
            </a:r>
            <a:endParaRPr/>
          </a:p>
          <a:p>
            <a:pPr indent="-3048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4" name="Google Shape;284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72754" y="3123280"/>
            <a:ext cx="4995582" cy="34283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8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MEDIANA</a:t>
            </a:r>
            <a:endParaRPr/>
          </a:p>
        </p:txBody>
      </p:sp>
      <p:sp>
        <p:nvSpPr>
          <p:cNvPr id="290" name="Google Shape;290;p28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¿Creen ustedes que siempre la mediana estará al interior del triángulo? Argumente</a:t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1" name="Google Shape;291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01036" y="2154902"/>
            <a:ext cx="4995582" cy="34283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9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MEDIANA</a:t>
            </a:r>
            <a:endParaRPr/>
          </a:p>
        </p:txBody>
      </p:sp>
      <p:sp>
        <p:nvSpPr>
          <p:cNvPr id="297" name="Google Shape;297;p29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Considerando solamente el triángulo recortado donde </a:t>
            </a:r>
            <a:r>
              <a:rPr lang="en-US" sz="2400">
                <a:solidFill>
                  <a:srgbClr val="595959"/>
                </a:solidFill>
              </a:rPr>
              <a:t>construyeron</a:t>
            </a: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las medianas, midan los distintos segmentos que se forman y determinen alguna relación entre ellos.</a:t>
            </a:r>
            <a:endParaRPr/>
          </a:p>
          <a:p>
            <a:pPr indent="-3048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8" name="Google Shape;298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01036" y="2513491"/>
            <a:ext cx="4995582" cy="34283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0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MEDIANA</a:t>
            </a:r>
            <a:endParaRPr/>
          </a:p>
        </p:txBody>
      </p:sp>
      <p:sp>
        <p:nvSpPr>
          <p:cNvPr id="304" name="Google Shape;304;p30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-835" r="0" t="-78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305" name="Google Shape;305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13239" y="2322037"/>
            <a:ext cx="4667250" cy="3644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1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BISECTRICES</a:t>
            </a:r>
            <a:endParaRPr b="1" i="0" sz="3000" u="none" cap="none" strike="noStrike">
              <a:solidFill>
                <a:srgbClr val="7F7F7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311" name="Google Shape;311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54879" y="1723889"/>
            <a:ext cx="3527238" cy="34102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32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BISECTRICES</a:t>
            </a:r>
            <a:endParaRPr b="1" i="0" sz="3000" u="none" cap="none" strike="noStrike">
              <a:solidFill>
                <a:srgbClr val="7F7F7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17" name="Google Shape;317;p32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La bisectriz de un triángulo es la bisectriz de un ángulo interior y que lo divide en dos ángulos de igual medida.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Las bisectrices de un triángulo se cortan en un punto denominado </a:t>
            </a:r>
            <a:r>
              <a:rPr b="1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incentro, que es el centro de la circunferencia inscrita.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magen que contiene alambre, colgando, luz, paraguas&#10;&#10;Descripción generada automáticamente" id="318" name="Google Shape;318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61142" y="3633989"/>
            <a:ext cx="3292343" cy="25680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n que contiene agua, grande, colgando, barco&#10;&#10;Descripción generada automáticamente" id="319" name="Google Shape;319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78812" y="3418236"/>
            <a:ext cx="3824404" cy="29995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33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SIMETRALES</a:t>
            </a:r>
            <a:endParaRPr/>
          </a:p>
        </p:txBody>
      </p:sp>
      <p:pic>
        <p:nvPicPr>
          <p:cNvPr id="325" name="Google Shape;325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49189" y="1650548"/>
            <a:ext cx="3493622" cy="35902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4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La simetral de un triángulo es la recta que pasa por el punto medio de un lado y es perpendicular </a:t>
            </a:r>
            <a:r>
              <a:rPr lang="en-US" sz="2400">
                <a:solidFill>
                  <a:srgbClr val="595959"/>
                </a:solidFill>
              </a:rPr>
              <a:t>a él</a:t>
            </a: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Las simetrales de un triángulo se cortan en un punto denominado </a:t>
            </a:r>
            <a:r>
              <a:rPr b="1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circuncentro, que es el centro de la </a:t>
            </a:r>
            <a:r>
              <a:rPr b="1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circunferencia circunscrita</a:t>
            </a:r>
            <a:r>
              <a:rPr b="1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4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SIMETRALES</a:t>
            </a:r>
            <a:endParaRPr/>
          </a:p>
        </p:txBody>
      </p:sp>
      <p:pic>
        <p:nvPicPr>
          <p:cNvPr id="332" name="Google Shape;332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77553" y="3366825"/>
            <a:ext cx="3411818" cy="31847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7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OBJETIVOS DE LA CLASE</a:t>
            </a:r>
            <a:endParaRPr b="1" i="0" sz="3000" u="none" cap="none" strike="noStrike">
              <a:solidFill>
                <a:srgbClr val="7F7F7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16" name="Google Shape;216;p17"/>
          <p:cNvSpPr/>
          <p:nvPr/>
        </p:nvSpPr>
        <p:spPr>
          <a:xfrm>
            <a:off x="789706" y="1333028"/>
            <a:ext cx="10612587" cy="20959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Construir los elementos secundarios del triángulo.</a:t>
            </a:r>
            <a:endParaRPr/>
          </a:p>
          <a:p>
            <a:pPr indent="-342900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Identificar propiedades y relaciones entre los elementos secundarios del triángulo.</a:t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5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ACTIVIDAD B</a:t>
            </a:r>
            <a:endParaRPr b="1" i="0" sz="3000" u="none" cap="none" strike="noStrike">
              <a:solidFill>
                <a:srgbClr val="7F7F7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38" name="Google Shape;338;p35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Dibuja el triángulo original en una hoja y copia sobre él los puntos correspondientes al ortocentro, el baricentro y el circuncentro. </a:t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lphaLcParenR"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¿Qué tienen en común estos puntos?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36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RECTA DE EULER</a:t>
            </a:r>
            <a:endParaRPr b="1" i="0" sz="3000" u="none" cap="none" strike="noStrike">
              <a:solidFill>
                <a:srgbClr val="7F7F7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44" name="Google Shape;344;p36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El ortocentro, baricentro y circuncentro son colineales. La recta que pasa por esos tres puntos se denomina </a:t>
            </a:r>
            <a:r>
              <a:rPr b="1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recta de Euler</a:t>
            </a: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5" name="Google Shape;345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13049" y="2436821"/>
            <a:ext cx="6565900" cy="411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37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ACTIVIDAD B</a:t>
            </a:r>
            <a:endParaRPr b="1" i="0" sz="3000" u="none" cap="none" strike="noStrike">
              <a:solidFill>
                <a:srgbClr val="7F7F7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51" name="Google Shape;351;p37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b) ¿Existirá alguna relación entre la distancia de los puntos? Mida y argumente. </a:t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Revisando las actividades</a:t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2" name="Google Shape;352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34263" y="3429000"/>
            <a:ext cx="4417661" cy="27685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38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RECTA DE EULER</a:t>
            </a:r>
            <a:endParaRPr b="1" i="0" sz="3000" u="none" cap="none" strike="noStrike">
              <a:solidFill>
                <a:srgbClr val="7F7F7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58" name="Google Shape;358;p38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-835" r="-1671" t="-78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359" name="Google Shape;359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82871" y="2572663"/>
            <a:ext cx="5668944" cy="39789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9"/>
          <p:cNvSpPr txBox="1"/>
          <p:nvPr/>
        </p:nvSpPr>
        <p:spPr>
          <a:xfrm>
            <a:off x="2337146" y="2981522"/>
            <a:ext cx="7930662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CIERRE DE LA CLASE</a:t>
            </a:r>
            <a:endParaRPr b="1" i="0" sz="3000" u="none" cap="none" strike="noStrike">
              <a:solidFill>
                <a:srgbClr val="7F7F7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65" name="Google Shape;365;p39"/>
          <p:cNvSpPr/>
          <p:nvPr/>
        </p:nvSpPr>
        <p:spPr>
          <a:xfrm>
            <a:off x="2337146" y="3546093"/>
            <a:ext cx="6437571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Revisando lo aprendido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40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CIERRE DE LA CLASE</a:t>
            </a:r>
            <a:endParaRPr/>
          </a:p>
        </p:txBody>
      </p:sp>
      <p:sp>
        <p:nvSpPr>
          <p:cNvPr id="371" name="Google Shape;371;p40"/>
          <p:cNvSpPr/>
          <p:nvPr/>
        </p:nvSpPr>
        <p:spPr>
          <a:xfrm>
            <a:off x="789706" y="1333027"/>
            <a:ext cx="10612587" cy="32038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2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Explica con tus palabras :</a:t>
            </a:r>
            <a:endParaRPr/>
          </a:p>
          <a:p>
            <a:pPr indent="0" lvl="0" marL="12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2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69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lphaLcParenR"/>
            </a:pPr>
            <a:r>
              <a:rPr b="0" i="0" lang="en-US" sz="2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Altura de un triángulo.</a:t>
            </a:r>
            <a:endParaRPr/>
          </a:p>
          <a:p>
            <a:pPr indent="-457200" lvl="0" marL="469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lphaLcParenR"/>
            </a:pPr>
            <a:r>
              <a:rPr b="0" i="0" lang="en-US" sz="2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Mediana de un triángulo.</a:t>
            </a:r>
            <a:endParaRPr/>
          </a:p>
          <a:p>
            <a:pPr indent="-457200" lvl="0" marL="469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lphaLcParenR"/>
            </a:pPr>
            <a:r>
              <a:rPr b="0" i="0" lang="en-US" sz="2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Bisectriz de un triángulo.</a:t>
            </a:r>
            <a:endParaRPr/>
          </a:p>
          <a:p>
            <a:pPr indent="-457200" lvl="0" marL="469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lphaLcParenR"/>
            </a:pPr>
            <a:r>
              <a:rPr b="0" i="0" lang="en-US" sz="2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Simetral de un triángulo.</a:t>
            </a:r>
            <a:endParaRPr/>
          </a:p>
          <a:p>
            <a:pPr indent="-457200" lvl="0" marL="469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lphaLcParenR"/>
            </a:pPr>
            <a:r>
              <a:rPr b="0" i="0" lang="en-US" sz="2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¿Qué relación existe entre los elementos secundarios del triángulo?</a:t>
            </a:r>
            <a:endParaRPr b="0" i="0" sz="22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41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CIERRE DE LA CLASE</a:t>
            </a:r>
            <a:endParaRPr/>
          </a:p>
        </p:txBody>
      </p:sp>
      <p:sp>
        <p:nvSpPr>
          <p:cNvPr id="377" name="Google Shape;377;p41"/>
          <p:cNvSpPr/>
          <p:nvPr/>
        </p:nvSpPr>
        <p:spPr>
          <a:xfrm>
            <a:off x="789706" y="1333027"/>
            <a:ext cx="10612587" cy="43234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2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 esta clase ustedes:</a:t>
            </a:r>
            <a:endParaRPr/>
          </a:p>
          <a:p>
            <a:pPr indent="0" lvl="0" marL="12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2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✔"/>
            </a:pPr>
            <a:r>
              <a:rPr b="0" i="0" lang="en-US" sz="2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Construyeron los elementos secundarios del triángulo.</a:t>
            </a:r>
            <a:endParaRPr/>
          </a:p>
          <a:p>
            <a:pPr indent="-342900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✔"/>
            </a:pPr>
            <a:r>
              <a:rPr b="0" i="0" lang="en-US" sz="2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Identificaron propiedades y relaciones entre los elementos secundarios del triángulo.</a:t>
            </a:r>
            <a:endParaRPr b="0" i="0" sz="22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0" marL="3556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None/>
            </a:pPr>
            <a:r>
              <a:t/>
            </a:r>
            <a:endParaRPr b="0" i="0" sz="22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2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2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 la próxima clase</a:t>
            </a:r>
            <a:r>
              <a:rPr b="1" lang="en-US" sz="2200">
                <a:solidFill>
                  <a:srgbClr val="595959"/>
                </a:solidFill>
              </a:rPr>
              <a:t>:</a:t>
            </a:r>
            <a:endParaRPr/>
          </a:p>
          <a:p>
            <a:pPr indent="0" lvl="0" marL="12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Demostraremos </a:t>
            </a:r>
            <a:r>
              <a:rPr lang="en-US" sz="2200">
                <a:solidFill>
                  <a:srgbClr val="595959"/>
                </a:solidFill>
              </a:rPr>
              <a:t>la suma de ángulos interiores del triángulo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8"/>
          <p:cNvSpPr txBox="1"/>
          <p:nvPr/>
        </p:nvSpPr>
        <p:spPr>
          <a:xfrm>
            <a:off x="2337145" y="2981522"/>
            <a:ext cx="8296441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ACTIVIDAD </a:t>
            </a:r>
            <a:endParaRPr/>
          </a:p>
        </p:txBody>
      </p:sp>
      <p:sp>
        <p:nvSpPr>
          <p:cNvPr id="222" name="Google Shape;222;p18"/>
          <p:cNvSpPr/>
          <p:nvPr/>
        </p:nvSpPr>
        <p:spPr>
          <a:xfrm>
            <a:off x="2337146" y="3546093"/>
            <a:ext cx="6437571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2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Desarrollo del Pensamiento Geométrico</a:t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9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ACTIVIDAD A</a:t>
            </a:r>
            <a:endParaRPr/>
          </a:p>
        </p:txBody>
      </p:sp>
      <p:sp>
        <p:nvSpPr>
          <p:cNvPr id="228" name="Google Shape;228;p19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Dibuja 4 triángulos iguales (de tamaño grande más de una mitad de hoja blanca y que tenga sus lados lo más distinto en cuanto a sus medidas) y recórtalos. Realiza las indicaciones entregadas en los siguientes puntos, considerando lo que se muestra en la imagen.</a:t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9" name="Google Shape;229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53741" y="2811934"/>
            <a:ext cx="2843530" cy="27130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0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ACTIVIDAD A</a:t>
            </a:r>
            <a:endParaRPr b="1" i="0" sz="3000" u="none" cap="none" strike="noStrike">
              <a:solidFill>
                <a:srgbClr val="7F7F7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35" name="Google Shape;235;p20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lphaLcParenR"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 uno de los triángulos realizar dobleces para construir todas las alturas y marca el punto de intersección de ellas.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¿Cómo fue el proceso de construcción a partir de dobleces?</a:t>
            </a:r>
            <a:endParaRPr/>
          </a:p>
        </p:txBody>
      </p:sp>
      <p:pic>
        <p:nvPicPr>
          <p:cNvPr id="236" name="Google Shape;23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70703" y="2391440"/>
            <a:ext cx="5733415" cy="16624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1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ACTIVIDAD A</a:t>
            </a:r>
            <a:endParaRPr b="1" i="0" sz="3000" u="none" cap="none" strike="noStrike">
              <a:solidFill>
                <a:srgbClr val="7F7F7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42" name="Google Shape;242;p21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3" name="Google Shape;243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14850" y="1901639"/>
            <a:ext cx="3463738" cy="34637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2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ALTURAS</a:t>
            </a:r>
            <a:endParaRPr/>
          </a:p>
        </p:txBody>
      </p:sp>
      <p:sp>
        <p:nvSpPr>
          <p:cNvPr id="249" name="Google Shape;249;p22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La altura de un triángulo respecto de un lado es el </a:t>
            </a:r>
            <a:r>
              <a:rPr b="0" i="1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segmento perpendicular a dicho lado o a su prolongación y que pasa por el vértice opuesto</a:t>
            </a: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Las alturas se cortan en un punto denominado </a:t>
            </a:r>
            <a:r>
              <a:rPr b="1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ortocentro</a:t>
            </a: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0" name="Google Shape;250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70741" y="3317996"/>
            <a:ext cx="3850516" cy="28840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3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ALTURAS</a:t>
            </a:r>
            <a:endParaRPr/>
          </a:p>
        </p:txBody>
      </p:sp>
      <p:sp>
        <p:nvSpPr>
          <p:cNvPr id="256" name="Google Shape;256;p23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¿Crees que las alturas siempre se intersectan al interior del triángulo? Argumenta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Verifiquemos utilizando el geogebra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7" name="Google Shape;25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09375" y="1986989"/>
            <a:ext cx="3850516" cy="28840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4"/>
          <p:cNvSpPr txBox="1"/>
          <p:nvPr/>
        </p:nvSpPr>
        <p:spPr>
          <a:xfrm>
            <a:off x="789706" y="429467"/>
            <a:ext cx="9062218" cy="553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7F7F7F"/>
                </a:solidFill>
                <a:latin typeface="Malgun Gothic"/>
                <a:ea typeface="Malgun Gothic"/>
                <a:cs typeface="Malgun Gothic"/>
                <a:sym typeface="Malgun Gothic"/>
              </a:rPr>
              <a:t>ALTURAS</a:t>
            </a:r>
            <a:endParaRPr/>
          </a:p>
        </p:txBody>
      </p:sp>
      <p:sp>
        <p:nvSpPr>
          <p:cNvPr id="263" name="Google Shape;263;p24"/>
          <p:cNvSpPr/>
          <p:nvPr/>
        </p:nvSpPr>
        <p:spPr>
          <a:xfrm>
            <a:off x="789706" y="1333028"/>
            <a:ext cx="10612587" cy="4868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La altura de un triángulo respecto de un lado es el </a:t>
            </a:r>
            <a:r>
              <a:rPr b="0" i="1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segmento perpendicular a dicho lado o a su prolongación y que pasa por el vértice opuesto</a:t>
            </a: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Las alturas se cortan en un punto denominado </a:t>
            </a:r>
            <a:r>
              <a:rPr b="1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ortocentro</a:t>
            </a: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Si el triángulo es acutángulo el ortocentro </a:t>
            </a:r>
            <a:r>
              <a:rPr lang="en-US" sz="2400">
                <a:solidFill>
                  <a:srgbClr val="595959"/>
                </a:solidFill>
              </a:rPr>
              <a:t>está</a:t>
            </a: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al interior del triángulo.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Si el triángulo es rectángulo, el ortocentro coincide con el vértice donde </a:t>
            </a:r>
            <a:r>
              <a:rPr lang="en-US" sz="2400">
                <a:solidFill>
                  <a:srgbClr val="595959"/>
                </a:solidFill>
              </a:rPr>
              <a:t>está</a:t>
            </a: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el ángulo recto.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Si el triángulo es obtusángulo, el ortocentro </a:t>
            </a:r>
            <a:r>
              <a:rPr lang="en-US" sz="2400">
                <a:solidFill>
                  <a:srgbClr val="595959"/>
                </a:solidFill>
              </a:rPr>
              <a:t>está</a:t>
            </a:r>
            <a:r>
              <a:rPr b="0" i="0" lang="en-US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fuera del triángulo y por lo tanto se obtiene al prolongar los lados de este.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Diseño personalizado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Diseño personalizado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2019-05-10T19:36:29Z</dcterms:created>
  <dc:creator>Usuario de Microsoft Office</dc:creator>
</cp:coreProperties>
</file>