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10"/>
  </p:notesMasterIdLst>
  <p:sldIdLst>
    <p:sldId id="256" r:id="rId2"/>
    <p:sldId id="263" r:id="rId3"/>
    <p:sldId id="306" r:id="rId4"/>
    <p:sldId id="304" r:id="rId5"/>
    <p:sldId id="300" r:id="rId6"/>
    <p:sldId id="302" r:id="rId7"/>
    <p:sldId id="303" r:id="rId8"/>
    <p:sldId id="277" r:id="rId9"/>
  </p:sldIdLst>
  <p:sldSz cx="12192000" cy="6858000"/>
  <p:notesSz cx="6858000" cy="9144000"/>
  <p:embeddedFontLst>
    <p:embeddedFont>
      <p:font typeface="Nunito" pitchFamily="2" charset="0"/>
      <p:regular r:id="rId11"/>
      <p:bold r:id="rId12"/>
      <p:italic r:id="rId13"/>
      <p:boldItalic r:id="rId14"/>
    </p:embeddedFont>
    <p:embeddedFont>
      <p:font typeface="Verdana" panose="020B0604030504040204" pitchFamily="34" charset="0"/>
      <p:regular r:id="rId15"/>
      <p:bold r:id="rId16"/>
      <p:italic r:id="rId17"/>
      <p:boldItalic r:id="rId18"/>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39" roundtripDataSignature="AMtx7miGZjRwQ5hsWurLRDtszvFQJZbCZw=="/>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omic matematica" initials="" lastIdx="2" clrIdx="0"/>
  <p:cmAuthor id="1" name="CARLOS ROJAS" initials="" lastIdx="1" clrIdx="1"/>
  <p:cmAuthor id="2" name="Helena Loreto Montenegro" initials=""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E2A7B0A1-1E53-4486-91FF-E53DDF23C9CA}">
  <a:tblStyle styleId="{E2A7B0A1-1E53-4486-91FF-E53DDF23C9CA}"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686"/>
    <p:restoredTop sz="94601"/>
  </p:normalViewPr>
  <p:slideViewPr>
    <p:cSldViewPr snapToGrid="0">
      <p:cViewPr varScale="1">
        <p:scale>
          <a:sx n="59" d="100"/>
          <a:sy n="59" d="100"/>
        </p:scale>
        <p:origin x="784"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3.fntdata"/><Relationship Id="rId18" Type="http://schemas.openxmlformats.org/officeDocument/2006/relationships/font" Target="fonts/font8.fntdata"/><Relationship Id="rId39" Type="http://customschemas.google.com/relationships/presentationmetadata" Target="metadata"/><Relationship Id="rId3" Type="http://schemas.openxmlformats.org/officeDocument/2006/relationships/slide" Target="slides/slide2.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font" Target="fonts/font2.fntdata"/><Relationship Id="rId17" Type="http://schemas.openxmlformats.org/officeDocument/2006/relationships/font" Target="fonts/font7.fntdata"/><Relationship Id="rId2" Type="http://schemas.openxmlformats.org/officeDocument/2006/relationships/slide" Target="slides/slide1.xml"/><Relationship Id="rId16" Type="http://schemas.openxmlformats.org/officeDocument/2006/relationships/font" Target="fonts/font6.fntdata"/><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1.fntdata"/><Relationship Id="rId40"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font" Target="fonts/font5.fntdata"/><Relationship Id="rId10" Type="http://schemas.openxmlformats.org/officeDocument/2006/relationships/notesMaster" Target="notesMasters/notesMaster1.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4.fntdata"/><Relationship Id="rId43"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E70B4F3-4441-A145-A2B8-287D09F40FDC}" type="doc">
      <dgm:prSet loTypeId="urn:microsoft.com/office/officeart/2005/8/layout/venn1" loCatId="relationship" qsTypeId="urn:microsoft.com/office/officeart/2005/8/quickstyle/simple1" qsCatId="simple" csTypeId="urn:microsoft.com/office/officeart/2005/8/colors/accent1_2" csCatId="accent1" phldr="1"/>
      <dgm:spPr/>
      <dgm:t>
        <a:bodyPr/>
        <a:lstStyle/>
        <a:p>
          <a:endParaRPr lang="es-MX"/>
        </a:p>
      </dgm:t>
    </dgm:pt>
    <dgm:pt modelId="{0408E077-7E97-AE4F-9B20-5A9E56F092F9}">
      <dgm:prSet/>
      <dgm:spPr/>
      <dgm:t>
        <a:bodyPr/>
        <a:lstStyle/>
        <a:p>
          <a:r>
            <a:rPr lang="es-CL" dirty="0"/>
            <a:t>Organización del curso</a:t>
          </a:r>
        </a:p>
      </dgm:t>
    </dgm:pt>
    <dgm:pt modelId="{851A86CD-608F-F44A-B127-FF95B51EDB98}" type="parTrans" cxnId="{1856F1E8-2D7E-FE4F-80E3-8BA56B43DAD5}">
      <dgm:prSet/>
      <dgm:spPr/>
      <dgm:t>
        <a:bodyPr/>
        <a:lstStyle/>
        <a:p>
          <a:endParaRPr lang="es-MX"/>
        </a:p>
      </dgm:t>
    </dgm:pt>
    <dgm:pt modelId="{9BF333E9-67F9-BE43-B6E0-FF4CE600294F}" type="sibTrans" cxnId="{1856F1E8-2D7E-FE4F-80E3-8BA56B43DAD5}">
      <dgm:prSet/>
      <dgm:spPr/>
      <dgm:t>
        <a:bodyPr/>
        <a:lstStyle/>
        <a:p>
          <a:endParaRPr lang="es-MX"/>
        </a:p>
      </dgm:t>
    </dgm:pt>
    <dgm:pt modelId="{9800B3FA-C397-9C4A-8970-DBFF95DD8736}">
      <dgm:prSet/>
      <dgm:spPr/>
      <dgm:t>
        <a:bodyPr/>
        <a:lstStyle/>
        <a:p>
          <a:r>
            <a:rPr lang="es-ES_tradnl" b="0" i="0" dirty="0"/>
            <a:t>ORGANIZACIÓN INTERNA Reuniones semanales</a:t>
          </a:r>
          <a:endParaRPr lang="es-CL" dirty="0"/>
        </a:p>
      </dgm:t>
    </dgm:pt>
    <dgm:pt modelId="{B1C4DE94-C759-A749-B5B3-310A67E6E7C4}" type="parTrans" cxnId="{FB1E23FF-A6E5-5641-AEC2-286AD495E39E}">
      <dgm:prSet/>
      <dgm:spPr/>
      <dgm:t>
        <a:bodyPr/>
        <a:lstStyle/>
        <a:p>
          <a:endParaRPr lang="es-MX"/>
        </a:p>
      </dgm:t>
    </dgm:pt>
    <dgm:pt modelId="{17E0D88F-5C0E-ED46-9082-D2D9E4A886A1}" type="sibTrans" cxnId="{FB1E23FF-A6E5-5641-AEC2-286AD495E39E}">
      <dgm:prSet/>
      <dgm:spPr/>
      <dgm:t>
        <a:bodyPr/>
        <a:lstStyle/>
        <a:p>
          <a:endParaRPr lang="es-MX"/>
        </a:p>
      </dgm:t>
    </dgm:pt>
    <dgm:pt modelId="{6D7106CC-AAAB-314D-A3DC-C7A371F5E30C}">
      <dgm:prSet/>
      <dgm:spPr/>
      <dgm:t>
        <a:bodyPr/>
        <a:lstStyle/>
        <a:p>
          <a:r>
            <a:rPr lang="es-ES_tradnl" b="0" i="0" dirty="0"/>
            <a:t>DISEÑO:</a:t>
          </a:r>
        </a:p>
        <a:p>
          <a:r>
            <a:rPr lang="es-ES_tradnl" b="0" i="0" dirty="0"/>
            <a:t>Clases secuenciadas y presentaciones compartidas.</a:t>
          </a:r>
          <a:endParaRPr lang="es-CL" dirty="0"/>
        </a:p>
      </dgm:t>
    </dgm:pt>
    <dgm:pt modelId="{3F4021E8-7B41-BF45-9F8D-921D01D864A9}" type="parTrans" cxnId="{FE0DF696-2C57-5E4B-9F72-98A94A17BDF9}">
      <dgm:prSet/>
      <dgm:spPr/>
      <dgm:t>
        <a:bodyPr/>
        <a:lstStyle/>
        <a:p>
          <a:endParaRPr lang="es-MX"/>
        </a:p>
      </dgm:t>
    </dgm:pt>
    <dgm:pt modelId="{AD064419-CBA2-DF45-BA13-BD5A85A01D49}" type="sibTrans" cxnId="{FE0DF696-2C57-5E4B-9F72-98A94A17BDF9}">
      <dgm:prSet/>
      <dgm:spPr/>
      <dgm:t>
        <a:bodyPr/>
        <a:lstStyle/>
        <a:p>
          <a:endParaRPr lang="es-MX"/>
        </a:p>
      </dgm:t>
    </dgm:pt>
    <dgm:pt modelId="{7AB788BB-13CC-544F-9940-178F6AF25D04}">
      <dgm:prSet/>
      <dgm:spPr/>
      <dgm:t>
        <a:bodyPr/>
        <a:lstStyle/>
        <a:p>
          <a:r>
            <a:rPr lang="es-ES_tradnl" b="0" i="0" dirty="0"/>
            <a:t>PROPÓSITO FINAL</a:t>
          </a:r>
        </a:p>
        <a:p>
          <a:r>
            <a:rPr lang="es-ES_tradnl" b="0" i="0" dirty="0"/>
            <a:t>Reflexión en didáctica de la matemática</a:t>
          </a:r>
          <a:endParaRPr lang="es-CL" dirty="0"/>
        </a:p>
      </dgm:t>
    </dgm:pt>
    <dgm:pt modelId="{47111A12-1CAD-9A4F-AB56-795971DF3DEF}" type="parTrans" cxnId="{0BF7ED88-6D15-1247-B06C-DF1F7C2CB163}">
      <dgm:prSet/>
      <dgm:spPr/>
      <dgm:t>
        <a:bodyPr/>
        <a:lstStyle/>
        <a:p>
          <a:endParaRPr lang="es-MX"/>
        </a:p>
      </dgm:t>
    </dgm:pt>
    <dgm:pt modelId="{A9D32CD2-5A72-4245-BE40-E59D8A25A354}" type="sibTrans" cxnId="{0BF7ED88-6D15-1247-B06C-DF1F7C2CB163}">
      <dgm:prSet/>
      <dgm:spPr/>
      <dgm:t>
        <a:bodyPr/>
        <a:lstStyle/>
        <a:p>
          <a:endParaRPr lang="es-MX"/>
        </a:p>
      </dgm:t>
    </dgm:pt>
    <dgm:pt modelId="{1A32F550-C2E8-2B4B-91F0-597F05875914}">
      <dgm:prSet/>
      <dgm:spPr/>
      <dgm:t>
        <a:bodyPr/>
        <a:lstStyle/>
        <a:p>
          <a:r>
            <a:rPr lang="es-ES_tradnl" b="0" i="0" dirty="0"/>
            <a:t>MATERIALES</a:t>
          </a:r>
        </a:p>
        <a:p>
          <a:r>
            <a:rPr lang="es-ES_tradnl" b="0" i="0" dirty="0"/>
            <a:t>Análisis de texto escolares, producciones de estudiantes, videos y situaciones de enseñanza.</a:t>
          </a:r>
          <a:endParaRPr lang="es-CL" dirty="0"/>
        </a:p>
      </dgm:t>
    </dgm:pt>
    <dgm:pt modelId="{5C26531C-A397-9340-9FF3-E644E5B1112F}" type="parTrans" cxnId="{3AE375A9-B2B7-C042-976D-EF764EF27AB8}">
      <dgm:prSet/>
      <dgm:spPr/>
      <dgm:t>
        <a:bodyPr/>
        <a:lstStyle/>
        <a:p>
          <a:endParaRPr lang="es-MX"/>
        </a:p>
      </dgm:t>
    </dgm:pt>
    <dgm:pt modelId="{52859F04-A0E4-E24F-9FF5-913B20E048A0}" type="sibTrans" cxnId="{3AE375A9-B2B7-C042-976D-EF764EF27AB8}">
      <dgm:prSet/>
      <dgm:spPr/>
      <dgm:t>
        <a:bodyPr/>
        <a:lstStyle/>
        <a:p>
          <a:endParaRPr lang="es-MX"/>
        </a:p>
      </dgm:t>
    </dgm:pt>
    <dgm:pt modelId="{77F93A8D-6738-A141-A339-B6B2CCE7DCAF}" type="pres">
      <dgm:prSet presAssocID="{AE70B4F3-4441-A145-A2B8-287D09F40FDC}" presName="compositeShape" presStyleCnt="0">
        <dgm:presLayoutVars>
          <dgm:chMax val="7"/>
          <dgm:dir/>
          <dgm:resizeHandles val="exact"/>
        </dgm:presLayoutVars>
      </dgm:prSet>
      <dgm:spPr/>
    </dgm:pt>
    <dgm:pt modelId="{F530A09A-3ED2-6049-B983-F77B373F93D3}" type="pres">
      <dgm:prSet presAssocID="{0408E077-7E97-AE4F-9B20-5A9E56F092F9}" presName="circ1" presStyleLbl="vennNode1" presStyleIdx="0" presStyleCnt="5"/>
      <dgm:spPr/>
    </dgm:pt>
    <dgm:pt modelId="{EFCAA86F-4C54-4343-8F8D-6F86226FAA2A}" type="pres">
      <dgm:prSet presAssocID="{0408E077-7E97-AE4F-9B20-5A9E56F092F9}" presName="circ1Tx" presStyleLbl="revTx" presStyleIdx="0" presStyleCnt="0">
        <dgm:presLayoutVars>
          <dgm:chMax val="0"/>
          <dgm:chPref val="0"/>
          <dgm:bulletEnabled val="1"/>
        </dgm:presLayoutVars>
      </dgm:prSet>
      <dgm:spPr/>
    </dgm:pt>
    <dgm:pt modelId="{DDCE45A7-D490-984D-A09C-68BB5351DB1A}" type="pres">
      <dgm:prSet presAssocID="{9800B3FA-C397-9C4A-8970-DBFF95DD8736}" presName="circ2" presStyleLbl="vennNode1" presStyleIdx="1" presStyleCnt="5"/>
      <dgm:spPr/>
    </dgm:pt>
    <dgm:pt modelId="{BD547D4F-95F5-3242-8B3C-46FFC4E5616A}" type="pres">
      <dgm:prSet presAssocID="{9800B3FA-C397-9C4A-8970-DBFF95DD8736}" presName="circ2Tx" presStyleLbl="revTx" presStyleIdx="0" presStyleCnt="0" custScaleX="178350" custLinFactNeighborX="36183" custLinFactNeighborY="-34433">
        <dgm:presLayoutVars>
          <dgm:chMax val="0"/>
          <dgm:chPref val="0"/>
          <dgm:bulletEnabled val="1"/>
        </dgm:presLayoutVars>
      </dgm:prSet>
      <dgm:spPr/>
    </dgm:pt>
    <dgm:pt modelId="{322C8239-6093-C041-AE10-937A9230ADD1}" type="pres">
      <dgm:prSet presAssocID="{6D7106CC-AAAB-314D-A3DC-C7A371F5E30C}" presName="circ3" presStyleLbl="vennNode1" presStyleIdx="2" presStyleCnt="5"/>
      <dgm:spPr/>
    </dgm:pt>
    <dgm:pt modelId="{849A2FBA-357F-F846-ACAD-9B5D2F8DCE14}" type="pres">
      <dgm:prSet presAssocID="{6D7106CC-AAAB-314D-A3DC-C7A371F5E30C}" presName="circ3Tx" presStyleLbl="revTx" presStyleIdx="0" presStyleCnt="0" custLinFactNeighborX="20102" custLinFactNeighborY="-23891">
        <dgm:presLayoutVars>
          <dgm:chMax val="0"/>
          <dgm:chPref val="0"/>
          <dgm:bulletEnabled val="1"/>
        </dgm:presLayoutVars>
      </dgm:prSet>
      <dgm:spPr/>
    </dgm:pt>
    <dgm:pt modelId="{E6AF3737-5817-C346-AD33-01DC408B5275}" type="pres">
      <dgm:prSet presAssocID="{7AB788BB-13CC-544F-9940-178F6AF25D04}" presName="circ4" presStyleLbl="vennNode1" presStyleIdx="3" presStyleCnt="5"/>
      <dgm:spPr/>
    </dgm:pt>
    <dgm:pt modelId="{447A4C97-24A7-3848-A52A-5DE27E333B5B}" type="pres">
      <dgm:prSet presAssocID="{7AB788BB-13CC-544F-9940-178F6AF25D04}" presName="circ4Tx" presStyleLbl="revTx" presStyleIdx="0" presStyleCnt="0">
        <dgm:presLayoutVars>
          <dgm:chMax val="0"/>
          <dgm:chPref val="0"/>
          <dgm:bulletEnabled val="1"/>
        </dgm:presLayoutVars>
      </dgm:prSet>
      <dgm:spPr/>
    </dgm:pt>
    <dgm:pt modelId="{E7D7E4FC-DF82-8742-853C-0D2CEA02153C}" type="pres">
      <dgm:prSet presAssocID="{1A32F550-C2E8-2B4B-91F0-597F05875914}" presName="circ5" presStyleLbl="vennNode1" presStyleIdx="4" presStyleCnt="5"/>
      <dgm:spPr/>
    </dgm:pt>
    <dgm:pt modelId="{3B1293E7-B8A4-214C-B26E-73BF294A9903}" type="pres">
      <dgm:prSet presAssocID="{1A32F550-C2E8-2B4B-91F0-597F05875914}" presName="circ5Tx" presStyleLbl="revTx" presStyleIdx="0" presStyleCnt="0" custScaleX="127208" custScaleY="139249">
        <dgm:presLayoutVars>
          <dgm:chMax val="0"/>
          <dgm:chPref val="0"/>
          <dgm:bulletEnabled val="1"/>
        </dgm:presLayoutVars>
      </dgm:prSet>
      <dgm:spPr/>
    </dgm:pt>
  </dgm:ptLst>
  <dgm:cxnLst>
    <dgm:cxn modelId="{D7140A05-F374-8347-AD1C-EFA02D384E92}" type="presOf" srcId="{1A32F550-C2E8-2B4B-91F0-597F05875914}" destId="{3B1293E7-B8A4-214C-B26E-73BF294A9903}" srcOrd="0" destOrd="0" presId="urn:microsoft.com/office/officeart/2005/8/layout/venn1"/>
    <dgm:cxn modelId="{469F1506-58AB-7243-BBBE-6DD19A31B673}" type="presOf" srcId="{AE70B4F3-4441-A145-A2B8-287D09F40FDC}" destId="{77F93A8D-6738-A141-A339-B6B2CCE7DCAF}" srcOrd="0" destOrd="0" presId="urn:microsoft.com/office/officeart/2005/8/layout/venn1"/>
    <dgm:cxn modelId="{CD3A1420-FC15-E048-ADC0-CE4384C61993}" type="presOf" srcId="{0408E077-7E97-AE4F-9B20-5A9E56F092F9}" destId="{EFCAA86F-4C54-4343-8F8D-6F86226FAA2A}" srcOrd="0" destOrd="0" presId="urn:microsoft.com/office/officeart/2005/8/layout/venn1"/>
    <dgm:cxn modelId="{1CE6C529-326A-504C-B733-3C43F5F97F55}" type="presOf" srcId="{7AB788BB-13CC-544F-9940-178F6AF25D04}" destId="{447A4C97-24A7-3848-A52A-5DE27E333B5B}" srcOrd="0" destOrd="0" presId="urn:microsoft.com/office/officeart/2005/8/layout/venn1"/>
    <dgm:cxn modelId="{8F425B3E-31A2-6C4A-98C3-241E66D1416B}" type="presOf" srcId="{6D7106CC-AAAB-314D-A3DC-C7A371F5E30C}" destId="{849A2FBA-357F-F846-ACAD-9B5D2F8DCE14}" srcOrd="0" destOrd="0" presId="urn:microsoft.com/office/officeart/2005/8/layout/venn1"/>
    <dgm:cxn modelId="{5D3EA387-3FA1-9949-9206-49C9FCA9BBCA}" type="presOf" srcId="{9800B3FA-C397-9C4A-8970-DBFF95DD8736}" destId="{BD547D4F-95F5-3242-8B3C-46FFC4E5616A}" srcOrd="0" destOrd="0" presId="urn:microsoft.com/office/officeart/2005/8/layout/venn1"/>
    <dgm:cxn modelId="{0BF7ED88-6D15-1247-B06C-DF1F7C2CB163}" srcId="{AE70B4F3-4441-A145-A2B8-287D09F40FDC}" destId="{7AB788BB-13CC-544F-9940-178F6AF25D04}" srcOrd="3" destOrd="0" parTransId="{47111A12-1CAD-9A4F-AB56-795971DF3DEF}" sibTransId="{A9D32CD2-5A72-4245-BE40-E59D8A25A354}"/>
    <dgm:cxn modelId="{FE0DF696-2C57-5E4B-9F72-98A94A17BDF9}" srcId="{AE70B4F3-4441-A145-A2B8-287D09F40FDC}" destId="{6D7106CC-AAAB-314D-A3DC-C7A371F5E30C}" srcOrd="2" destOrd="0" parTransId="{3F4021E8-7B41-BF45-9F8D-921D01D864A9}" sibTransId="{AD064419-CBA2-DF45-BA13-BD5A85A01D49}"/>
    <dgm:cxn modelId="{3AE375A9-B2B7-C042-976D-EF764EF27AB8}" srcId="{AE70B4F3-4441-A145-A2B8-287D09F40FDC}" destId="{1A32F550-C2E8-2B4B-91F0-597F05875914}" srcOrd="4" destOrd="0" parTransId="{5C26531C-A397-9340-9FF3-E644E5B1112F}" sibTransId="{52859F04-A0E4-E24F-9FF5-913B20E048A0}"/>
    <dgm:cxn modelId="{1856F1E8-2D7E-FE4F-80E3-8BA56B43DAD5}" srcId="{AE70B4F3-4441-A145-A2B8-287D09F40FDC}" destId="{0408E077-7E97-AE4F-9B20-5A9E56F092F9}" srcOrd="0" destOrd="0" parTransId="{851A86CD-608F-F44A-B127-FF95B51EDB98}" sibTransId="{9BF333E9-67F9-BE43-B6E0-FF4CE600294F}"/>
    <dgm:cxn modelId="{FB1E23FF-A6E5-5641-AEC2-286AD495E39E}" srcId="{AE70B4F3-4441-A145-A2B8-287D09F40FDC}" destId="{9800B3FA-C397-9C4A-8970-DBFF95DD8736}" srcOrd="1" destOrd="0" parTransId="{B1C4DE94-C759-A749-B5B3-310A67E6E7C4}" sibTransId="{17E0D88F-5C0E-ED46-9082-D2D9E4A886A1}"/>
    <dgm:cxn modelId="{09097403-0B65-0947-B623-162C1F554D12}" type="presParOf" srcId="{77F93A8D-6738-A141-A339-B6B2CCE7DCAF}" destId="{F530A09A-3ED2-6049-B983-F77B373F93D3}" srcOrd="0" destOrd="0" presId="urn:microsoft.com/office/officeart/2005/8/layout/venn1"/>
    <dgm:cxn modelId="{E98ED77E-E3A3-0149-81BC-F61891DCEE7C}" type="presParOf" srcId="{77F93A8D-6738-A141-A339-B6B2CCE7DCAF}" destId="{EFCAA86F-4C54-4343-8F8D-6F86226FAA2A}" srcOrd="1" destOrd="0" presId="urn:microsoft.com/office/officeart/2005/8/layout/venn1"/>
    <dgm:cxn modelId="{6DE669DB-4FAA-A24E-B89A-B1E864B4C837}" type="presParOf" srcId="{77F93A8D-6738-A141-A339-B6B2CCE7DCAF}" destId="{DDCE45A7-D490-984D-A09C-68BB5351DB1A}" srcOrd="2" destOrd="0" presId="urn:microsoft.com/office/officeart/2005/8/layout/venn1"/>
    <dgm:cxn modelId="{1FBC7823-2EE0-E94F-A027-97B62A3A065B}" type="presParOf" srcId="{77F93A8D-6738-A141-A339-B6B2CCE7DCAF}" destId="{BD547D4F-95F5-3242-8B3C-46FFC4E5616A}" srcOrd="3" destOrd="0" presId="urn:microsoft.com/office/officeart/2005/8/layout/venn1"/>
    <dgm:cxn modelId="{0BF72D63-7A1C-9B42-8EB2-D6990A7EBF69}" type="presParOf" srcId="{77F93A8D-6738-A141-A339-B6B2CCE7DCAF}" destId="{322C8239-6093-C041-AE10-937A9230ADD1}" srcOrd="4" destOrd="0" presId="urn:microsoft.com/office/officeart/2005/8/layout/venn1"/>
    <dgm:cxn modelId="{87ACA142-9DE6-7A4B-B720-FFA690A258F8}" type="presParOf" srcId="{77F93A8D-6738-A141-A339-B6B2CCE7DCAF}" destId="{849A2FBA-357F-F846-ACAD-9B5D2F8DCE14}" srcOrd="5" destOrd="0" presId="urn:microsoft.com/office/officeart/2005/8/layout/venn1"/>
    <dgm:cxn modelId="{948FA7D8-2147-2441-9CA3-0811F6CAAEAC}" type="presParOf" srcId="{77F93A8D-6738-A141-A339-B6B2CCE7DCAF}" destId="{E6AF3737-5817-C346-AD33-01DC408B5275}" srcOrd="6" destOrd="0" presId="urn:microsoft.com/office/officeart/2005/8/layout/venn1"/>
    <dgm:cxn modelId="{ED031E82-24AD-DD41-BB0D-22C9117BF0EE}" type="presParOf" srcId="{77F93A8D-6738-A141-A339-B6B2CCE7DCAF}" destId="{447A4C97-24A7-3848-A52A-5DE27E333B5B}" srcOrd="7" destOrd="0" presId="urn:microsoft.com/office/officeart/2005/8/layout/venn1"/>
    <dgm:cxn modelId="{482A81EC-53D3-674A-91BA-BEFD2E81FE47}" type="presParOf" srcId="{77F93A8D-6738-A141-A339-B6B2CCE7DCAF}" destId="{E7D7E4FC-DF82-8742-853C-0D2CEA02153C}" srcOrd="8" destOrd="0" presId="urn:microsoft.com/office/officeart/2005/8/layout/venn1"/>
    <dgm:cxn modelId="{DE3E5ED4-8C14-FA4A-A0E8-1CA59805F96B}" type="presParOf" srcId="{77F93A8D-6738-A141-A339-B6B2CCE7DCAF}" destId="{3B1293E7-B8A4-214C-B26E-73BF294A9903}" srcOrd="9" destOrd="0" presId="urn:microsoft.com/office/officeart/2005/8/layout/venn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0EA7852-7C7A-A14E-8D66-18B25B092EB2}" type="doc">
      <dgm:prSet loTypeId="urn:microsoft.com/office/officeart/2005/8/layout/hProcess9" loCatId="process" qsTypeId="urn:microsoft.com/office/officeart/2005/8/quickstyle/simple1" qsCatId="simple" csTypeId="urn:microsoft.com/office/officeart/2005/8/colors/accent1_2" csCatId="accent1" phldr="1"/>
      <dgm:spPr/>
      <dgm:t>
        <a:bodyPr/>
        <a:lstStyle/>
        <a:p>
          <a:endParaRPr lang="es-MX"/>
        </a:p>
      </dgm:t>
    </dgm:pt>
    <dgm:pt modelId="{4B54D55D-2A32-C647-AA62-502BD2EEC36D}">
      <dgm:prSet/>
      <dgm:spPr/>
      <dgm:t>
        <a:bodyPr/>
        <a:lstStyle/>
        <a:p>
          <a:r>
            <a:rPr lang="es-CL" dirty="0"/>
            <a:t>Paradigma cualitativo descriptivo</a:t>
          </a:r>
        </a:p>
      </dgm:t>
    </dgm:pt>
    <dgm:pt modelId="{0B8DE94A-752D-D547-9219-35C245437510}" type="parTrans" cxnId="{5BF1660C-7899-8B43-8129-72D15DDCD2F3}">
      <dgm:prSet/>
      <dgm:spPr/>
      <dgm:t>
        <a:bodyPr/>
        <a:lstStyle/>
        <a:p>
          <a:endParaRPr lang="es-MX"/>
        </a:p>
      </dgm:t>
    </dgm:pt>
    <dgm:pt modelId="{739165AC-01F4-8948-9B91-83A4DD9C063E}" type="sibTrans" cxnId="{5BF1660C-7899-8B43-8129-72D15DDCD2F3}">
      <dgm:prSet/>
      <dgm:spPr/>
      <dgm:t>
        <a:bodyPr/>
        <a:lstStyle/>
        <a:p>
          <a:endParaRPr lang="es-MX"/>
        </a:p>
      </dgm:t>
    </dgm:pt>
    <dgm:pt modelId="{777A9D82-3FBB-2A46-B6EA-56AAFBE70DB8}">
      <dgm:prSet/>
      <dgm:spPr/>
      <dgm:t>
        <a:bodyPr/>
        <a:lstStyle/>
        <a:p>
          <a:r>
            <a:rPr lang="es-CL" dirty="0"/>
            <a:t>Información desde: recursos de enseñanza preparados para la clase, evaluaciones de los estudiantes, para la organización del curso en unidades según el </a:t>
          </a:r>
          <a:r>
            <a:rPr lang="es-CL" dirty="0" err="1"/>
            <a:t>curriculum</a:t>
          </a:r>
          <a:r>
            <a:rPr lang="es-CL" dirty="0"/>
            <a:t> escolar:</a:t>
          </a:r>
        </a:p>
      </dgm:t>
    </dgm:pt>
    <dgm:pt modelId="{C0A76859-92A7-5946-8A9A-D6EC34E14ABA}" type="parTrans" cxnId="{18AE1014-C6E0-2042-9B26-D338B4B61250}">
      <dgm:prSet/>
      <dgm:spPr/>
      <dgm:t>
        <a:bodyPr/>
        <a:lstStyle/>
        <a:p>
          <a:endParaRPr lang="es-MX"/>
        </a:p>
      </dgm:t>
    </dgm:pt>
    <dgm:pt modelId="{C4064296-BD3F-F248-B4BC-D1E66C70AF17}" type="sibTrans" cxnId="{18AE1014-C6E0-2042-9B26-D338B4B61250}">
      <dgm:prSet/>
      <dgm:spPr/>
      <dgm:t>
        <a:bodyPr/>
        <a:lstStyle/>
        <a:p>
          <a:endParaRPr lang="es-MX"/>
        </a:p>
      </dgm:t>
    </dgm:pt>
    <dgm:pt modelId="{DEC9F857-54BB-CB4E-80DA-C80A044B0740}">
      <dgm:prSet/>
      <dgm:spPr/>
      <dgm:t>
        <a:bodyPr/>
        <a:lstStyle/>
        <a:p>
          <a:r>
            <a:rPr lang="es-CL" dirty="0"/>
            <a:t>Insumos: investigaciones y literatura que se corresponda con posibles clases que responden al currículum nacional vigente </a:t>
          </a:r>
        </a:p>
      </dgm:t>
    </dgm:pt>
    <dgm:pt modelId="{EEE9E468-78EC-884A-9468-E0F29B65979C}" type="parTrans" cxnId="{4771DEE8-5C25-A942-B2B2-D955002BE478}">
      <dgm:prSet/>
      <dgm:spPr/>
      <dgm:t>
        <a:bodyPr/>
        <a:lstStyle/>
        <a:p>
          <a:endParaRPr lang="es-MX"/>
        </a:p>
      </dgm:t>
    </dgm:pt>
    <dgm:pt modelId="{EEBA6BFB-7FBD-CD49-A37B-EAC788BD9FA6}" type="sibTrans" cxnId="{4771DEE8-5C25-A942-B2B2-D955002BE478}">
      <dgm:prSet/>
      <dgm:spPr/>
      <dgm:t>
        <a:bodyPr/>
        <a:lstStyle/>
        <a:p>
          <a:endParaRPr lang="es-MX"/>
        </a:p>
      </dgm:t>
    </dgm:pt>
    <dgm:pt modelId="{AE633EAD-AF7D-C94D-BD23-D3DA39135889}" type="pres">
      <dgm:prSet presAssocID="{90EA7852-7C7A-A14E-8D66-18B25B092EB2}" presName="CompostProcess" presStyleCnt="0">
        <dgm:presLayoutVars>
          <dgm:dir/>
          <dgm:resizeHandles val="exact"/>
        </dgm:presLayoutVars>
      </dgm:prSet>
      <dgm:spPr/>
    </dgm:pt>
    <dgm:pt modelId="{F8EA15F2-82EA-6E4D-AB34-79B53BB304CB}" type="pres">
      <dgm:prSet presAssocID="{90EA7852-7C7A-A14E-8D66-18B25B092EB2}" presName="arrow" presStyleLbl="bgShp" presStyleIdx="0" presStyleCnt="1" custLinFactNeighborX="-65065" custLinFactNeighborY="7239"/>
      <dgm:spPr/>
    </dgm:pt>
    <dgm:pt modelId="{0B2C220F-B1F0-4744-9487-9BA5D18DCFF7}" type="pres">
      <dgm:prSet presAssocID="{90EA7852-7C7A-A14E-8D66-18B25B092EB2}" presName="linearProcess" presStyleCnt="0"/>
      <dgm:spPr/>
    </dgm:pt>
    <dgm:pt modelId="{602C704F-2681-664C-B698-3DEBFCF8A97B}" type="pres">
      <dgm:prSet presAssocID="{4B54D55D-2A32-C647-AA62-502BD2EEC36D}" presName="textNode" presStyleLbl="node1" presStyleIdx="0" presStyleCnt="3">
        <dgm:presLayoutVars>
          <dgm:bulletEnabled val="1"/>
        </dgm:presLayoutVars>
      </dgm:prSet>
      <dgm:spPr/>
    </dgm:pt>
    <dgm:pt modelId="{E6E95E33-4942-1043-AC3C-66066EBEB188}" type="pres">
      <dgm:prSet presAssocID="{739165AC-01F4-8948-9B91-83A4DD9C063E}" presName="sibTrans" presStyleCnt="0"/>
      <dgm:spPr/>
    </dgm:pt>
    <dgm:pt modelId="{04B05A77-BE91-104A-BB4D-2D0C7641E478}" type="pres">
      <dgm:prSet presAssocID="{777A9D82-3FBB-2A46-B6EA-56AAFBE70DB8}" presName="textNode" presStyleLbl="node1" presStyleIdx="1" presStyleCnt="3" custLinFactX="101486" custLinFactNeighborX="200000" custLinFactNeighborY="-1131">
        <dgm:presLayoutVars>
          <dgm:bulletEnabled val="1"/>
        </dgm:presLayoutVars>
      </dgm:prSet>
      <dgm:spPr/>
    </dgm:pt>
    <dgm:pt modelId="{F58A9CD9-8595-5E4A-8F49-0B0C5BA4B88C}" type="pres">
      <dgm:prSet presAssocID="{C4064296-BD3F-F248-B4BC-D1E66C70AF17}" presName="sibTrans" presStyleCnt="0"/>
      <dgm:spPr/>
    </dgm:pt>
    <dgm:pt modelId="{CA26F501-5F94-C149-93BF-0567270B8360}" type="pres">
      <dgm:prSet presAssocID="{DEC9F857-54BB-CB4E-80DA-C80A044B0740}" presName="textNode" presStyleLbl="node1" presStyleIdx="2" presStyleCnt="3" custLinFactX="-100000" custLinFactNeighborX="-100000" custLinFactNeighborY="-1131">
        <dgm:presLayoutVars>
          <dgm:bulletEnabled val="1"/>
        </dgm:presLayoutVars>
      </dgm:prSet>
      <dgm:spPr/>
    </dgm:pt>
  </dgm:ptLst>
  <dgm:cxnLst>
    <dgm:cxn modelId="{5BF1660C-7899-8B43-8129-72D15DDCD2F3}" srcId="{90EA7852-7C7A-A14E-8D66-18B25B092EB2}" destId="{4B54D55D-2A32-C647-AA62-502BD2EEC36D}" srcOrd="0" destOrd="0" parTransId="{0B8DE94A-752D-D547-9219-35C245437510}" sibTransId="{739165AC-01F4-8948-9B91-83A4DD9C063E}"/>
    <dgm:cxn modelId="{18AE1014-C6E0-2042-9B26-D338B4B61250}" srcId="{90EA7852-7C7A-A14E-8D66-18B25B092EB2}" destId="{777A9D82-3FBB-2A46-B6EA-56AAFBE70DB8}" srcOrd="1" destOrd="0" parTransId="{C0A76859-92A7-5946-8A9A-D6EC34E14ABA}" sibTransId="{C4064296-BD3F-F248-B4BC-D1E66C70AF17}"/>
    <dgm:cxn modelId="{01C00423-7758-DF42-B6FC-3E0798E25B18}" type="presOf" srcId="{DEC9F857-54BB-CB4E-80DA-C80A044B0740}" destId="{CA26F501-5F94-C149-93BF-0567270B8360}" srcOrd="0" destOrd="0" presId="urn:microsoft.com/office/officeart/2005/8/layout/hProcess9"/>
    <dgm:cxn modelId="{0DA44D8B-984B-D046-B5DC-2572093DEA65}" type="presOf" srcId="{90EA7852-7C7A-A14E-8D66-18B25B092EB2}" destId="{AE633EAD-AF7D-C94D-BD23-D3DA39135889}" srcOrd="0" destOrd="0" presId="urn:microsoft.com/office/officeart/2005/8/layout/hProcess9"/>
    <dgm:cxn modelId="{E4A905C5-EF72-E348-8045-CF6BC0ACBC82}" type="presOf" srcId="{4B54D55D-2A32-C647-AA62-502BD2EEC36D}" destId="{602C704F-2681-664C-B698-3DEBFCF8A97B}" srcOrd="0" destOrd="0" presId="urn:microsoft.com/office/officeart/2005/8/layout/hProcess9"/>
    <dgm:cxn modelId="{CDC3D4CA-0DA3-7D4D-B36A-65654AEFBBF5}" type="presOf" srcId="{777A9D82-3FBB-2A46-B6EA-56AAFBE70DB8}" destId="{04B05A77-BE91-104A-BB4D-2D0C7641E478}" srcOrd="0" destOrd="0" presId="urn:microsoft.com/office/officeart/2005/8/layout/hProcess9"/>
    <dgm:cxn modelId="{4771DEE8-5C25-A942-B2B2-D955002BE478}" srcId="{90EA7852-7C7A-A14E-8D66-18B25B092EB2}" destId="{DEC9F857-54BB-CB4E-80DA-C80A044B0740}" srcOrd="2" destOrd="0" parTransId="{EEE9E468-78EC-884A-9468-E0F29B65979C}" sibTransId="{EEBA6BFB-7FBD-CD49-A37B-EAC788BD9FA6}"/>
    <dgm:cxn modelId="{9956FF46-AA32-DC48-9711-4B5409D72537}" type="presParOf" srcId="{AE633EAD-AF7D-C94D-BD23-D3DA39135889}" destId="{F8EA15F2-82EA-6E4D-AB34-79B53BB304CB}" srcOrd="0" destOrd="0" presId="urn:microsoft.com/office/officeart/2005/8/layout/hProcess9"/>
    <dgm:cxn modelId="{0FC34C66-7FAF-084C-A878-34ACEAF8FCDA}" type="presParOf" srcId="{AE633EAD-AF7D-C94D-BD23-D3DA39135889}" destId="{0B2C220F-B1F0-4744-9487-9BA5D18DCFF7}" srcOrd="1" destOrd="0" presId="urn:microsoft.com/office/officeart/2005/8/layout/hProcess9"/>
    <dgm:cxn modelId="{F5C72B4E-05F8-7D44-85C8-54E100D0DC12}" type="presParOf" srcId="{0B2C220F-B1F0-4744-9487-9BA5D18DCFF7}" destId="{602C704F-2681-664C-B698-3DEBFCF8A97B}" srcOrd="0" destOrd="0" presId="urn:microsoft.com/office/officeart/2005/8/layout/hProcess9"/>
    <dgm:cxn modelId="{116AF8B7-6940-8643-AA0F-C30537351857}" type="presParOf" srcId="{0B2C220F-B1F0-4744-9487-9BA5D18DCFF7}" destId="{E6E95E33-4942-1043-AC3C-66066EBEB188}" srcOrd="1" destOrd="0" presId="urn:microsoft.com/office/officeart/2005/8/layout/hProcess9"/>
    <dgm:cxn modelId="{ED3FA492-34DB-024F-A011-5356BEFA5789}" type="presParOf" srcId="{0B2C220F-B1F0-4744-9487-9BA5D18DCFF7}" destId="{04B05A77-BE91-104A-BB4D-2D0C7641E478}" srcOrd="2" destOrd="0" presId="urn:microsoft.com/office/officeart/2005/8/layout/hProcess9"/>
    <dgm:cxn modelId="{3A9B6163-C106-7C42-A116-3EB6FEB2850E}" type="presParOf" srcId="{0B2C220F-B1F0-4744-9487-9BA5D18DCFF7}" destId="{F58A9CD9-8595-5E4A-8F49-0B0C5BA4B88C}" srcOrd="3" destOrd="0" presId="urn:microsoft.com/office/officeart/2005/8/layout/hProcess9"/>
    <dgm:cxn modelId="{BD918043-DD4D-0B4A-87C2-1EAEC5171BD7}" type="presParOf" srcId="{0B2C220F-B1F0-4744-9487-9BA5D18DCFF7}" destId="{CA26F501-5F94-C149-93BF-0567270B8360}" srcOrd="4" destOrd="0" presId="urn:microsoft.com/office/officeart/2005/8/layout/hProcess9"/>
  </dgm:cxnLst>
  <dgm:bg/>
  <dgm:whole/>
  <dgm:extLst>
    <a:ext uri="http://schemas.microsoft.com/office/drawing/2008/diagram">
      <dsp:dataModelExt xmlns:dsp="http://schemas.microsoft.com/office/drawing/2008/diagram" relId="rId13"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5E9AD7D-A7E8-4A4E-B2DF-5A8E73BE8C2F}" type="doc">
      <dgm:prSet loTypeId="urn:microsoft.com/office/officeart/2005/8/layout/chevron1" loCatId="" qsTypeId="urn:microsoft.com/office/officeart/2005/8/quickstyle/simple1" qsCatId="simple" csTypeId="urn:microsoft.com/office/officeart/2005/8/colors/accent1_2" csCatId="accent1" phldr="1"/>
      <dgm:spPr/>
    </dgm:pt>
    <dgm:pt modelId="{4134C9E5-53F0-2045-844D-449D579B35B1}">
      <dgm:prSet phldrT="[Texto]"/>
      <dgm:spPr/>
      <dgm:t>
        <a:bodyPr/>
        <a:lstStyle/>
        <a:p>
          <a:r>
            <a:rPr lang="es-MX" dirty="0"/>
            <a:t>U1 Números: Fracciones  (F1 F2)</a:t>
          </a:r>
        </a:p>
      </dgm:t>
    </dgm:pt>
    <dgm:pt modelId="{2D8D9A86-57C8-FC4C-B1DA-116F86369394}" type="parTrans" cxnId="{AC75BC2A-8592-2144-B501-52428B8CA7B6}">
      <dgm:prSet/>
      <dgm:spPr/>
      <dgm:t>
        <a:bodyPr/>
        <a:lstStyle/>
        <a:p>
          <a:endParaRPr lang="es-MX"/>
        </a:p>
      </dgm:t>
    </dgm:pt>
    <dgm:pt modelId="{A3284A9C-89B6-EB4D-8A1F-AC6112601B48}" type="sibTrans" cxnId="{AC75BC2A-8592-2144-B501-52428B8CA7B6}">
      <dgm:prSet/>
      <dgm:spPr/>
      <dgm:t>
        <a:bodyPr/>
        <a:lstStyle/>
        <a:p>
          <a:endParaRPr lang="es-MX"/>
        </a:p>
      </dgm:t>
    </dgm:pt>
    <dgm:pt modelId="{6CCFED9F-48C5-FA4E-97B4-919F9C707A47}">
      <dgm:prSet phldrT="[Texto]"/>
      <dgm:spPr/>
      <dgm:t>
        <a:bodyPr/>
        <a:lstStyle/>
        <a:p>
          <a:r>
            <a:rPr lang="es-MX" dirty="0"/>
            <a:t>U2 Álgebra: Lenguaje Algebraico  (F1)</a:t>
          </a:r>
        </a:p>
      </dgm:t>
    </dgm:pt>
    <dgm:pt modelId="{497A3777-701A-3645-AB4F-72A5F765AC77}" type="parTrans" cxnId="{3BF6B9C2-7455-8D43-9A28-B7719E19559C}">
      <dgm:prSet/>
      <dgm:spPr/>
      <dgm:t>
        <a:bodyPr/>
        <a:lstStyle/>
        <a:p>
          <a:endParaRPr lang="es-MX"/>
        </a:p>
      </dgm:t>
    </dgm:pt>
    <dgm:pt modelId="{7315AAA5-EA35-CC4C-9215-5F8FA3FC85F0}" type="sibTrans" cxnId="{3BF6B9C2-7455-8D43-9A28-B7719E19559C}">
      <dgm:prSet/>
      <dgm:spPr/>
      <dgm:t>
        <a:bodyPr/>
        <a:lstStyle/>
        <a:p>
          <a:endParaRPr lang="es-MX"/>
        </a:p>
      </dgm:t>
    </dgm:pt>
    <dgm:pt modelId="{A99FC3E4-6063-3E47-A6EC-A275B4979352}">
      <dgm:prSet phldrT="[Texto]"/>
      <dgm:spPr/>
      <dgm:t>
        <a:bodyPr/>
        <a:lstStyle/>
        <a:p>
          <a:r>
            <a:rPr lang="es-MX" dirty="0"/>
            <a:t>U3 Geometría: Uso de regla y compás (F2)</a:t>
          </a:r>
        </a:p>
      </dgm:t>
    </dgm:pt>
    <dgm:pt modelId="{33FA2FC5-4F0C-274E-8100-93D1E3C8B377}" type="parTrans" cxnId="{CB0FBE70-C582-3F43-9581-8C6790D9B44C}">
      <dgm:prSet/>
      <dgm:spPr/>
      <dgm:t>
        <a:bodyPr/>
        <a:lstStyle/>
        <a:p>
          <a:endParaRPr lang="es-MX"/>
        </a:p>
      </dgm:t>
    </dgm:pt>
    <dgm:pt modelId="{15EE3696-6AD8-E84C-9D06-D7498086A66B}" type="sibTrans" cxnId="{CB0FBE70-C582-3F43-9581-8C6790D9B44C}">
      <dgm:prSet/>
      <dgm:spPr/>
      <dgm:t>
        <a:bodyPr/>
        <a:lstStyle/>
        <a:p>
          <a:endParaRPr lang="es-MX"/>
        </a:p>
      </dgm:t>
    </dgm:pt>
    <dgm:pt modelId="{60863AB1-D5F3-7647-9EA4-DB4AF1848A33}">
      <dgm:prSet phldrT="[Texto]"/>
      <dgm:spPr/>
      <dgm:t>
        <a:bodyPr/>
        <a:lstStyle/>
        <a:p>
          <a:r>
            <a:rPr lang="es-MX" dirty="0"/>
            <a:t>U4 Probablidades: Reglas de conteo (F1 F2)</a:t>
          </a:r>
        </a:p>
      </dgm:t>
    </dgm:pt>
    <dgm:pt modelId="{E978F336-E8AF-6F41-A980-E1846644E7CF}" type="parTrans" cxnId="{91603B26-C7C1-A44C-ACAC-96CA08A3B016}">
      <dgm:prSet/>
      <dgm:spPr/>
      <dgm:t>
        <a:bodyPr/>
        <a:lstStyle/>
        <a:p>
          <a:endParaRPr lang="es-MX"/>
        </a:p>
      </dgm:t>
    </dgm:pt>
    <dgm:pt modelId="{4623AF52-FE18-A342-9992-27CDE66B3DD3}" type="sibTrans" cxnId="{91603B26-C7C1-A44C-ACAC-96CA08A3B016}">
      <dgm:prSet/>
      <dgm:spPr/>
      <dgm:t>
        <a:bodyPr/>
        <a:lstStyle/>
        <a:p>
          <a:endParaRPr lang="es-MX"/>
        </a:p>
      </dgm:t>
    </dgm:pt>
    <dgm:pt modelId="{5C2BA8C1-0EE6-224E-B949-90CDBEA6BAAA}" type="pres">
      <dgm:prSet presAssocID="{A5E9AD7D-A7E8-4A4E-B2DF-5A8E73BE8C2F}" presName="Name0" presStyleCnt="0">
        <dgm:presLayoutVars>
          <dgm:dir/>
          <dgm:animLvl val="lvl"/>
          <dgm:resizeHandles val="exact"/>
        </dgm:presLayoutVars>
      </dgm:prSet>
      <dgm:spPr/>
    </dgm:pt>
    <dgm:pt modelId="{B24F3CF3-86AF-C94C-B117-1ED1105D5941}" type="pres">
      <dgm:prSet presAssocID="{4134C9E5-53F0-2045-844D-449D579B35B1}" presName="parTxOnly" presStyleLbl="node1" presStyleIdx="0" presStyleCnt="4">
        <dgm:presLayoutVars>
          <dgm:chMax val="0"/>
          <dgm:chPref val="0"/>
          <dgm:bulletEnabled val="1"/>
        </dgm:presLayoutVars>
      </dgm:prSet>
      <dgm:spPr/>
    </dgm:pt>
    <dgm:pt modelId="{CC142AC8-05F3-B64E-9292-8EAB2150F634}" type="pres">
      <dgm:prSet presAssocID="{A3284A9C-89B6-EB4D-8A1F-AC6112601B48}" presName="parTxOnlySpace" presStyleCnt="0"/>
      <dgm:spPr/>
    </dgm:pt>
    <dgm:pt modelId="{1D1C4F1E-35AB-D747-A1D8-822BDA7E8D95}" type="pres">
      <dgm:prSet presAssocID="{6CCFED9F-48C5-FA4E-97B4-919F9C707A47}" presName="parTxOnly" presStyleLbl="node1" presStyleIdx="1" presStyleCnt="4">
        <dgm:presLayoutVars>
          <dgm:chMax val="0"/>
          <dgm:chPref val="0"/>
          <dgm:bulletEnabled val="1"/>
        </dgm:presLayoutVars>
      </dgm:prSet>
      <dgm:spPr/>
    </dgm:pt>
    <dgm:pt modelId="{98800977-9358-414F-9269-E38883BB9FEC}" type="pres">
      <dgm:prSet presAssocID="{7315AAA5-EA35-CC4C-9215-5F8FA3FC85F0}" presName="parTxOnlySpace" presStyleCnt="0"/>
      <dgm:spPr/>
    </dgm:pt>
    <dgm:pt modelId="{70ED4BF4-CD07-7E4C-A0F6-0AFB34A3863F}" type="pres">
      <dgm:prSet presAssocID="{A99FC3E4-6063-3E47-A6EC-A275B4979352}" presName="parTxOnly" presStyleLbl="node1" presStyleIdx="2" presStyleCnt="4">
        <dgm:presLayoutVars>
          <dgm:chMax val="0"/>
          <dgm:chPref val="0"/>
          <dgm:bulletEnabled val="1"/>
        </dgm:presLayoutVars>
      </dgm:prSet>
      <dgm:spPr/>
    </dgm:pt>
    <dgm:pt modelId="{CBCDEC2C-1D33-6744-B58F-E0274EFEFA34}" type="pres">
      <dgm:prSet presAssocID="{15EE3696-6AD8-E84C-9D06-D7498086A66B}" presName="parTxOnlySpace" presStyleCnt="0"/>
      <dgm:spPr/>
    </dgm:pt>
    <dgm:pt modelId="{73D53FF1-2877-DA4D-A2FB-C07A45A4581B}" type="pres">
      <dgm:prSet presAssocID="{60863AB1-D5F3-7647-9EA4-DB4AF1848A33}" presName="parTxOnly" presStyleLbl="node1" presStyleIdx="3" presStyleCnt="4">
        <dgm:presLayoutVars>
          <dgm:chMax val="0"/>
          <dgm:chPref val="0"/>
          <dgm:bulletEnabled val="1"/>
        </dgm:presLayoutVars>
      </dgm:prSet>
      <dgm:spPr/>
    </dgm:pt>
  </dgm:ptLst>
  <dgm:cxnLst>
    <dgm:cxn modelId="{91603B26-C7C1-A44C-ACAC-96CA08A3B016}" srcId="{A5E9AD7D-A7E8-4A4E-B2DF-5A8E73BE8C2F}" destId="{60863AB1-D5F3-7647-9EA4-DB4AF1848A33}" srcOrd="3" destOrd="0" parTransId="{E978F336-E8AF-6F41-A980-E1846644E7CF}" sibTransId="{4623AF52-FE18-A342-9992-27CDE66B3DD3}"/>
    <dgm:cxn modelId="{AC75BC2A-8592-2144-B501-52428B8CA7B6}" srcId="{A5E9AD7D-A7E8-4A4E-B2DF-5A8E73BE8C2F}" destId="{4134C9E5-53F0-2045-844D-449D579B35B1}" srcOrd="0" destOrd="0" parTransId="{2D8D9A86-57C8-FC4C-B1DA-116F86369394}" sibTransId="{A3284A9C-89B6-EB4D-8A1F-AC6112601B48}"/>
    <dgm:cxn modelId="{715EF35F-133F-AF43-95E5-13354E7A43F2}" type="presOf" srcId="{A5E9AD7D-A7E8-4A4E-B2DF-5A8E73BE8C2F}" destId="{5C2BA8C1-0EE6-224E-B949-90CDBEA6BAAA}" srcOrd="0" destOrd="0" presId="urn:microsoft.com/office/officeart/2005/8/layout/chevron1"/>
    <dgm:cxn modelId="{99640B62-FF12-3049-9F08-2522D8BB150B}" type="presOf" srcId="{A99FC3E4-6063-3E47-A6EC-A275B4979352}" destId="{70ED4BF4-CD07-7E4C-A0F6-0AFB34A3863F}" srcOrd="0" destOrd="0" presId="urn:microsoft.com/office/officeart/2005/8/layout/chevron1"/>
    <dgm:cxn modelId="{B74CA145-25B9-EE45-825F-A27BC70BE6AC}" type="presOf" srcId="{60863AB1-D5F3-7647-9EA4-DB4AF1848A33}" destId="{73D53FF1-2877-DA4D-A2FB-C07A45A4581B}" srcOrd="0" destOrd="0" presId="urn:microsoft.com/office/officeart/2005/8/layout/chevron1"/>
    <dgm:cxn modelId="{CB0FBE70-C582-3F43-9581-8C6790D9B44C}" srcId="{A5E9AD7D-A7E8-4A4E-B2DF-5A8E73BE8C2F}" destId="{A99FC3E4-6063-3E47-A6EC-A275B4979352}" srcOrd="2" destOrd="0" parTransId="{33FA2FC5-4F0C-274E-8100-93D1E3C8B377}" sibTransId="{15EE3696-6AD8-E84C-9D06-D7498086A66B}"/>
    <dgm:cxn modelId="{3BF6B9C2-7455-8D43-9A28-B7719E19559C}" srcId="{A5E9AD7D-A7E8-4A4E-B2DF-5A8E73BE8C2F}" destId="{6CCFED9F-48C5-FA4E-97B4-919F9C707A47}" srcOrd="1" destOrd="0" parTransId="{497A3777-701A-3645-AB4F-72A5F765AC77}" sibTransId="{7315AAA5-EA35-CC4C-9215-5F8FA3FC85F0}"/>
    <dgm:cxn modelId="{D31B80E2-926A-664D-A194-D2A4315DDEB6}" type="presOf" srcId="{4134C9E5-53F0-2045-844D-449D579B35B1}" destId="{B24F3CF3-86AF-C94C-B117-1ED1105D5941}" srcOrd="0" destOrd="0" presId="urn:microsoft.com/office/officeart/2005/8/layout/chevron1"/>
    <dgm:cxn modelId="{6D5CAFE5-00C2-3C4B-9951-7131357209C0}" type="presOf" srcId="{6CCFED9F-48C5-FA4E-97B4-919F9C707A47}" destId="{1D1C4F1E-35AB-D747-A1D8-822BDA7E8D95}" srcOrd="0" destOrd="0" presId="urn:microsoft.com/office/officeart/2005/8/layout/chevron1"/>
    <dgm:cxn modelId="{E946BE7F-470B-174A-AC46-789E8CCC3FB5}" type="presParOf" srcId="{5C2BA8C1-0EE6-224E-B949-90CDBEA6BAAA}" destId="{B24F3CF3-86AF-C94C-B117-1ED1105D5941}" srcOrd="0" destOrd="0" presId="urn:microsoft.com/office/officeart/2005/8/layout/chevron1"/>
    <dgm:cxn modelId="{F534D75A-6842-2044-9E3E-324C14F5F72F}" type="presParOf" srcId="{5C2BA8C1-0EE6-224E-B949-90CDBEA6BAAA}" destId="{CC142AC8-05F3-B64E-9292-8EAB2150F634}" srcOrd="1" destOrd="0" presId="urn:microsoft.com/office/officeart/2005/8/layout/chevron1"/>
    <dgm:cxn modelId="{2EBFBB46-1229-5C46-9459-85994986D52F}" type="presParOf" srcId="{5C2BA8C1-0EE6-224E-B949-90CDBEA6BAAA}" destId="{1D1C4F1E-35AB-D747-A1D8-822BDA7E8D95}" srcOrd="2" destOrd="0" presId="urn:microsoft.com/office/officeart/2005/8/layout/chevron1"/>
    <dgm:cxn modelId="{145CA309-F878-A140-92CD-9A27A07C527D}" type="presParOf" srcId="{5C2BA8C1-0EE6-224E-B949-90CDBEA6BAAA}" destId="{98800977-9358-414F-9269-E38883BB9FEC}" srcOrd="3" destOrd="0" presId="urn:microsoft.com/office/officeart/2005/8/layout/chevron1"/>
    <dgm:cxn modelId="{25039C8F-F024-BF40-B164-4C25F7A4B4C0}" type="presParOf" srcId="{5C2BA8C1-0EE6-224E-B949-90CDBEA6BAAA}" destId="{70ED4BF4-CD07-7E4C-A0F6-0AFB34A3863F}" srcOrd="4" destOrd="0" presId="urn:microsoft.com/office/officeart/2005/8/layout/chevron1"/>
    <dgm:cxn modelId="{FEF7CEC0-695C-8C41-A0A1-056AF6D75365}" type="presParOf" srcId="{5C2BA8C1-0EE6-224E-B949-90CDBEA6BAAA}" destId="{CBCDEC2C-1D33-6744-B58F-E0274EFEFA34}" srcOrd="5" destOrd="0" presId="urn:microsoft.com/office/officeart/2005/8/layout/chevron1"/>
    <dgm:cxn modelId="{DAC9A7E7-96C3-DD4C-B054-67583CD92684}" type="presParOf" srcId="{5C2BA8C1-0EE6-224E-B949-90CDBEA6BAAA}" destId="{73D53FF1-2877-DA4D-A2FB-C07A45A4581B}" srcOrd="6" destOrd="0" presId="urn:microsoft.com/office/officeart/2005/8/layout/chevron1"/>
  </dgm:cxnLst>
  <dgm:bg/>
  <dgm:whole/>
  <dgm:extLst>
    <a:ext uri="http://schemas.microsoft.com/office/drawing/2008/diagram">
      <dsp:dataModelExt xmlns:dsp="http://schemas.microsoft.com/office/drawing/2008/diagram" relId="rId1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530A09A-3ED2-6049-B983-F77B373F93D3}">
      <dsp:nvSpPr>
        <dsp:cNvPr id="0" name=""/>
        <dsp:cNvSpPr/>
      </dsp:nvSpPr>
      <dsp:spPr>
        <a:xfrm>
          <a:off x="2401224" y="809452"/>
          <a:ext cx="994064" cy="994064"/>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EFCAA86F-4C54-4343-8F8D-6F86226FAA2A}">
      <dsp:nvSpPr>
        <dsp:cNvPr id="0" name=""/>
        <dsp:cNvSpPr/>
      </dsp:nvSpPr>
      <dsp:spPr>
        <a:xfrm>
          <a:off x="2321699" y="0"/>
          <a:ext cx="1153114" cy="667443"/>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r>
            <a:rPr lang="es-CL" sz="1000" kern="1200" dirty="0"/>
            <a:t>Organización del curso</a:t>
          </a:r>
        </a:p>
      </dsp:txBody>
      <dsp:txXfrm>
        <a:off x="2321699" y="0"/>
        <a:ext cx="1153114" cy="667443"/>
      </dsp:txXfrm>
    </dsp:sp>
    <dsp:sp modelId="{DDCE45A7-D490-984D-A09C-68BB5351DB1A}">
      <dsp:nvSpPr>
        <dsp:cNvPr id="0" name=""/>
        <dsp:cNvSpPr/>
      </dsp:nvSpPr>
      <dsp:spPr>
        <a:xfrm>
          <a:off x="2779366" y="1084097"/>
          <a:ext cx="994064" cy="994064"/>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BD547D4F-95F5-3242-8B3C-46FFC4E5616A}">
      <dsp:nvSpPr>
        <dsp:cNvPr id="0" name=""/>
        <dsp:cNvSpPr/>
      </dsp:nvSpPr>
      <dsp:spPr>
        <a:xfrm>
          <a:off x="3821625" y="631076"/>
          <a:ext cx="1843829" cy="724246"/>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r>
            <a:rPr lang="es-ES_tradnl" sz="1000" b="0" i="0" kern="1200" dirty="0"/>
            <a:t>ORGANIZACIÓN INTERNA Reuniones semanales</a:t>
          </a:r>
          <a:endParaRPr lang="es-CL" sz="1000" kern="1200" dirty="0"/>
        </a:p>
      </dsp:txBody>
      <dsp:txXfrm>
        <a:off x="3821625" y="631076"/>
        <a:ext cx="1843829" cy="724246"/>
      </dsp:txXfrm>
    </dsp:sp>
    <dsp:sp modelId="{322C8239-6093-C041-AE10-937A9230ADD1}">
      <dsp:nvSpPr>
        <dsp:cNvPr id="0" name=""/>
        <dsp:cNvSpPr/>
      </dsp:nvSpPr>
      <dsp:spPr>
        <a:xfrm>
          <a:off x="2635028" y="1528870"/>
          <a:ext cx="994064" cy="994064"/>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849A2FBA-357F-F846-ACAD-9B5D2F8DCE14}">
      <dsp:nvSpPr>
        <dsp:cNvPr id="0" name=""/>
        <dsp:cNvSpPr/>
      </dsp:nvSpPr>
      <dsp:spPr>
        <a:xfrm>
          <a:off x="3901327" y="1942906"/>
          <a:ext cx="1033826" cy="724246"/>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r>
            <a:rPr lang="es-ES_tradnl" sz="1000" b="0" i="0" kern="1200" dirty="0"/>
            <a:t>DISEÑO:</a:t>
          </a:r>
        </a:p>
        <a:p>
          <a:pPr marL="0" lvl="0" indent="0" algn="ctr" defTabSz="444500">
            <a:lnSpc>
              <a:spcPct val="90000"/>
            </a:lnSpc>
            <a:spcBef>
              <a:spcPct val="0"/>
            </a:spcBef>
            <a:spcAft>
              <a:spcPct val="35000"/>
            </a:spcAft>
            <a:buNone/>
          </a:pPr>
          <a:r>
            <a:rPr lang="es-ES_tradnl" sz="1000" b="0" i="0" kern="1200" dirty="0"/>
            <a:t>Clases secuenciadas y presentaciones compartidas.</a:t>
          </a:r>
          <a:endParaRPr lang="es-CL" sz="1000" kern="1200" dirty="0"/>
        </a:p>
      </dsp:txBody>
      <dsp:txXfrm>
        <a:off x="3901327" y="1942906"/>
        <a:ext cx="1033826" cy="724246"/>
      </dsp:txXfrm>
    </dsp:sp>
    <dsp:sp modelId="{E6AF3737-5817-C346-AD33-01DC408B5275}">
      <dsp:nvSpPr>
        <dsp:cNvPr id="0" name=""/>
        <dsp:cNvSpPr/>
      </dsp:nvSpPr>
      <dsp:spPr>
        <a:xfrm>
          <a:off x="2167420" y="1528870"/>
          <a:ext cx="994064" cy="994064"/>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447A4C97-24A7-3848-A52A-5DE27E333B5B}">
      <dsp:nvSpPr>
        <dsp:cNvPr id="0" name=""/>
        <dsp:cNvSpPr/>
      </dsp:nvSpPr>
      <dsp:spPr>
        <a:xfrm>
          <a:off x="1069178" y="2115936"/>
          <a:ext cx="1033826" cy="724246"/>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r>
            <a:rPr lang="es-ES_tradnl" sz="1000" b="0" i="0" kern="1200" dirty="0"/>
            <a:t>PROPÓSITO FINAL</a:t>
          </a:r>
        </a:p>
        <a:p>
          <a:pPr marL="0" lvl="0" indent="0" algn="ctr" defTabSz="444500">
            <a:lnSpc>
              <a:spcPct val="90000"/>
            </a:lnSpc>
            <a:spcBef>
              <a:spcPct val="0"/>
            </a:spcBef>
            <a:spcAft>
              <a:spcPct val="35000"/>
            </a:spcAft>
            <a:buNone/>
          </a:pPr>
          <a:r>
            <a:rPr lang="es-ES_tradnl" sz="1000" b="0" i="0" kern="1200" dirty="0"/>
            <a:t>Reflexión en didáctica de la matemática</a:t>
          </a:r>
          <a:endParaRPr lang="es-CL" sz="1000" kern="1200" dirty="0"/>
        </a:p>
      </dsp:txBody>
      <dsp:txXfrm>
        <a:off x="1069178" y="2115936"/>
        <a:ext cx="1033826" cy="724246"/>
      </dsp:txXfrm>
    </dsp:sp>
    <dsp:sp modelId="{E7D7E4FC-DF82-8742-853C-0D2CEA02153C}">
      <dsp:nvSpPr>
        <dsp:cNvPr id="0" name=""/>
        <dsp:cNvSpPr/>
      </dsp:nvSpPr>
      <dsp:spPr>
        <a:xfrm>
          <a:off x="2023082" y="1084097"/>
          <a:ext cx="994064" cy="994064"/>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3B1293E7-B8A4-214C-B26E-73BF294A9903}">
      <dsp:nvSpPr>
        <dsp:cNvPr id="0" name=""/>
        <dsp:cNvSpPr/>
      </dsp:nvSpPr>
      <dsp:spPr>
        <a:xfrm>
          <a:off x="769486" y="738326"/>
          <a:ext cx="1315110" cy="1008506"/>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r>
            <a:rPr lang="es-ES_tradnl" sz="1000" b="0" i="0" kern="1200" dirty="0"/>
            <a:t>MATERIALES</a:t>
          </a:r>
        </a:p>
        <a:p>
          <a:pPr marL="0" lvl="0" indent="0" algn="ctr" defTabSz="444500">
            <a:lnSpc>
              <a:spcPct val="90000"/>
            </a:lnSpc>
            <a:spcBef>
              <a:spcPct val="0"/>
            </a:spcBef>
            <a:spcAft>
              <a:spcPct val="35000"/>
            </a:spcAft>
            <a:buNone/>
          </a:pPr>
          <a:r>
            <a:rPr lang="es-ES_tradnl" sz="1000" b="0" i="0" kern="1200" dirty="0"/>
            <a:t>Análisis de texto escolares, producciones de estudiantes, videos y situaciones de enseñanza.</a:t>
          </a:r>
          <a:endParaRPr lang="es-CL" sz="1000" kern="1200" dirty="0"/>
        </a:p>
      </dsp:txBody>
      <dsp:txXfrm>
        <a:off x="769486" y="738326"/>
        <a:ext cx="1315110" cy="100850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EA15F2-82EA-6E4D-AB34-79B53BB304CB}">
      <dsp:nvSpPr>
        <dsp:cNvPr id="0" name=""/>
        <dsp:cNvSpPr/>
      </dsp:nvSpPr>
      <dsp:spPr>
        <a:xfrm>
          <a:off x="0" y="0"/>
          <a:ext cx="8514310" cy="1744429"/>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02C704F-2681-664C-B698-3DEBFCF8A97B}">
      <dsp:nvSpPr>
        <dsp:cNvPr id="0" name=""/>
        <dsp:cNvSpPr/>
      </dsp:nvSpPr>
      <dsp:spPr>
        <a:xfrm>
          <a:off x="339437" y="523328"/>
          <a:ext cx="3005050" cy="69777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s-CL" sz="1000" kern="1200" dirty="0"/>
            <a:t>Paradigma cualitativo descriptivo</a:t>
          </a:r>
        </a:p>
      </dsp:txBody>
      <dsp:txXfrm>
        <a:off x="373499" y="557390"/>
        <a:ext cx="2936926" cy="629647"/>
      </dsp:txXfrm>
    </dsp:sp>
    <dsp:sp modelId="{04B05A77-BE91-104A-BB4D-2D0C7641E478}">
      <dsp:nvSpPr>
        <dsp:cNvPr id="0" name=""/>
        <dsp:cNvSpPr/>
      </dsp:nvSpPr>
      <dsp:spPr>
        <a:xfrm>
          <a:off x="6878406" y="515436"/>
          <a:ext cx="3005050" cy="69777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s-CL" sz="1000" kern="1200" dirty="0"/>
            <a:t>Información desde: recursos de enseñanza preparados para la clase, evaluaciones de los estudiantes, para la organización del curso en unidades según el </a:t>
          </a:r>
          <a:r>
            <a:rPr lang="es-CL" sz="1000" kern="1200" dirty="0" err="1"/>
            <a:t>curriculum</a:t>
          </a:r>
          <a:r>
            <a:rPr lang="es-CL" sz="1000" kern="1200" dirty="0"/>
            <a:t> escolar:</a:t>
          </a:r>
        </a:p>
      </dsp:txBody>
      <dsp:txXfrm>
        <a:off x="6912468" y="549498"/>
        <a:ext cx="2936926" cy="629647"/>
      </dsp:txXfrm>
    </dsp:sp>
    <dsp:sp modelId="{CA26F501-5F94-C149-93BF-0567270B8360}">
      <dsp:nvSpPr>
        <dsp:cNvPr id="0" name=""/>
        <dsp:cNvSpPr/>
      </dsp:nvSpPr>
      <dsp:spPr>
        <a:xfrm>
          <a:off x="3505892" y="515436"/>
          <a:ext cx="3005050" cy="69777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s-CL" sz="1000" kern="1200" dirty="0"/>
            <a:t>Insumos: investigaciones y literatura que se corresponda con posibles clases que responden al currículum nacional vigente </a:t>
          </a:r>
        </a:p>
      </dsp:txBody>
      <dsp:txXfrm>
        <a:off x="3539954" y="549498"/>
        <a:ext cx="2936926" cy="62964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4F3CF3-86AF-C94C-B117-1ED1105D5941}">
      <dsp:nvSpPr>
        <dsp:cNvPr id="0" name=""/>
        <dsp:cNvSpPr/>
      </dsp:nvSpPr>
      <dsp:spPr>
        <a:xfrm>
          <a:off x="3770" y="433270"/>
          <a:ext cx="2194718" cy="877887"/>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18669" rIns="18669" bIns="18669" numCol="1" spcCol="1270" anchor="ctr" anchorCtr="0">
          <a:noAutofit/>
        </a:bodyPr>
        <a:lstStyle/>
        <a:p>
          <a:pPr marL="0" lvl="0" indent="0" algn="ctr" defTabSz="622300">
            <a:lnSpc>
              <a:spcPct val="90000"/>
            </a:lnSpc>
            <a:spcBef>
              <a:spcPct val="0"/>
            </a:spcBef>
            <a:spcAft>
              <a:spcPct val="35000"/>
            </a:spcAft>
            <a:buNone/>
          </a:pPr>
          <a:r>
            <a:rPr lang="es-MX" sz="1400" kern="1200" dirty="0"/>
            <a:t>U1 Números: Fracciones  (F1 F2)</a:t>
          </a:r>
        </a:p>
      </dsp:txBody>
      <dsp:txXfrm>
        <a:off x="442714" y="433270"/>
        <a:ext cx="1316831" cy="877887"/>
      </dsp:txXfrm>
    </dsp:sp>
    <dsp:sp modelId="{1D1C4F1E-35AB-D747-A1D8-822BDA7E8D95}">
      <dsp:nvSpPr>
        <dsp:cNvPr id="0" name=""/>
        <dsp:cNvSpPr/>
      </dsp:nvSpPr>
      <dsp:spPr>
        <a:xfrm>
          <a:off x="1979017" y="433270"/>
          <a:ext cx="2194718" cy="877887"/>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18669" rIns="18669" bIns="18669" numCol="1" spcCol="1270" anchor="ctr" anchorCtr="0">
          <a:noAutofit/>
        </a:bodyPr>
        <a:lstStyle/>
        <a:p>
          <a:pPr marL="0" lvl="0" indent="0" algn="ctr" defTabSz="622300">
            <a:lnSpc>
              <a:spcPct val="90000"/>
            </a:lnSpc>
            <a:spcBef>
              <a:spcPct val="0"/>
            </a:spcBef>
            <a:spcAft>
              <a:spcPct val="35000"/>
            </a:spcAft>
            <a:buNone/>
          </a:pPr>
          <a:r>
            <a:rPr lang="es-MX" sz="1400" kern="1200" dirty="0"/>
            <a:t>U2 Álgebra: Lenguaje Algebraico  (F1)</a:t>
          </a:r>
        </a:p>
      </dsp:txBody>
      <dsp:txXfrm>
        <a:off x="2417961" y="433270"/>
        <a:ext cx="1316831" cy="877887"/>
      </dsp:txXfrm>
    </dsp:sp>
    <dsp:sp modelId="{70ED4BF4-CD07-7E4C-A0F6-0AFB34A3863F}">
      <dsp:nvSpPr>
        <dsp:cNvPr id="0" name=""/>
        <dsp:cNvSpPr/>
      </dsp:nvSpPr>
      <dsp:spPr>
        <a:xfrm>
          <a:off x="3954264" y="433270"/>
          <a:ext cx="2194718" cy="877887"/>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18669" rIns="18669" bIns="18669" numCol="1" spcCol="1270" anchor="ctr" anchorCtr="0">
          <a:noAutofit/>
        </a:bodyPr>
        <a:lstStyle/>
        <a:p>
          <a:pPr marL="0" lvl="0" indent="0" algn="ctr" defTabSz="622300">
            <a:lnSpc>
              <a:spcPct val="90000"/>
            </a:lnSpc>
            <a:spcBef>
              <a:spcPct val="0"/>
            </a:spcBef>
            <a:spcAft>
              <a:spcPct val="35000"/>
            </a:spcAft>
            <a:buNone/>
          </a:pPr>
          <a:r>
            <a:rPr lang="es-MX" sz="1400" kern="1200" dirty="0"/>
            <a:t>U3 Geometría: Uso de regla y compás (F2)</a:t>
          </a:r>
        </a:p>
      </dsp:txBody>
      <dsp:txXfrm>
        <a:off x="4393208" y="433270"/>
        <a:ext cx="1316831" cy="877887"/>
      </dsp:txXfrm>
    </dsp:sp>
    <dsp:sp modelId="{73D53FF1-2877-DA4D-A2FB-C07A45A4581B}">
      <dsp:nvSpPr>
        <dsp:cNvPr id="0" name=""/>
        <dsp:cNvSpPr/>
      </dsp:nvSpPr>
      <dsp:spPr>
        <a:xfrm>
          <a:off x="5929510" y="433270"/>
          <a:ext cx="2194718" cy="877887"/>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18669" rIns="18669" bIns="18669" numCol="1" spcCol="1270" anchor="ctr" anchorCtr="0">
          <a:noAutofit/>
        </a:bodyPr>
        <a:lstStyle/>
        <a:p>
          <a:pPr marL="0" lvl="0" indent="0" algn="ctr" defTabSz="622300">
            <a:lnSpc>
              <a:spcPct val="90000"/>
            </a:lnSpc>
            <a:spcBef>
              <a:spcPct val="0"/>
            </a:spcBef>
            <a:spcAft>
              <a:spcPct val="35000"/>
            </a:spcAft>
            <a:buNone/>
          </a:pPr>
          <a:r>
            <a:rPr lang="es-MX" sz="1400" kern="1200" dirty="0"/>
            <a:t>U4 Probablidades: Reglas de conteo (F1 F2)</a:t>
          </a:r>
        </a:p>
      </dsp:txBody>
      <dsp:txXfrm>
        <a:off x="6368454" y="433270"/>
        <a:ext cx="1316831" cy="877887"/>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g2704d73db7f_0_1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83" name="Google Shape;83;g2704d73db7f_0_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6"/>
        <p:cNvGrpSpPr/>
        <p:nvPr/>
      </p:nvGrpSpPr>
      <p:grpSpPr>
        <a:xfrm>
          <a:off x="0" y="0"/>
          <a:ext cx="0" cy="0"/>
          <a:chOff x="0" y="0"/>
          <a:chExt cx="0" cy="0"/>
        </a:xfrm>
      </p:grpSpPr>
      <p:sp>
        <p:nvSpPr>
          <p:cNvPr id="177" name="Google Shape;177;p4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just" rtl="0">
              <a:lnSpc>
                <a:spcPct val="115000"/>
              </a:lnSpc>
              <a:spcBef>
                <a:spcPts val="0"/>
              </a:spcBef>
              <a:spcAft>
                <a:spcPts val="0"/>
              </a:spcAft>
              <a:buClr>
                <a:schemeClr val="dk1"/>
              </a:buClr>
              <a:buSzPts val="1200"/>
              <a:buFont typeface="Arial"/>
              <a:buNone/>
            </a:pPr>
            <a:endParaRPr dirty="0"/>
          </a:p>
        </p:txBody>
      </p:sp>
      <p:sp>
        <p:nvSpPr>
          <p:cNvPr id="178" name="Google Shape;178;p4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6">
          <a:extLst>
            <a:ext uri="{FF2B5EF4-FFF2-40B4-BE49-F238E27FC236}">
              <a16:creationId xmlns:a16="http://schemas.microsoft.com/office/drawing/2014/main" id="{E1F205BC-339F-E7DF-AD33-83DF98BB484F}"/>
            </a:ext>
          </a:extLst>
        </p:cNvPr>
        <p:cNvGrpSpPr/>
        <p:nvPr/>
      </p:nvGrpSpPr>
      <p:grpSpPr>
        <a:xfrm>
          <a:off x="0" y="0"/>
          <a:ext cx="0" cy="0"/>
          <a:chOff x="0" y="0"/>
          <a:chExt cx="0" cy="0"/>
        </a:xfrm>
      </p:grpSpPr>
      <p:sp>
        <p:nvSpPr>
          <p:cNvPr id="177" name="Google Shape;177;p41:notes">
            <a:extLst>
              <a:ext uri="{FF2B5EF4-FFF2-40B4-BE49-F238E27FC236}">
                <a16:creationId xmlns:a16="http://schemas.microsoft.com/office/drawing/2014/main" id="{502D324B-1246-64E7-7859-1628395F4575}"/>
              </a:ext>
            </a:extLst>
          </p:cNvPr>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just" rtl="0">
              <a:lnSpc>
                <a:spcPct val="115000"/>
              </a:lnSpc>
              <a:spcBef>
                <a:spcPts val="0"/>
              </a:spcBef>
              <a:spcAft>
                <a:spcPts val="0"/>
              </a:spcAft>
              <a:buClr>
                <a:schemeClr val="dk1"/>
              </a:buClr>
              <a:buSzPts val="1200"/>
              <a:buFont typeface="Arial"/>
              <a:buNone/>
            </a:pPr>
            <a:r>
              <a:rPr lang="es-CL" sz="1200">
                <a:solidFill>
                  <a:srgbClr val="595959"/>
                </a:solidFill>
                <a:latin typeface="Nunito"/>
                <a:ea typeface="Nunito"/>
                <a:cs typeface="Nunito"/>
                <a:sym typeface="Nunito"/>
              </a:rPr>
              <a:t>Universidad Austral de Chile	</a:t>
            </a:r>
            <a:endParaRPr/>
          </a:p>
        </p:txBody>
      </p:sp>
      <p:sp>
        <p:nvSpPr>
          <p:cNvPr id="178" name="Google Shape;178;p41:notes">
            <a:extLst>
              <a:ext uri="{FF2B5EF4-FFF2-40B4-BE49-F238E27FC236}">
                <a16:creationId xmlns:a16="http://schemas.microsoft.com/office/drawing/2014/main" id="{EBF1E3DC-0F12-A01F-2C6E-0AABAD0339CD}"/>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0309722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6">
          <a:extLst>
            <a:ext uri="{FF2B5EF4-FFF2-40B4-BE49-F238E27FC236}">
              <a16:creationId xmlns:a16="http://schemas.microsoft.com/office/drawing/2014/main" id="{807C29E2-4F62-EA74-FA78-18AD2C5B7AD5}"/>
            </a:ext>
          </a:extLst>
        </p:cNvPr>
        <p:cNvGrpSpPr/>
        <p:nvPr/>
      </p:nvGrpSpPr>
      <p:grpSpPr>
        <a:xfrm>
          <a:off x="0" y="0"/>
          <a:ext cx="0" cy="0"/>
          <a:chOff x="0" y="0"/>
          <a:chExt cx="0" cy="0"/>
        </a:xfrm>
      </p:grpSpPr>
      <p:sp>
        <p:nvSpPr>
          <p:cNvPr id="177" name="Google Shape;177;p41:notes">
            <a:extLst>
              <a:ext uri="{FF2B5EF4-FFF2-40B4-BE49-F238E27FC236}">
                <a16:creationId xmlns:a16="http://schemas.microsoft.com/office/drawing/2014/main" id="{C4F7674D-BFB3-7646-25D5-B9DC70DAF528}"/>
              </a:ext>
            </a:extLst>
          </p:cNvPr>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just" rtl="0">
              <a:lnSpc>
                <a:spcPct val="115000"/>
              </a:lnSpc>
              <a:spcBef>
                <a:spcPts val="0"/>
              </a:spcBef>
              <a:spcAft>
                <a:spcPts val="0"/>
              </a:spcAft>
              <a:buClr>
                <a:schemeClr val="dk1"/>
              </a:buClr>
              <a:buSzPts val="1200"/>
              <a:buFont typeface="Arial"/>
              <a:buNone/>
            </a:pPr>
            <a:r>
              <a:rPr lang="es-CL" sz="1200">
                <a:solidFill>
                  <a:srgbClr val="595959"/>
                </a:solidFill>
                <a:latin typeface="Nunito"/>
                <a:ea typeface="Nunito"/>
                <a:cs typeface="Nunito"/>
                <a:sym typeface="Nunito"/>
              </a:rPr>
              <a:t>Universidad Austral de Chile	</a:t>
            </a:r>
            <a:endParaRPr/>
          </a:p>
        </p:txBody>
      </p:sp>
      <p:sp>
        <p:nvSpPr>
          <p:cNvPr id="178" name="Google Shape;178;p41:notes">
            <a:extLst>
              <a:ext uri="{FF2B5EF4-FFF2-40B4-BE49-F238E27FC236}">
                <a16:creationId xmlns:a16="http://schemas.microsoft.com/office/drawing/2014/main" id="{86B3809A-A368-7050-8409-A2D6797C0DAE}"/>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5652199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6">
          <a:extLst>
            <a:ext uri="{FF2B5EF4-FFF2-40B4-BE49-F238E27FC236}">
              <a16:creationId xmlns:a16="http://schemas.microsoft.com/office/drawing/2014/main" id="{CD8F7A44-92F2-6336-502F-C2CAA1859B0B}"/>
            </a:ext>
          </a:extLst>
        </p:cNvPr>
        <p:cNvGrpSpPr/>
        <p:nvPr/>
      </p:nvGrpSpPr>
      <p:grpSpPr>
        <a:xfrm>
          <a:off x="0" y="0"/>
          <a:ext cx="0" cy="0"/>
          <a:chOff x="0" y="0"/>
          <a:chExt cx="0" cy="0"/>
        </a:xfrm>
      </p:grpSpPr>
      <p:sp>
        <p:nvSpPr>
          <p:cNvPr id="177" name="Google Shape;177;p41:notes">
            <a:extLst>
              <a:ext uri="{FF2B5EF4-FFF2-40B4-BE49-F238E27FC236}">
                <a16:creationId xmlns:a16="http://schemas.microsoft.com/office/drawing/2014/main" id="{7CA4D69E-9788-CB90-9CFB-B90725CF1EFD}"/>
              </a:ext>
            </a:extLst>
          </p:cNvPr>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just" rtl="0">
              <a:lnSpc>
                <a:spcPct val="115000"/>
              </a:lnSpc>
              <a:spcBef>
                <a:spcPts val="0"/>
              </a:spcBef>
              <a:spcAft>
                <a:spcPts val="0"/>
              </a:spcAft>
              <a:buClr>
                <a:schemeClr val="dk1"/>
              </a:buClr>
              <a:buSzPts val="1200"/>
              <a:buFont typeface="Arial"/>
              <a:buNone/>
            </a:pPr>
            <a:r>
              <a:rPr lang="es-CL" sz="1200">
                <a:solidFill>
                  <a:srgbClr val="595959"/>
                </a:solidFill>
                <a:latin typeface="Nunito"/>
                <a:ea typeface="Nunito"/>
                <a:cs typeface="Nunito"/>
                <a:sym typeface="Nunito"/>
              </a:rPr>
              <a:t>Universidad Austral de Chile	</a:t>
            </a:r>
            <a:endParaRPr/>
          </a:p>
        </p:txBody>
      </p:sp>
      <p:sp>
        <p:nvSpPr>
          <p:cNvPr id="178" name="Google Shape;178;p41:notes">
            <a:extLst>
              <a:ext uri="{FF2B5EF4-FFF2-40B4-BE49-F238E27FC236}">
                <a16:creationId xmlns:a16="http://schemas.microsoft.com/office/drawing/2014/main" id="{B5045738-0A93-E2A8-4A59-470155569329}"/>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174193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6">
          <a:extLst>
            <a:ext uri="{FF2B5EF4-FFF2-40B4-BE49-F238E27FC236}">
              <a16:creationId xmlns:a16="http://schemas.microsoft.com/office/drawing/2014/main" id="{19F3FD9C-D0D3-FE39-2C7B-A003D3528A24}"/>
            </a:ext>
          </a:extLst>
        </p:cNvPr>
        <p:cNvGrpSpPr/>
        <p:nvPr/>
      </p:nvGrpSpPr>
      <p:grpSpPr>
        <a:xfrm>
          <a:off x="0" y="0"/>
          <a:ext cx="0" cy="0"/>
          <a:chOff x="0" y="0"/>
          <a:chExt cx="0" cy="0"/>
        </a:xfrm>
      </p:grpSpPr>
      <p:sp>
        <p:nvSpPr>
          <p:cNvPr id="177" name="Google Shape;177;p41:notes">
            <a:extLst>
              <a:ext uri="{FF2B5EF4-FFF2-40B4-BE49-F238E27FC236}">
                <a16:creationId xmlns:a16="http://schemas.microsoft.com/office/drawing/2014/main" id="{C9A3ACA5-DE7B-AC71-566C-8A4BA95B5BC9}"/>
              </a:ext>
            </a:extLst>
          </p:cNvPr>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just" rtl="0">
              <a:lnSpc>
                <a:spcPct val="115000"/>
              </a:lnSpc>
              <a:spcBef>
                <a:spcPts val="0"/>
              </a:spcBef>
              <a:spcAft>
                <a:spcPts val="0"/>
              </a:spcAft>
              <a:buClr>
                <a:schemeClr val="dk1"/>
              </a:buClr>
              <a:buSzPts val="1200"/>
              <a:buFont typeface="Arial"/>
              <a:buNone/>
            </a:pPr>
            <a:r>
              <a:rPr lang="es-CL" sz="1200">
                <a:solidFill>
                  <a:srgbClr val="595959"/>
                </a:solidFill>
                <a:latin typeface="Nunito"/>
                <a:ea typeface="Nunito"/>
                <a:cs typeface="Nunito"/>
                <a:sym typeface="Nunito"/>
              </a:rPr>
              <a:t>Universidad Austral de Chile	</a:t>
            </a:r>
            <a:endParaRPr/>
          </a:p>
        </p:txBody>
      </p:sp>
      <p:sp>
        <p:nvSpPr>
          <p:cNvPr id="178" name="Google Shape;178;p41:notes">
            <a:extLst>
              <a:ext uri="{FF2B5EF4-FFF2-40B4-BE49-F238E27FC236}">
                <a16:creationId xmlns:a16="http://schemas.microsoft.com/office/drawing/2014/main" id="{18AD4B96-880B-B92F-BE4A-576DAB8231A1}"/>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192204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6">
          <a:extLst>
            <a:ext uri="{FF2B5EF4-FFF2-40B4-BE49-F238E27FC236}">
              <a16:creationId xmlns:a16="http://schemas.microsoft.com/office/drawing/2014/main" id="{56036F4A-8C00-98DA-B728-8EB9C35A3589}"/>
            </a:ext>
          </a:extLst>
        </p:cNvPr>
        <p:cNvGrpSpPr/>
        <p:nvPr/>
      </p:nvGrpSpPr>
      <p:grpSpPr>
        <a:xfrm>
          <a:off x="0" y="0"/>
          <a:ext cx="0" cy="0"/>
          <a:chOff x="0" y="0"/>
          <a:chExt cx="0" cy="0"/>
        </a:xfrm>
      </p:grpSpPr>
      <p:sp>
        <p:nvSpPr>
          <p:cNvPr id="177" name="Google Shape;177;p41:notes">
            <a:extLst>
              <a:ext uri="{FF2B5EF4-FFF2-40B4-BE49-F238E27FC236}">
                <a16:creationId xmlns:a16="http://schemas.microsoft.com/office/drawing/2014/main" id="{BDD98A67-FD4B-DC78-CBE6-07021568E916}"/>
              </a:ext>
            </a:extLst>
          </p:cNvPr>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just" rtl="0">
              <a:lnSpc>
                <a:spcPct val="115000"/>
              </a:lnSpc>
              <a:spcBef>
                <a:spcPts val="0"/>
              </a:spcBef>
              <a:spcAft>
                <a:spcPts val="0"/>
              </a:spcAft>
              <a:buClr>
                <a:schemeClr val="dk1"/>
              </a:buClr>
              <a:buSzPts val="1200"/>
              <a:buFont typeface="Arial"/>
              <a:buNone/>
            </a:pPr>
            <a:r>
              <a:rPr lang="es-CL" sz="1200">
                <a:solidFill>
                  <a:srgbClr val="595959"/>
                </a:solidFill>
                <a:latin typeface="Nunito"/>
                <a:ea typeface="Nunito"/>
                <a:cs typeface="Nunito"/>
                <a:sym typeface="Nunito"/>
              </a:rPr>
              <a:t>Universidad Austral de Chile	</a:t>
            </a:r>
            <a:endParaRPr/>
          </a:p>
        </p:txBody>
      </p:sp>
      <p:sp>
        <p:nvSpPr>
          <p:cNvPr id="178" name="Google Shape;178;p41:notes">
            <a:extLst>
              <a:ext uri="{FF2B5EF4-FFF2-40B4-BE49-F238E27FC236}">
                <a16:creationId xmlns:a16="http://schemas.microsoft.com/office/drawing/2014/main" id="{292FDD7C-7462-3193-2A88-0FE3266D48C7}"/>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4373769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2"/>
        <p:cNvGrpSpPr/>
        <p:nvPr/>
      </p:nvGrpSpPr>
      <p:grpSpPr>
        <a:xfrm>
          <a:off x="0" y="0"/>
          <a:ext cx="0" cy="0"/>
          <a:chOff x="0" y="0"/>
          <a:chExt cx="0" cy="0"/>
        </a:xfrm>
      </p:grpSpPr>
      <p:sp>
        <p:nvSpPr>
          <p:cNvPr id="343" name="Google Shape;343;p1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344" name="Google Shape;344;p16: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Diapositiva de título" type="title">
  <p:cSld name="TITLE">
    <p:spTree>
      <p:nvGrpSpPr>
        <p:cNvPr id="1" name="Shape 11"/>
        <p:cNvGrpSpPr/>
        <p:nvPr/>
      </p:nvGrpSpPr>
      <p:grpSpPr>
        <a:xfrm>
          <a:off x="0" y="0"/>
          <a:ext cx="0" cy="0"/>
          <a:chOff x="0" y="0"/>
          <a:chExt cx="0" cy="0"/>
        </a:xfrm>
      </p:grpSpPr>
      <p:sp>
        <p:nvSpPr>
          <p:cNvPr id="12" name="Google Shape;12;p19"/>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 name="Google Shape;13;p19"/>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4" name="Google Shape;14;p1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 name="Google Shape;15;p1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 name="Google Shape;16;p1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CL"/>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ítulo y texto vertical" type="vertTx">
  <p:cSld name="VERTICAL_TEXT">
    <p:spTree>
      <p:nvGrpSpPr>
        <p:cNvPr id="1" name="Shape 68"/>
        <p:cNvGrpSpPr/>
        <p:nvPr/>
      </p:nvGrpSpPr>
      <p:grpSpPr>
        <a:xfrm>
          <a:off x="0" y="0"/>
          <a:ext cx="0" cy="0"/>
          <a:chOff x="0" y="0"/>
          <a:chExt cx="0" cy="0"/>
        </a:xfrm>
      </p:grpSpPr>
      <p:sp>
        <p:nvSpPr>
          <p:cNvPr id="69" name="Google Shape;69;p2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28"/>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 name="Google Shape;71;p2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2" name="Google Shape;72;p2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3" name="Google Shape;73;p2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CL"/>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ítulo vertical y texto" type="vertTitleAndTx">
  <p:cSld name="VERTICAL_TITLE_AND_VERTICAL_TEXT">
    <p:spTree>
      <p:nvGrpSpPr>
        <p:cNvPr id="1" name="Shape 74"/>
        <p:cNvGrpSpPr/>
        <p:nvPr/>
      </p:nvGrpSpPr>
      <p:grpSpPr>
        <a:xfrm>
          <a:off x="0" y="0"/>
          <a:ext cx="0" cy="0"/>
          <a:chOff x="0" y="0"/>
          <a:chExt cx="0" cy="0"/>
        </a:xfrm>
      </p:grpSpPr>
      <p:sp>
        <p:nvSpPr>
          <p:cNvPr id="75" name="Google Shape;75;p29"/>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29"/>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7" name="Google Shape;77;p2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8" name="Google Shape;78;p2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9" name="Google Shape;79;p2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CL"/>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CMM-en-blanco">
  <p:cSld name="CMM-en-blanco">
    <p:spTree>
      <p:nvGrpSpPr>
        <p:cNvPr id="1" name="Shape 80"/>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ítulo y objetos" type="obj">
  <p:cSld name="OBJECT">
    <p:spTree>
      <p:nvGrpSpPr>
        <p:cNvPr id="1" name="Shape 17"/>
        <p:cNvGrpSpPr/>
        <p:nvPr/>
      </p:nvGrpSpPr>
      <p:grpSpPr>
        <a:xfrm>
          <a:off x="0" y="0"/>
          <a:ext cx="0" cy="0"/>
          <a:chOff x="0" y="0"/>
          <a:chExt cx="0" cy="0"/>
        </a:xfrm>
      </p:grpSpPr>
      <p:sp>
        <p:nvSpPr>
          <p:cNvPr id="18" name="Google Shape;18;p2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20"/>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0" name="Google Shape;20;p2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1" name="Google Shape;21;p2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2" name="Google Shape;22;p2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CL"/>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Encabezado de sección" type="secHead">
  <p:cSld name="SECTION_HEADER">
    <p:spTree>
      <p:nvGrpSpPr>
        <p:cNvPr id="1" name="Shape 23"/>
        <p:cNvGrpSpPr/>
        <p:nvPr/>
      </p:nvGrpSpPr>
      <p:grpSpPr>
        <a:xfrm>
          <a:off x="0" y="0"/>
          <a:ext cx="0" cy="0"/>
          <a:chOff x="0" y="0"/>
          <a:chExt cx="0" cy="0"/>
        </a:xfrm>
      </p:grpSpPr>
      <p:sp>
        <p:nvSpPr>
          <p:cNvPr id="24" name="Google Shape;24;p21"/>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21"/>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26" name="Google Shape;26;p2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7" name="Google Shape;27;p2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8" name="Google Shape;28;p2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CL"/>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Dos objetos" type="twoObj">
  <p:cSld name="TWO_OBJECTS">
    <p:spTree>
      <p:nvGrpSpPr>
        <p:cNvPr id="1" name="Shape 29"/>
        <p:cNvGrpSpPr/>
        <p:nvPr/>
      </p:nvGrpSpPr>
      <p:grpSpPr>
        <a:xfrm>
          <a:off x="0" y="0"/>
          <a:ext cx="0" cy="0"/>
          <a:chOff x="0" y="0"/>
          <a:chExt cx="0" cy="0"/>
        </a:xfrm>
      </p:grpSpPr>
      <p:sp>
        <p:nvSpPr>
          <p:cNvPr id="30" name="Google Shape;30;p2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22"/>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2" name="Google Shape;32;p22"/>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3" name="Google Shape;33;p2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4" name="Google Shape;34;p2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2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CL"/>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ación" type="twoTxTwoObj">
  <p:cSld name="TWO_OBJECTS_WITH_TEXT">
    <p:spTree>
      <p:nvGrpSpPr>
        <p:cNvPr id="1" name="Shape 36"/>
        <p:cNvGrpSpPr/>
        <p:nvPr/>
      </p:nvGrpSpPr>
      <p:grpSpPr>
        <a:xfrm>
          <a:off x="0" y="0"/>
          <a:ext cx="0" cy="0"/>
          <a:chOff x="0" y="0"/>
          <a:chExt cx="0" cy="0"/>
        </a:xfrm>
      </p:grpSpPr>
      <p:sp>
        <p:nvSpPr>
          <p:cNvPr id="37" name="Google Shape;37;p23"/>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23"/>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9" name="Google Shape;39;p23"/>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 name="Google Shape;40;p23"/>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1" name="Google Shape;41;p23"/>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2" name="Google Shape;42;p2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p2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4" name="Google Shape;44;p2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CL"/>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olo el título" type="titleOnly">
  <p:cSld name="TITLE_ONLY">
    <p:spTree>
      <p:nvGrpSpPr>
        <p:cNvPr id="1" name="Shape 45"/>
        <p:cNvGrpSpPr/>
        <p:nvPr/>
      </p:nvGrpSpPr>
      <p:grpSpPr>
        <a:xfrm>
          <a:off x="0" y="0"/>
          <a:ext cx="0" cy="0"/>
          <a:chOff x="0" y="0"/>
          <a:chExt cx="0" cy="0"/>
        </a:xfrm>
      </p:grpSpPr>
      <p:sp>
        <p:nvSpPr>
          <p:cNvPr id="46" name="Google Shape;46;p2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2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2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9" name="Google Shape;49;p2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CL"/>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En blanco" type="blank">
  <p:cSld name="BLANK">
    <p:spTree>
      <p:nvGrpSpPr>
        <p:cNvPr id="1" name="Shape 50"/>
        <p:cNvGrpSpPr/>
        <p:nvPr/>
      </p:nvGrpSpPr>
      <p:grpSpPr>
        <a:xfrm>
          <a:off x="0" y="0"/>
          <a:ext cx="0" cy="0"/>
          <a:chOff x="0" y="0"/>
          <a:chExt cx="0" cy="0"/>
        </a:xfrm>
      </p:grpSpPr>
      <p:sp>
        <p:nvSpPr>
          <p:cNvPr id="51" name="Google Shape;51;p2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2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2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CL"/>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ido con título" type="objTx">
  <p:cSld name="OBJECT_WITH_CAPTION_TEXT">
    <p:spTree>
      <p:nvGrpSpPr>
        <p:cNvPr id="1" name="Shape 54"/>
        <p:cNvGrpSpPr/>
        <p:nvPr/>
      </p:nvGrpSpPr>
      <p:grpSpPr>
        <a:xfrm>
          <a:off x="0" y="0"/>
          <a:ext cx="0" cy="0"/>
          <a:chOff x="0" y="0"/>
          <a:chExt cx="0" cy="0"/>
        </a:xfrm>
      </p:grpSpPr>
      <p:sp>
        <p:nvSpPr>
          <p:cNvPr id="55" name="Google Shape;55;p26"/>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26"/>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7" name="Google Shape;57;p26"/>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8" name="Google Shape;58;p2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2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2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CL"/>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Imagen con título" type="picTx">
  <p:cSld name="PICTURE_WITH_CAPTION_TEXT">
    <p:spTree>
      <p:nvGrpSpPr>
        <p:cNvPr id="1" name="Shape 61"/>
        <p:cNvGrpSpPr/>
        <p:nvPr/>
      </p:nvGrpSpPr>
      <p:grpSpPr>
        <a:xfrm>
          <a:off x="0" y="0"/>
          <a:ext cx="0" cy="0"/>
          <a:chOff x="0" y="0"/>
          <a:chExt cx="0" cy="0"/>
        </a:xfrm>
      </p:grpSpPr>
      <p:sp>
        <p:nvSpPr>
          <p:cNvPr id="62" name="Google Shape;62;p27"/>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27"/>
          <p:cNvSpPr>
            <a:spLocks noGrp="1"/>
          </p:cNvSpPr>
          <p:nvPr>
            <p:ph type="pic" idx="2"/>
          </p:nvPr>
        </p:nvSpPr>
        <p:spPr>
          <a:xfrm>
            <a:off x="5183188" y="987425"/>
            <a:ext cx="6172200" cy="4873625"/>
          </a:xfrm>
          <a:prstGeom prst="rect">
            <a:avLst/>
          </a:prstGeom>
          <a:noFill/>
          <a:ln>
            <a:noFill/>
          </a:ln>
        </p:spPr>
      </p:sp>
      <p:sp>
        <p:nvSpPr>
          <p:cNvPr id="64" name="Google Shape;64;p27"/>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5" name="Google Shape;65;p2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6" name="Google Shape;66;p2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2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CL"/>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18"/>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1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1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1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CL"/>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jp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microsoft.com/office/2007/relationships/diagramDrawing" Target="../diagrams/drawing1.xml"/><Relationship Id="rId13" Type="http://schemas.microsoft.com/office/2007/relationships/diagramDrawing" Target="../diagrams/drawing2.xml"/><Relationship Id="rId18" Type="http://schemas.microsoft.com/office/2007/relationships/diagramDrawing" Target="../diagrams/drawing3.xml"/><Relationship Id="rId3" Type="http://schemas.openxmlformats.org/officeDocument/2006/relationships/image" Target="../media/image7.png"/><Relationship Id="rId7" Type="http://schemas.openxmlformats.org/officeDocument/2006/relationships/diagramColors" Target="../diagrams/colors1.xml"/><Relationship Id="rId12" Type="http://schemas.openxmlformats.org/officeDocument/2006/relationships/diagramColors" Target="../diagrams/colors2.xml"/><Relationship Id="rId17" Type="http://schemas.openxmlformats.org/officeDocument/2006/relationships/diagramColors" Target="../diagrams/colors3.xml"/><Relationship Id="rId2" Type="http://schemas.openxmlformats.org/officeDocument/2006/relationships/notesSlide" Target="../notesSlides/notesSlide4.xml"/><Relationship Id="rId16" Type="http://schemas.openxmlformats.org/officeDocument/2006/relationships/diagramQuickStyle" Target="../diagrams/quickStyle3.xml"/><Relationship Id="rId1" Type="http://schemas.openxmlformats.org/officeDocument/2006/relationships/slideLayout" Target="../slideLayouts/slideLayout2.xml"/><Relationship Id="rId6" Type="http://schemas.openxmlformats.org/officeDocument/2006/relationships/diagramQuickStyle" Target="../diagrams/quickStyle1.xml"/><Relationship Id="rId11" Type="http://schemas.openxmlformats.org/officeDocument/2006/relationships/diagramQuickStyle" Target="../diagrams/quickStyle2.xml"/><Relationship Id="rId5" Type="http://schemas.openxmlformats.org/officeDocument/2006/relationships/diagramLayout" Target="../diagrams/layout1.xml"/><Relationship Id="rId15" Type="http://schemas.openxmlformats.org/officeDocument/2006/relationships/diagramLayout" Target="../diagrams/layout3.xml"/><Relationship Id="rId10" Type="http://schemas.openxmlformats.org/officeDocument/2006/relationships/diagramLayout" Target="../diagrams/layout2.xml"/><Relationship Id="rId4" Type="http://schemas.openxmlformats.org/officeDocument/2006/relationships/diagramData" Target="../diagrams/data1.xml"/><Relationship Id="rId9" Type="http://schemas.openxmlformats.org/officeDocument/2006/relationships/diagramData" Target="../diagrams/data2.xml"/><Relationship Id="rId14" Type="http://schemas.openxmlformats.org/officeDocument/2006/relationships/diagramData" Target="../diagrams/data3.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pic>
        <p:nvPicPr>
          <p:cNvPr id="85" name="Google Shape;85;g2704d73db7f_0_12" descr="Interfaz de usuario gráfica, Aplicación&#10;&#10;Descripción generada automáticamente"/>
          <p:cNvPicPr preferRelativeResize="0"/>
          <p:nvPr/>
        </p:nvPicPr>
        <p:blipFill rotWithShape="1">
          <a:blip r:embed="rId3">
            <a:alphaModFix/>
          </a:blip>
          <a:srcRect/>
          <a:stretch/>
        </p:blipFill>
        <p:spPr>
          <a:xfrm>
            <a:off x="-19840" y="0"/>
            <a:ext cx="12192000" cy="6858000"/>
          </a:xfrm>
          <a:prstGeom prst="rect">
            <a:avLst/>
          </a:prstGeom>
          <a:noFill/>
          <a:ln>
            <a:noFill/>
          </a:ln>
        </p:spPr>
      </p:pic>
      <p:sp>
        <p:nvSpPr>
          <p:cNvPr id="86" name="Google Shape;86;g2704d73db7f_0_12"/>
          <p:cNvSpPr/>
          <p:nvPr/>
        </p:nvSpPr>
        <p:spPr>
          <a:xfrm>
            <a:off x="4296792" y="887767"/>
            <a:ext cx="5397600" cy="3462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87" name="Google Shape;87;g2704d73db7f_0_12"/>
          <p:cNvSpPr/>
          <p:nvPr/>
        </p:nvSpPr>
        <p:spPr>
          <a:xfrm>
            <a:off x="9610725" y="6029325"/>
            <a:ext cx="762000" cy="744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pic>
        <p:nvPicPr>
          <p:cNvPr id="88" name="Google Shape;88;g2704d73db7f_0_12" descr="Logotipo&#10;&#10;Descripción generada automáticamente"/>
          <p:cNvPicPr preferRelativeResize="0"/>
          <p:nvPr/>
        </p:nvPicPr>
        <p:blipFill rotWithShape="1">
          <a:blip r:embed="rId4">
            <a:alphaModFix/>
          </a:blip>
          <a:srcRect/>
          <a:stretch/>
        </p:blipFill>
        <p:spPr>
          <a:xfrm>
            <a:off x="9666859" y="6141388"/>
            <a:ext cx="693518" cy="505247"/>
          </a:xfrm>
          <a:prstGeom prst="rect">
            <a:avLst/>
          </a:prstGeom>
          <a:solidFill>
            <a:schemeClr val="lt1"/>
          </a:solidFill>
          <a:ln>
            <a:noFill/>
          </a:ln>
        </p:spPr>
      </p:pic>
      <p:sp>
        <p:nvSpPr>
          <p:cNvPr id="3" name="Rectángulo 2">
            <a:extLst>
              <a:ext uri="{FF2B5EF4-FFF2-40B4-BE49-F238E27FC236}">
                <a16:creationId xmlns:a16="http://schemas.microsoft.com/office/drawing/2014/main" id="{7E40C965-7389-C44A-3E12-C7A366ACDF78}"/>
              </a:ext>
            </a:extLst>
          </p:cNvPr>
          <p:cNvSpPr/>
          <p:nvPr/>
        </p:nvSpPr>
        <p:spPr>
          <a:xfrm>
            <a:off x="923048" y="5977789"/>
            <a:ext cx="10728356" cy="744300"/>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L"/>
          </a:p>
        </p:txBody>
      </p:sp>
      <p:pic>
        <p:nvPicPr>
          <p:cNvPr id="4" name="Picture 1">
            <a:extLst>
              <a:ext uri="{FF2B5EF4-FFF2-40B4-BE49-F238E27FC236}">
                <a16:creationId xmlns:a16="http://schemas.microsoft.com/office/drawing/2014/main" id="{DBE82819-54E0-FD26-659C-436B1ECCFDA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270095" y="6111172"/>
            <a:ext cx="5612130" cy="617220"/>
          </a:xfrm>
          <a:prstGeom prst="rect">
            <a:avLst/>
          </a:prstGeom>
        </p:spPr>
      </p:pic>
      <p:sp>
        <p:nvSpPr>
          <p:cNvPr id="5" name="Google Shape;166;p30">
            <a:extLst>
              <a:ext uri="{FF2B5EF4-FFF2-40B4-BE49-F238E27FC236}">
                <a16:creationId xmlns:a16="http://schemas.microsoft.com/office/drawing/2014/main" id="{CC688BC1-4A53-5194-8109-CD3860233010}"/>
              </a:ext>
            </a:extLst>
          </p:cNvPr>
          <p:cNvSpPr txBox="1"/>
          <p:nvPr/>
        </p:nvSpPr>
        <p:spPr>
          <a:xfrm>
            <a:off x="617982" y="2674458"/>
            <a:ext cx="10354818" cy="318123"/>
          </a:xfrm>
          <a:prstGeom prst="rect">
            <a:avLst/>
          </a:prstGeom>
          <a:noFill/>
          <a:ln>
            <a:noFill/>
          </a:ln>
        </p:spPr>
        <p:txBody>
          <a:bodyPr spcFirstLastPara="1" wrap="square" lIns="91400" tIns="91400" rIns="91400" bIns="91400" anchor="ctr" anchorCtr="0">
            <a:noAutofit/>
          </a:bodyPr>
          <a:lstStyle/>
          <a:p>
            <a:pPr>
              <a:buClr>
                <a:srgbClr val="366092"/>
              </a:buClr>
              <a:buSzPts val="2800"/>
            </a:pPr>
            <a:br>
              <a:rPr lang="es-CL" sz="2700" b="1" i="0" u="none" strike="noStrike" cap="none" dirty="0">
                <a:solidFill>
                  <a:srgbClr val="366092"/>
                </a:solidFill>
                <a:latin typeface="Nunito"/>
                <a:ea typeface="Nunito"/>
                <a:cs typeface="Nunito"/>
                <a:sym typeface="Nunito"/>
              </a:rPr>
            </a:br>
            <a:r>
              <a:rPr lang="es-ES_tradnl" sz="3600" b="1" dirty="0">
                <a:solidFill>
                  <a:srgbClr val="5599B4"/>
                </a:solidFill>
                <a:latin typeface="Nunito"/>
              </a:rPr>
              <a:t>Didáctica para profesores, no para didactas: una experiencia de </a:t>
            </a:r>
            <a:r>
              <a:rPr lang="es-ES_tradnl" sz="3600" b="1" dirty="0" err="1">
                <a:solidFill>
                  <a:srgbClr val="5599B4"/>
                </a:solidFill>
                <a:latin typeface="Nunito"/>
              </a:rPr>
              <a:t>codocencia</a:t>
            </a:r>
            <a:endParaRPr lang="es-CL" sz="3600" b="1" dirty="0">
              <a:solidFill>
                <a:srgbClr val="5599B4"/>
              </a:solidFill>
              <a:latin typeface="Nunito"/>
            </a:endParaRPr>
          </a:p>
          <a:p>
            <a:pPr marL="0" marR="0" lvl="0" indent="0" algn="l" rtl="0">
              <a:lnSpc>
                <a:spcPct val="100000"/>
              </a:lnSpc>
              <a:spcBef>
                <a:spcPts val="0"/>
              </a:spcBef>
              <a:spcAft>
                <a:spcPts val="0"/>
              </a:spcAft>
              <a:buClr>
                <a:srgbClr val="366092"/>
              </a:buClr>
              <a:buSzPts val="2800"/>
              <a:buFont typeface="Arial"/>
              <a:buNone/>
            </a:pPr>
            <a:br>
              <a:rPr lang="es-CL" sz="1800" dirty="0">
                <a:solidFill>
                  <a:srgbClr val="535353"/>
                </a:solidFill>
                <a:latin typeface="Nunito"/>
                <a:sym typeface="Nunito"/>
              </a:rPr>
            </a:br>
            <a:br>
              <a:rPr lang="es-CL" sz="1800" dirty="0">
                <a:solidFill>
                  <a:srgbClr val="535353"/>
                </a:solidFill>
                <a:latin typeface="Nunito"/>
                <a:sym typeface="Nunito"/>
              </a:rPr>
            </a:br>
            <a:br>
              <a:rPr lang="es-CL" sz="1800" dirty="0">
                <a:solidFill>
                  <a:srgbClr val="535353"/>
                </a:solidFill>
                <a:latin typeface="Nunito"/>
                <a:sym typeface="Nunito"/>
              </a:rPr>
            </a:br>
            <a:br>
              <a:rPr lang="es-CL" sz="1800" dirty="0">
                <a:solidFill>
                  <a:srgbClr val="535353"/>
                </a:solidFill>
                <a:latin typeface="Nunito"/>
                <a:sym typeface="Nunito"/>
              </a:rPr>
            </a:br>
            <a:endParaRPr lang="es-CL" sz="1800" dirty="0">
              <a:solidFill>
                <a:srgbClr val="535353"/>
              </a:solidFill>
              <a:latin typeface="Nunito"/>
              <a:sym typeface="Nunito"/>
            </a:endParaRPr>
          </a:p>
          <a:p>
            <a:pPr marL="0" marR="0" lvl="0" indent="0" algn="l" rtl="0">
              <a:lnSpc>
                <a:spcPct val="100000"/>
              </a:lnSpc>
              <a:spcBef>
                <a:spcPts val="0"/>
              </a:spcBef>
              <a:spcAft>
                <a:spcPts val="0"/>
              </a:spcAft>
              <a:buClr>
                <a:srgbClr val="366092"/>
              </a:buClr>
              <a:buSzPts val="2800"/>
              <a:buFont typeface="Arial"/>
              <a:buNone/>
            </a:pPr>
            <a:r>
              <a:rPr lang="es-CL" sz="1800" dirty="0">
                <a:solidFill>
                  <a:srgbClr val="535353"/>
                </a:solidFill>
                <a:latin typeface="Nunito"/>
                <a:sym typeface="Nunito"/>
              </a:rPr>
              <a:t>Expositores: Alicia Zamorano – Noemí Pizarro</a:t>
            </a:r>
            <a:br>
              <a:rPr lang="es-CL" sz="1800" dirty="0">
                <a:solidFill>
                  <a:srgbClr val="535353"/>
                </a:solidFill>
                <a:latin typeface="Nunito"/>
                <a:sym typeface="Nunito"/>
              </a:rPr>
            </a:br>
            <a:r>
              <a:rPr lang="es-CL" sz="1800" dirty="0">
                <a:solidFill>
                  <a:srgbClr val="535353"/>
                </a:solidFill>
                <a:latin typeface="Nunito"/>
                <a:sym typeface="Nunito"/>
              </a:rPr>
              <a:t>Institución: Universidad de Chile- </a:t>
            </a:r>
            <a:r>
              <a:rPr lang="en-US" sz="1800" dirty="0">
                <a:solidFill>
                  <a:srgbClr val="535353"/>
                </a:solidFill>
                <a:latin typeface="Nunito"/>
                <a:sym typeface="Nunito"/>
              </a:rPr>
              <a:t> Universidad </a:t>
            </a:r>
            <a:r>
              <a:rPr lang="en-US" sz="1800" dirty="0" err="1">
                <a:solidFill>
                  <a:srgbClr val="535353"/>
                </a:solidFill>
                <a:latin typeface="Nunito"/>
                <a:sym typeface="Nunito"/>
              </a:rPr>
              <a:t>Metropolitana</a:t>
            </a:r>
            <a:r>
              <a:rPr lang="en-US" sz="1800" dirty="0">
                <a:solidFill>
                  <a:srgbClr val="535353"/>
                </a:solidFill>
                <a:latin typeface="Nunito"/>
                <a:sym typeface="Nunito"/>
              </a:rPr>
              <a:t> de </a:t>
            </a:r>
            <a:r>
              <a:rPr lang="en-US" sz="1800" dirty="0" err="1">
                <a:solidFill>
                  <a:srgbClr val="535353"/>
                </a:solidFill>
                <a:latin typeface="Nunito"/>
                <a:sym typeface="Nunito"/>
              </a:rPr>
              <a:t>Ciencias</a:t>
            </a:r>
            <a:r>
              <a:rPr lang="en-US" sz="1800" dirty="0">
                <a:solidFill>
                  <a:srgbClr val="535353"/>
                </a:solidFill>
                <a:latin typeface="Nunito"/>
                <a:sym typeface="Nunito"/>
              </a:rPr>
              <a:t> de la </a:t>
            </a:r>
            <a:r>
              <a:rPr lang="en-US" sz="1800" dirty="0" err="1">
                <a:solidFill>
                  <a:srgbClr val="535353"/>
                </a:solidFill>
                <a:latin typeface="Nunito"/>
                <a:sym typeface="Nunito"/>
              </a:rPr>
              <a:t>Educación</a:t>
            </a:r>
            <a:endParaRPr sz="1800" dirty="0">
              <a:solidFill>
                <a:srgbClr val="535353"/>
              </a:solidFill>
              <a:latin typeface="Nunito"/>
            </a:endParaRPr>
          </a:p>
          <a:p>
            <a:pPr marL="0" marR="0" lvl="0" indent="0" algn="l" rtl="0">
              <a:lnSpc>
                <a:spcPct val="100000"/>
              </a:lnSpc>
              <a:spcBef>
                <a:spcPts val="0"/>
              </a:spcBef>
              <a:spcAft>
                <a:spcPts val="0"/>
              </a:spcAft>
              <a:buClr>
                <a:srgbClr val="366092"/>
              </a:buClr>
              <a:buSzPts val="2800"/>
              <a:buFont typeface="Arial"/>
              <a:buNone/>
            </a:pPr>
            <a:endParaRPr lang="es-CL" sz="1800" b="0" i="0" u="none" strike="noStrike" cap="none" dirty="0">
              <a:solidFill>
                <a:srgbClr val="535353"/>
              </a:solidFill>
              <a:latin typeface="Nunito"/>
              <a:ea typeface="Nunito"/>
              <a:cs typeface="Nunito"/>
              <a:sym typeface="Nunito"/>
            </a:endParaRPr>
          </a:p>
          <a:p>
            <a:pPr marL="0" marR="0" lvl="0" indent="0" algn="l" rtl="0">
              <a:lnSpc>
                <a:spcPct val="100000"/>
              </a:lnSpc>
              <a:spcBef>
                <a:spcPts val="0"/>
              </a:spcBef>
              <a:spcAft>
                <a:spcPts val="0"/>
              </a:spcAft>
              <a:buClr>
                <a:srgbClr val="366092"/>
              </a:buClr>
              <a:buSzPts val="2800"/>
              <a:buFont typeface="Arial"/>
              <a:buNone/>
            </a:pPr>
            <a:endParaRPr lang="es-CL" sz="2700" b="1" i="0" u="none" strike="noStrike" cap="none" dirty="0">
              <a:solidFill>
                <a:srgbClr val="595959"/>
              </a:solidFill>
              <a:latin typeface="Nunito"/>
              <a:ea typeface="Nunito"/>
              <a:cs typeface="Nunito"/>
              <a:sym typeface="Nunito"/>
            </a:endParaRPr>
          </a:p>
        </p:txBody>
      </p:sp>
      <p:pic>
        <p:nvPicPr>
          <p:cNvPr id="1026" name="Picture 2" descr="Símbolos oficiales">
            <a:extLst>
              <a:ext uri="{FF2B5EF4-FFF2-40B4-BE49-F238E27FC236}">
                <a16:creationId xmlns:a16="http://schemas.microsoft.com/office/drawing/2014/main" id="{51C262ED-E0AA-CDDF-AB27-6DEFDB9E8C70}"/>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615238" y="4766574"/>
            <a:ext cx="888193" cy="942519"/>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Escudo distintivo de la Universidad de Chile - Universidad de Chile">
            <a:extLst>
              <a:ext uri="{FF2B5EF4-FFF2-40B4-BE49-F238E27FC236}">
                <a16:creationId xmlns:a16="http://schemas.microsoft.com/office/drawing/2014/main" id="{2CD608CD-5DBD-941C-23A4-8E11000792A3}"/>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092045" y="4766574"/>
            <a:ext cx="2178050" cy="9334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79"/>
        <p:cNvGrpSpPr/>
        <p:nvPr/>
      </p:nvGrpSpPr>
      <p:grpSpPr>
        <a:xfrm>
          <a:off x="0" y="0"/>
          <a:ext cx="0" cy="0"/>
          <a:chOff x="0" y="0"/>
          <a:chExt cx="0" cy="0"/>
        </a:xfrm>
      </p:grpSpPr>
      <p:sp>
        <p:nvSpPr>
          <p:cNvPr id="185" name="Google Shape;185;p41"/>
          <p:cNvSpPr txBox="1"/>
          <p:nvPr/>
        </p:nvSpPr>
        <p:spPr>
          <a:xfrm>
            <a:off x="0" y="0"/>
            <a:ext cx="3000000" cy="369300"/>
          </a:xfrm>
          <a:prstGeom prst="rect">
            <a:avLst/>
          </a:prstGeom>
          <a:noFill/>
          <a:ln>
            <a:noFill/>
          </a:ln>
        </p:spPr>
        <p:txBody>
          <a:bodyPr spcFirstLastPara="1" wrap="square" lIns="91425" tIns="91425" rIns="91425" bIns="91425" anchor="t" anchorCtr="0">
            <a:spAutoFit/>
          </a:bodyPr>
          <a:lstStyle/>
          <a:p>
            <a:pPr marL="0" lvl="0" indent="0" algn="just" rtl="0">
              <a:lnSpc>
                <a:spcPct val="115000"/>
              </a:lnSpc>
              <a:spcBef>
                <a:spcPts val="0"/>
              </a:spcBef>
              <a:spcAft>
                <a:spcPts val="0"/>
              </a:spcAft>
              <a:buNone/>
            </a:pPr>
            <a:endParaRPr sz="1200">
              <a:solidFill>
                <a:schemeClr val="dk1"/>
              </a:solidFill>
              <a:latin typeface="Calibri"/>
              <a:ea typeface="Calibri"/>
              <a:cs typeface="Calibri"/>
              <a:sym typeface="Calibri"/>
            </a:endParaRPr>
          </a:p>
        </p:txBody>
      </p:sp>
      <p:sp>
        <p:nvSpPr>
          <p:cNvPr id="3" name="Google Shape;303;p37">
            <a:extLst>
              <a:ext uri="{FF2B5EF4-FFF2-40B4-BE49-F238E27FC236}">
                <a16:creationId xmlns:a16="http://schemas.microsoft.com/office/drawing/2014/main" id="{4DA7281C-1EFF-2471-C1C2-2EB7A8DF819C}"/>
              </a:ext>
            </a:extLst>
          </p:cNvPr>
          <p:cNvSpPr txBox="1"/>
          <p:nvPr/>
        </p:nvSpPr>
        <p:spPr>
          <a:xfrm>
            <a:off x="690882" y="369300"/>
            <a:ext cx="10524000" cy="741867"/>
          </a:xfrm>
          <a:prstGeom prst="rect">
            <a:avLst/>
          </a:prstGeom>
          <a:noFill/>
          <a:ln>
            <a:noFill/>
          </a:ln>
        </p:spPr>
        <p:txBody>
          <a:bodyPr spcFirstLastPara="1" wrap="square" lIns="91400" tIns="91400" rIns="91400" bIns="91400" anchor="t" anchorCtr="0">
            <a:noAutofit/>
          </a:bodyPr>
          <a:lstStyle/>
          <a:p>
            <a:r>
              <a:rPr lang="es-CL" sz="2400" b="1" dirty="0">
                <a:solidFill>
                  <a:srgbClr val="5599B4"/>
                </a:solidFill>
                <a:latin typeface="Nunito"/>
              </a:rPr>
              <a:t>Contextualización del problema que se aborda</a:t>
            </a:r>
          </a:p>
        </p:txBody>
      </p:sp>
      <p:pic>
        <p:nvPicPr>
          <p:cNvPr id="10" name="Imagen 9">
            <a:extLst>
              <a:ext uri="{FF2B5EF4-FFF2-40B4-BE49-F238E27FC236}">
                <a16:creationId xmlns:a16="http://schemas.microsoft.com/office/drawing/2014/main" id="{8B626349-A33F-5B5B-63C1-F86D814CEB66}"/>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0882" y="1111167"/>
            <a:ext cx="1496695" cy="960120"/>
          </a:xfrm>
          <a:prstGeom prst="rect">
            <a:avLst/>
          </a:prstGeom>
          <a:noFill/>
          <a:ln>
            <a:noFill/>
          </a:ln>
        </p:spPr>
      </p:pic>
      <p:sp>
        <p:nvSpPr>
          <p:cNvPr id="12" name="CuadroTexto 11">
            <a:extLst>
              <a:ext uri="{FF2B5EF4-FFF2-40B4-BE49-F238E27FC236}">
                <a16:creationId xmlns:a16="http://schemas.microsoft.com/office/drawing/2014/main" id="{0F1DF5BA-1639-71B9-636E-216D140E3D50}"/>
              </a:ext>
            </a:extLst>
          </p:cNvPr>
          <p:cNvSpPr txBox="1"/>
          <p:nvPr/>
        </p:nvSpPr>
        <p:spPr>
          <a:xfrm>
            <a:off x="2743200" y="1119585"/>
            <a:ext cx="8757918" cy="1566134"/>
          </a:xfrm>
          <a:prstGeom prst="rect">
            <a:avLst/>
          </a:prstGeom>
          <a:noFill/>
        </p:spPr>
        <p:txBody>
          <a:bodyPr wrap="square">
            <a:spAutoFit/>
          </a:bodyPr>
          <a:lstStyle/>
          <a:p>
            <a:pPr algn="just">
              <a:lnSpc>
                <a:spcPct val="115000"/>
              </a:lnSpc>
              <a:spcAft>
                <a:spcPts val="800"/>
              </a:spcAft>
            </a:pPr>
            <a:r>
              <a:rPr lang="es-ES_tradnl" sz="1400" kern="100" dirty="0">
                <a:effectLst/>
                <a:latin typeface="Calibri" panose="020F0502020204030204" pitchFamily="34" charset="0"/>
                <a:ea typeface="Aptos" panose="020B0004020202020204" pitchFamily="34" charset="0"/>
                <a:cs typeface="Times New Roman" panose="02020603050405020304" pitchFamily="18" charset="0"/>
              </a:rPr>
              <a:t>En particular en el curso Didáctica de la matemática, de séptimo semestre, está organizado en torno a núcleos de aprendizaje asociados a cada eje curricular de las Bases </a:t>
            </a:r>
            <a:r>
              <a:rPr lang="es-ES_tradnl" kern="100" dirty="0">
                <a:latin typeface="Calibri" panose="020F0502020204030204" pitchFamily="34" charset="0"/>
                <a:ea typeface="Aptos" panose="020B0004020202020204" pitchFamily="34" charset="0"/>
                <a:cs typeface="Times New Roman" panose="02020603050405020304" pitchFamily="18" charset="0"/>
              </a:rPr>
              <a:t>C</a:t>
            </a:r>
            <a:r>
              <a:rPr lang="es-ES_tradnl" sz="1400" kern="100" dirty="0">
                <a:effectLst/>
                <a:latin typeface="Calibri" panose="020F0502020204030204" pitchFamily="34" charset="0"/>
                <a:ea typeface="Aptos" panose="020B0004020202020204" pitchFamily="34" charset="0"/>
                <a:cs typeface="Times New Roman" panose="02020603050405020304" pitchFamily="18" charset="0"/>
              </a:rPr>
              <a:t>urriculares de la enseñanza media y todos tienen una estructura que considera la reflexión sobre teorías didácticas y situaciones de enseñanza. El resultado formativo del curso declara que el/la futuro/a profesor/a debe reflexionar sobre situaciones de enseñanza para adaptar, mejorar o bien construir situaciones de enseñanza. Una de las profesoras del curso, además como parte del equipo directivo de la carrera y coordinadora de didáctica de la carrera, decidió comenzar a hacer cambios en el curso que ella imparte. </a:t>
            </a:r>
            <a:endParaRPr lang="es-CL" sz="14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14" name="CuadroTexto 13">
            <a:extLst>
              <a:ext uri="{FF2B5EF4-FFF2-40B4-BE49-F238E27FC236}">
                <a16:creationId xmlns:a16="http://schemas.microsoft.com/office/drawing/2014/main" id="{5D21DDE3-5791-7604-DD28-406519C31F6E}"/>
              </a:ext>
            </a:extLst>
          </p:cNvPr>
          <p:cNvSpPr txBox="1"/>
          <p:nvPr/>
        </p:nvSpPr>
        <p:spPr>
          <a:xfrm>
            <a:off x="690882" y="2744750"/>
            <a:ext cx="11059438" cy="1631216"/>
          </a:xfrm>
          <a:prstGeom prst="rect">
            <a:avLst/>
          </a:prstGeom>
          <a:noFill/>
        </p:spPr>
        <p:txBody>
          <a:bodyPr wrap="square">
            <a:spAutoFit/>
          </a:bodyPr>
          <a:lstStyle/>
          <a:p>
            <a:r>
              <a:rPr lang="es-ES_tradnl" sz="2000" dirty="0">
                <a:solidFill>
                  <a:schemeClr val="tx1"/>
                </a:solidFill>
                <a:effectLst/>
                <a:latin typeface="Calibri" panose="020F0502020204030204" pitchFamily="34" charset="0"/>
                <a:ea typeface="Aptos" panose="020B0004020202020204" pitchFamily="34" charset="0"/>
                <a:cs typeface="Calibri" panose="020F0502020204030204" pitchFamily="34" charset="0"/>
              </a:rPr>
              <a:t>Con un símil a la pregunta que hace más de 40 años se hace desde la formación de profesores</a:t>
            </a:r>
            <a:r>
              <a:rPr lang="es-CL" sz="2000" dirty="0">
                <a:solidFill>
                  <a:schemeClr val="tx1"/>
                </a:solidFill>
                <a:effectLst/>
                <a:latin typeface="Calibri" panose="020F0502020204030204" pitchFamily="34" charset="0"/>
                <a:cs typeface="Calibri" panose="020F0502020204030204" pitchFamily="34" charset="0"/>
              </a:rPr>
              <a:t> </a:t>
            </a:r>
            <a:r>
              <a:rPr lang="es-ES_tradnl" sz="2000" b="1" dirty="0">
                <a:solidFill>
                  <a:schemeClr val="tx1"/>
                </a:solidFill>
                <a:effectLst/>
                <a:latin typeface="Calibri" panose="020F0502020204030204" pitchFamily="34" charset="0"/>
                <a:ea typeface="Aptos" panose="020B0004020202020204" pitchFamily="34" charset="0"/>
                <a:cs typeface="Calibri" panose="020F0502020204030204" pitchFamily="34" charset="0"/>
              </a:rPr>
              <a:t>¿Qué matemática deben saber los profesores?, </a:t>
            </a:r>
            <a:r>
              <a:rPr lang="es-ES_tradnl" sz="2000" dirty="0">
                <a:solidFill>
                  <a:schemeClr val="tx1"/>
                </a:solidFill>
                <a:effectLst/>
                <a:latin typeface="Calibri" panose="020F0502020204030204" pitchFamily="34" charset="0"/>
                <a:ea typeface="Aptos" panose="020B0004020202020204" pitchFamily="34" charset="0"/>
                <a:cs typeface="Calibri" panose="020F0502020204030204" pitchFamily="34" charset="0"/>
              </a:rPr>
              <a:t>se preguntó </a:t>
            </a:r>
            <a:r>
              <a:rPr lang="es-ES_tradnl" sz="2000" b="1" dirty="0">
                <a:solidFill>
                  <a:schemeClr val="tx1"/>
                </a:solidFill>
                <a:effectLst/>
                <a:latin typeface="Calibri" panose="020F0502020204030204" pitchFamily="34" charset="0"/>
                <a:ea typeface="Aptos" panose="020B0004020202020204" pitchFamily="34" charset="0"/>
                <a:cs typeface="Calibri" panose="020F0502020204030204" pitchFamily="34" charset="0"/>
              </a:rPr>
              <a:t>¿qué didáctica deben saber los futuros profesores</a:t>
            </a:r>
            <a:r>
              <a:rPr lang="es-ES_tradnl" sz="2000" dirty="0">
                <a:solidFill>
                  <a:schemeClr val="tx1"/>
                </a:solidFill>
                <a:effectLst/>
                <a:latin typeface="Calibri" panose="020F0502020204030204" pitchFamily="34" charset="0"/>
                <a:ea typeface="Aptos" panose="020B0004020202020204" pitchFamily="34" charset="0"/>
                <a:cs typeface="Calibri" panose="020F0502020204030204" pitchFamily="34" charset="0"/>
              </a:rPr>
              <a:t>? </a:t>
            </a:r>
          </a:p>
          <a:p>
            <a:r>
              <a:rPr lang="es-ES_tradnl" sz="2000" dirty="0">
                <a:solidFill>
                  <a:schemeClr val="tx1"/>
                </a:solidFill>
                <a:latin typeface="Calibri" panose="020F0502020204030204" pitchFamily="34" charset="0"/>
                <a:cs typeface="Calibri" panose="020F0502020204030204" pitchFamily="34" charset="0"/>
              </a:rPr>
              <a:t>Para tratar de responder a esta pregunta es que se desarrolló por primera vez el curso en </a:t>
            </a:r>
            <a:r>
              <a:rPr lang="es-ES_tradnl" sz="2000" dirty="0" err="1">
                <a:solidFill>
                  <a:schemeClr val="tx1"/>
                </a:solidFill>
                <a:latin typeface="Calibri" panose="020F0502020204030204" pitchFamily="34" charset="0"/>
                <a:cs typeface="Calibri" panose="020F0502020204030204" pitchFamily="34" charset="0"/>
              </a:rPr>
              <a:t>codocencia</a:t>
            </a:r>
            <a:r>
              <a:rPr lang="es-ES_tradnl" sz="2000" dirty="0">
                <a:solidFill>
                  <a:schemeClr val="tx1"/>
                </a:solidFill>
                <a:latin typeface="Calibri" panose="020F0502020204030204" pitchFamily="34" charset="0"/>
                <a:cs typeface="Calibri" panose="020F0502020204030204" pitchFamily="34" charset="0"/>
              </a:rPr>
              <a:t> y así trabajar reflexivamente sobre las necesidades formativas de los/as futuros/as docentes.</a:t>
            </a:r>
            <a:endParaRPr lang="es-CL" sz="2000" dirty="0">
              <a:solidFill>
                <a:schemeClr val="tx1"/>
              </a:solidFill>
              <a:latin typeface="Calibri" panose="020F0502020204030204" pitchFamily="34" charset="0"/>
              <a:cs typeface="Calibri" panose="020F0502020204030204" pitchFamily="34" charset="0"/>
            </a:endParaRPr>
          </a:p>
        </p:txBody>
      </p:sp>
      <p:sp>
        <p:nvSpPr>
          <p:cNvPr id="15" name="CuadroTexto 14">
            <a:extLst>
              <a:ext uri="{FF2B5EF4-FFF2-40B4-BE49-F238E27FC236}">
                <a16:creationId xmlns:a16="http://schemas.microsoft.com/office/drawing/2014/main" id="{FC35B7EF-9DB5-D85A-D953-25738AC4909A}"/>
              </a:ext>
            </a:extLst>
          </p:cNvPr>
          <p:cNvSpPr txBox="1"/>
          <p:nvPr/>
        </p:nvSpPr>
        <p:spPr>
          <a:xfrm>
            <a:off x="668898" y="4908063"/>
            <a:ext cx="10790656" cy="307777"/>
          </a:xfrm>
          <a:prstGeom prst="rect">
            <a:avLst/>
          </a:prstGeom>
          <a:noFill/>
        </p:spPr>
        <p:txBody>
          <a:bodyPr wrap="square" rtlCol="0">
            <a:spAutoFit/>
          </a:bodyPr>
          <a:lstStyle/>
          <a:p>
            <a:r>
              <a:rPr lang="es-CL" dirty="0"/>
              <a:t>¿Por qué en </a:t>
            </a:r>
            <a:r>
              <a:rPr lang="es-CL" dirty="0" err="1"/>
              <a:t>codocencia</a:t>
            </a:r>
            <a:r>
              <a:rPr lang="es-CL" dirty="0"/>
              <a:t>? </a:t>
            </a:r>
            <a:r>
              <a:rPr lang="es-CL" dirty="0">
                <a:latin typeface="verdana" panose="020B0604030504040204" pitchFamily="34" charset="0"/>
              </a:rPr>
              <a:t>Para “</a:t>
            </a:r>
            <a:r>
              <a:rPr lang="es-CL" b="0" i="0" dirty="0">
                <a:solidFill>
                  <a:srgbClr val="000000"/>
                </a:solidFill>
                <a:effectLst/>
                <a:latin typeface="verdana" panose="020B0604030504040204" pitchFamily="34" charset="0"/>
              </a:rPr>
              <a:t>romper con la tradicional autonomía docente en aula” (Marfan et al., 2013, p. 29</a:t>
            </a:r>
            <a:endParaRPr lang="es-CL" dirty="0"/>
          </a:p>
        </p:txBody>
      </p:sp>
      <p:sp>
        <p:nvSpPr>
          <p:cNvPr id="16" name="Rectángulo 15">
            <a:extLst>
              <a:ext uri="{FF2B5EF4-FFF2-40B4-BE49-F238E27FC236}">
                <a16:creationId xmlns:a16="http://schemas.microsoft.com/office/drawing/2014/main" id="{0B429A63-628C-03C7-5B11-01D9C9514FB0}"/>
              </a:ext>
            </a:extLst>
          </p:cNvPr>
          <p:cNvSpPr/>
          <p:nvPr/>
        </p:nvSpPr>
        <p:spPr>
          <a:xfrm>
            <a:off x="576071" y="5871049"/>
            <a:ext cx="11059438" cy="646331"/>
          </a:xfrm>
          <a:prstGeom prst="rect">
            <a:avLst/>
          </a:prstGeom>
          <a:noFill/>
        </p:spPr>
        <p:txBody>
          <a:bodyPr wrap="none" lIns="91440" tIns="45720" rIns="91440" bIns="45720">
            <a:spAutoFit/>
          </a:bodyPr>
          <a:lstStyle/>
          <a:p>
            <a:pPr algn="ctr"/>
            <a:r>
              <a:rPr lang="es-MX" sz="3600" b="1" dirty="0">
                <a:ln w="22225">
                  <a:solidFill>
                    <a:schemeClr val="accent2"/>
                  </a:solidFill>
                  <a:prstDash val="solid"/>
                </a:ln>
                <a:solidFill>
                  <a:schemeClr val="accent2">
                    <a:lumMod val="40000"/>
                    <a:lumOff val="60000"/>
                  </a:schemeClr>
                </a:solidFill>
              </a:rPr>
              <a:t>Este es un trabajo que está recién comenzando…</a:t>
            </a:r>
            <a:endParaRPr lang="es-MX" sz="3600" b="1" cap="none" spc="0" dirty="0">
              <a:ln w="22225">
                <a:solidFill>
                  <a:schemeClr val="accent2"/>
                </a:solidFill>
                <a:prstDash val="solid"/>
              </a:ln>
              <a:solidFill>
                <a:schemeClr val="accent2">
                  <a:lumMod val="40000"/>
                  <a:lumOff val="60000"/>
                </a:schemeClr>
              </a:solidFill>
              <a:effectLs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79">
          <a:extLst>
            <a:ext uri="{FF2B5EF4-FFF2-40B4-BE49-F238E27FC236}">
              <a16:creationId xmlns:a16="http://schemas.microsoft.com/office/drawing/2014/main" id="{13C60DCE-2715-4C9B-BB24-0AAF4EC6DC8C}"/>
            </a:ext>
          </a:extLst>
        </p:cNvPr>
        <p:cNvGrpSpPr/>
        <p:nvPr/>
      </p:nvGrpSpPr>
      <p:grpSpPr>
        <a:xfrm>
          <a:off x="0" y="0"/>
          <a:ext cx="0" cy="0"/>
          <a:chOff x="0" y="0"/>
          <a:chExt cx="0" cy="0"/>
        </a:xfrm>
      </p:grpSpPr>
      <p:pic>
        <p:nvPicPr>
          <p:cNvPr id="180" name="Google Shape;180;p41" descr="Imagen que contiene Patrón de fondo&#10;&#10;Descripción generada automáticamente">
            <a:extLst>
              <a:ext uri="{FF2B5EF4-FFF2-40B4-BE49-F238E27FC236}">
                <a16:creationId xmlns:a16="http://schemas.microsoft.com/office/drawing/2014/main" id="{24F1195B-9714-5E3D-5471-D472213B5473}"/>
              </a:ext>
            </a:extLst>
          </p:cNvPr>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185" name="Google Shape;185;p41">
            <a:extLst>
              <a:ext uri="{FF2B5EF4-FFF2-40B4-BE49-F238E27FC236}">
                <a16:creationId xmlns:a16="http://schemas.microsoft.com/office/drawing/2014/main" id="{FA2EBCBB-436D-34C9-3D85-4AB72EC43DCE}"/>
              </a:ext>
            </a:extLst>
          </p:cNvPr>
          <p:cNvSpPr txBox="1"/>
          <p:nvPr/>
        </p:nvSpPr>
        <p:spPr>
          <a:xfrm>
            <a:off x="0" y="0"/>
            <a:ext cx="3000000" cy="369300"/>
          </a:xfrm>
          <a:prstGeom prst="rect">
            <a:avLst/>
          </a:prstGeom>
          <a:noFill/>
          <a:ln>
            <a:noFill/>
          </a:ln>
        </p:spPr>
        <p:txBody>
          <a:bodyPr spcFirstLastPara="1" wrap="square" lIns="91425" tIns="91425" rIns="91425" bIns="91425" anchor="t" anchorCtr="0">
            <a:spAutoFit/>
          </a:bodyPr>
          <a:lstStyle/>
          <a:p>
            <a:pPr marL="0" lvl="0" indent="0" algn="just" rtl="0">
              <a:lnSpc>
                <a:spcPct val="115000"/>
              </a:lnSpc>
              <a:spcBef>
                <a:spcPts val="0"/>
              </a:spcBef>
              <a:spcAft>
                <a:spcPts val="0"/>
              </a:spcAft>
              <a:buNone/>
            </a:pPr>
            <a:endParaRPr sz="1200">
              <a:solidFill>
                <a:schemeClr val="dk1"/>
              </a:solidFill>
              <a:latin typeface="Calibri"/>
              <a:ea typeface="Calibri"/>
              <a:cs typeface="Calibri"/>
              <a:sym typeface="Calibri"/>
            </a:endParaRPr>
          </a:p>
        </p:txBody>
      </p:sp>
      <p:sp>
        <p:nvSpPr>
          <p:cNvPr id="3" name="Google Shape;303;p37">
            <a:extLst>
              <a:ext uri="{FF2B5EF4-FFF2-40B4-BE49-F238E27FC236}">
                <a16:creationId xmlns:a16="http://schemas.microsoft.com/office/drawing/2014/main" id="{AA41B989-D62E-7FFF-7993-4A53869049EC}"/>
              </a:ext>
            </a:extLst>
          </p:cNvPr>
          <p:cNvSpPr txBox="1"/>
          <p:nvPr/>
        </p:nvSpPr>
        <p:spPr>
          <a:xfrm>
            <a:off x="690882" y="369300"/>
            <a:ext cx="10524000" cy="741867"/>
          </a:xfrm>
          <a:prstGeom prst="rect">
            <a:avLst/>
          </a:prstGeom>
          <a:noFill/>
          <a:ln>
            <a:noFill/>
          </a:ln>
        </p:spPr>
        <p:txBody>
          <a:bodyPr spcFirstLastPara="1" wrap="square" lIns="91400" tIns="91400" rIns="91400" bIns="91400" anchor="t" anchorCtr="0">
            <a:noAutofit/>
          </a:bodyPr>
          <a:lstStyle/>
          <a:p>
            <a:r>
              <a:rPr lang="es-CL" sz="2400" b="1" dirty="0">
                <a:solidFill>
                  <a:srgbClr val="5599B4"/>
                </a:solidFill>
                <a:latin typeface="Nunito"/>
              </a:rPr>
              <a:t>Marco referencial</a:t>
            </a:r>
          </a:p>
        </p:txBody>
      </p:sp>
      <p:sp>
        <p:nvSpPr>
          <p:cNvPr id="2" name="CuadroTexto 1">
            <a:extLst>
              <a:ext uri="{FF2B5EF4-FFF2-40B4-BE49-F238E27FC236}">
                <a16:creationId xmlns:a16="http://schemas.microsoft.com/office/drawing/2014/main" id="{90972DDB-B261-5CE5-7242-F043BC62C500}"/>
              </a:ext>
            </a:extLst>
          </p:cNvPr>
          <p:cNvSpPr txBox="1"/>
          <p:nvPr/>
        </p:nvSpPr>
        <p:spPr>
          <a:xfrm>
            <a:off x="977119" y="1111167"/>
            <a:ext cx="10237764" cy="5355312"/>
          </a:xfrm>
          <a:prstGeom prst="rect">
            <a:avLst/>
          </a:prstGeom>
          <a:noFill/>
        </p:spPr>
        <p:txBody>
          <a:bodyPr wrap="square" rtlCol="0">
            <a:spAutoFit/>
          </a:bodyPr>
          <a:lstStyle/>
          <a:p>
            <a:pPr lvl="0"/>
            <a:r>
              <a:rPr lang="es-CL" sz="2000" b="0" i="0" dirty="0"/>
              <a:t>La práctica docente  se articula con la didáctica de la matemática que es su dominio científico (Llinares et al.,2000)</a:t>
            </a:r>
          </a:p>
          <a:p>
            <a:pPr lvl="0"/>
            <a:endParaRPr lang="es-CL" sz="2000" dirty="0"/>
          </a:p>
          <a:p>
            <a:pPr lvl="0"/>
            <a:endParaRPr lang="es-CL" sz="2000" dirty="0"/>
          </a:p>
          <a:p>
            <a:r>
              <a:rPr lang="es-MX" sz="2000" dirty="0"/>
              <a:t>La codocencia implica analizar la i)coplanificación ii) coinstrucción iii) coevaluación siempre con foco en los propósitos formativos del curso (Guise et al. 2023</a:t>
            </a:r>
          </a:p>
          <a:p>
            <a:endParaRPr lang="es-MX" sz="2000" dirty="0"/>
          </a:p>
          <a:p>
            <a:r>
              <a:rPr lang="es-CL" sz="2000" dirty="0"/>
              <a:t>El complemento y las habilidades de las docentes involucradas fortalece la eficacia de la enseñanza fomentando el espacio para ambientes inclusivos (Abellán et al., 2021; </a:t>
            </a:r>
            <a:r>
              <a:rPr lang="es-CL" sz="2000" dirty="0" err="1"/>
              <a:t>Gayol</a:t>
            </a:r>
            <a:r>
              <a:rPr lang="es-CL" sz="2000" dirty="0"/>
              <a:t> et al., 2023)</a:t>
            </a:r>
          </a:p>
          <a:p>
            <a:endParaRPr lang="es-CL" sz="2000" dirty="0"/>
          </a:p>
          <a:p>
            <a:r>
              <a:rPr lang="es-CL" sz="2000" dirty="0">
                <a:effectLst/>
                <a:latin typeface="Calibri" panose="020F0502020204030204" pitchFamily="34" charset="0"/>
                <a:ea typeface="Aptos" panose="020B0004020202020204" pitchFamily="34" charset="0"/>
                <a:cs typeface="Times New Roman" panose="02020603050405020304" pitchFamily="18" charset="0"/>
              </a:rPr>
              <a:t>Considerando como referente el </a:t>
            </a:r>
            <a:r>
              <a:rPr lang="es-CL" sz="2000" dirty="0" err="1">
                <a:effectLst/>
                <a:latin typeface="Calibri" panose="020F0502020204030204" pitchFamily="34" charset="0"/>
                <a:ea typeface="Aptos" panose="020B0004020202020204" pitchFamily="34" charset="0"/>
                <a:cs typeface="Times New Roman" panose="02020603050405020304" pitchFamily="18" charset="0"/>
              </a:rPr>
              <a:t>Pedagogical</a:t>
            </a:r>
            <a:r>
              <a:rPr lang="es-CL" sz="2000" dirty="0">
                <a:effectLst/>
                <a:latin typeface="Calibri" panose="020F0502020204030204" pitchFamily="34" charset="0"/>
                <a:ea typeface="Aptos" panose="020B0004020202020204" pitchFamily="34" charset="0"/>
                <a:cs typeface="Times New Roman" panose="02020603050405020304" pitchFamily="18" charset="0"/>
              </a:rPr>
              <a:t> Content </a:t>
            </a:r>
            <a:r>
              <a:rPr lang="es-CL" sz="2000" dirty="0" err="1">
                <a:effectLst/>
                <a:latin typeface="Calibri" panose="020F0502020204030204" pitchFamily="34" charset="0"/>
                <a:ea typeface="Aptos" panose="020B0004020202020204" pitchFamily="34" charset="0"/>
                <a:cs typeface="Times New Roman" panose="02020603050405020304" pitchFamily="18" charset="0"/>
              </a:rPr>
              <a:t>Knowledge</a:t>
            </a:r>
            <a:r>
              <a:rPr lang="es-CL" sz="2000" dirty="0">
                <a:effectLst/>
                <a:latin typeface="Calibri" panose="020F0502020204030204" pitchFamily="34" charset="0"/>
                <a:ea typeface="Aptos" panose="020B0004020202020204" pitchFamily="34" charset="0"/>
                <a:cs typeface="Times New Roman" panose="02020603050405020304" pitchFamily="18" charset="0"/>
              </a:rPr>
              <a:t> de Shulman (1986) y los modelos que emergen de él, </a:t>
            </a:r>
            <a:r>
              <a:rPr lang="es-ES_tradnl" sz="2000" dirty="0">
                <a:effectLst/>
                <a:latin typeface="Calibri" panose="020F0502020204030204" pitchFamily="34" charset="0"/>
                <a:ea typeface="Aptos" panose="020B0004020202020204" pitchFamily="34" charset="0"/>
                <a:cs typeface="Times New Roman" panose="02020603050405020304" pitchFamily="18" charset="0"/>
              </a:rPr>
              <a:t>reestructuramos el curso desde conocimientos elementales que los estudiantes han estudiado desde matemáticas formales y no se han preguntado desde la enseñanza de la matemática en la escuela.</a:t>
            </a:r>
            <a:endParaRPr lang="es-CL" sz="2000" dirty="0"/>
          </a:p>
          <a:p>
            <a:pPr lvl="0"/>
            <a:endParaRPr lang="es-CL" sz="1400" dirty="0"/>
          </a:p>
          <a:p>
            <a:pPr lvl="0"/>
            <a:endParaRPr lang="es-CL" dirty="0"/>
          </a:p>
          <a:p>
            <a:pPr lvl="0"/>
            <a:endParaRPr lang="es-CL" sz="1400" dirty="0"/>
          </a:p>
        </p:txBody>
      </p:sp>
    </p:spTree>
    <p:extLst>
      <p:ext uri="{BB962C8B-B14F-4D97-AF65-F5344CB8AC3E}">
        <p14:creationId xmlns:p14="http://schemas.microsoft.com/office/powerpoint/2010/main" val="34755536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79">
          <a:extLst>
            <a:ext uri="{FF2B5EF4-FFF2-40B4-BE49-F238E27FC236}">
              <a16:creationId xmlns:a16="http://schemas.microsoft.com/office/drawing/2014/main" id="{D1D7EA9F-D67B-C8BA-2EC4-3D097F512677}"/>
            </a:ext>
          </a:extLst>
        </p:cNvPr>
        <p:cNvGrpSpPr/>
        <p:nvPr/>
      </p:nvGrpSpPr>
      <p:grpSpPr>
        <a:xfrm>
          <a:off x="0" y="0"/>
          <a:ext cx="0" cy="0"/>
          <a:chOff x="0" y="0"/>
          <a:chExt cx="0" cy="0"/>
        </a:xfrm>
      </p:grpSpPr>
      <p:pic>
        <p:nvPicPr>
          <p:cNvPr id="180" name="Google Shape;180;p41" descr="Imagen que contiene Patrón de fondo&#10;&#10;Descripción generada automáticamente">
            <a:extLst>
              <a:ext uri="{FF2B5EF4-FFF2-40B4-BE49-F238E27FC236}">
                <a16:creationId xmlns:a16="http://schemas.microsoft.com/office/drawing/2014/main" id="{71F014BB-9AF8-8AB4-049A-13DF62979E39}"/>
              </a:ext>
            </a:extLst>
          </p:cNvPr>
          <p:cNvPicPr preferRelativeResize="0"/>
          <p:nvPr/>
        </p:nvPicPr>
        <p:blipFill rotWithShape="1">
          <a:blip r:embed="rId3">
            <a:alphaModFix/>
          </a:blip>
          <a:srcRect/>
          <a:stretch/>
        </p:blipFill>
        <p:spPr>
          <a:xfrm>
            <a:off x="110836" y="0"/>
            <a:ext cx="12192000" cy="6858000"/>
          </a:xfrm>
          <a:prstGeom prst="rect">
            <a:avLst/>
          </a:prstGeom>
          <a:noFill/>
          <a:ln>
            <a:noFill/>
          </a:ln>
        </p:spPr>
      </p:pic>
      <p:sp>
        <p:nvSpPr>
          <p:cNvPr id="185" name="Google Shape;185;p41">
            <a:extLst>
              <a:ext uri="{FF2B5EF4-FFF2-40B4-BE49-F238E27FC236}">
                <a16:creationId xmlns:a16="http://schemas.microsoft.com/office/drawing/2014/main" id="{F74923D6-E7D1-985A-E320-23515935D1AD}"/>
              </a:ext>
            </a:extLst>
          </p:cNvPr>
          <p:cNvSpPr txBox="1"/>
          <p:nvPr/>
        </p:nvSpPr>
        <p:spPr>
          <a:xfrm>
            <a:off x="0" y="0"/>
            <a:ext cx="3000000" cy="369300"/>
          </a:xfrm>
          <a:prstGeom prst="rect">
            <a:avLst/>
          </a:prstGeom>
          <a:noFill/>
          <a:ln>
            <a:noFill/>
          </a:ln>
        </p:spPr>
        <p:txBody>
          <a:bodyPr spcFirstLastPara="1" wrap="square" lIns="91425" tIns="91425" rIns="91425" bIns="91425" anchor="t" anchorCtr="0">
            <a:spAutoFit/>
          </a:bodyPr>
          <a:lstStyle/>
          <a:p>
            <a:pPr marL="0" lvl="0" indent="0" algn="just" rtl="0">
              <a:lnSpc>
                <a:spcPct val="115000"/>
              </a:lnSpc>
              <a:spcBef>
                <a:spcPts val="0"/>
              </a:spcBef>
              <a:spcAft>
                <a:spcPts val="0"/>
              </a:spcAft>
              <a:buNone/>
            </a:pPr>
            <a:endParaRPr sz="1200">
              <a:solidFill>
                <a:schemeClr val="dk1"/>
              </a:solidFill>
              <a:latin typeface="Calibri"/>
              <a:ea typeface="Calibri"/>
              <a:cs typeface="Calibri"/>
              <a:sym typeface="Calibri"/>
            </a:endParaRPr>
          </a:p>
        </p:txBody>
      </p:sp>
      <p:sp>
        <p:nvSpPr>
          <p:cNvPr id="3" name="Google Shape;303;p37">
            <a:extLst>
              <a:ext uri="{FF2B5EF4-FFF2-40B4-BE49-F238E27FC236}">
                <a16:creationId xmlns:a16="http://schemas.microsoft.com/office/drawing/2014/main" id="{C0184DA4-CC77-4C80-30ED-482262390AF0}"/>
              </a:ext>
            </a:extLst>
          </p:cNvPr>
          <p:cNvSpPr txBox="1"/>
          <p:nvPr/>
        </p:nvSpPr>
        <p:spPr>
          <a:xfrm>
            <a:off x="690882" y="369300"/>
            <a:ext cx="10524000" cy="741867"/>
          </a:xfrm>
          <a:prstGeom prst="rect">
            <a:avLst/>
          </a:prstGeom>
          <a:noFill/>
          <a:ln>
            <a:noFill/>
          </a:ln>
        </p:spPr>
        <p:txBody>
          <a:bodyPr spcFirstLastPara="1" wrap="square" lIns="91400" tIns="91400" rIns="91400" bIns="91400" anchor="t" anchorCtr="0">
            <a:noAutofit/>
          </a:bodyPr>
          <a:lstStyle/>
          <a:p>
            <a:r>
              <a:rPr lang="es-CL" sz="2400" b="1" dirty="0">
                <a:solidFill>
                  <a:srgbClr val="5599B4"/>
                </a:solidFill>
                <a:latin typeface="Nunito"/>
              </a:rPr>
              <a:t>Metodología</a:t>
            </a:r>
          </a:p>
        </p:txBody>
      </p:sp>
      <p:graphicFrame>
        <p:nvGraphicFramePr>
          <p:cNvPr id="20" name="Diagrama 19">
            <a:extLst>
              <a:ext uri="{FF2B5EF4-FFF2-40B4-BE49-F238E27FC236}">
                <a16:creationId xmlns:a16="http://schemas.microsoft.com/office/drawing/2014/main" id="{B1C30732-C37A-0FA8-DFDA-A0D0F77EC109}"/>
              </a:ext>
            </a:extLst>
          </p:cNvPr>
          <p:cNvGraphicFramePr/>
          <p:nvPr>
            <p:extLst>
              <p:ext uri="{D42A27DB-BD31-4B8C-83A1-F6EECF244321}">
                <p14:modId xmlns:p14="http://schemas.microsoft.com/office/powerpoint/2010/main" val="4072939044"/>
              </p:ext>
            </p:extLst>
          </p:nvPr>
        </p:nvGraphicFramePr>
        <p:xfrm>
          <a:off x="3000000" y="3695128"/>
          <a:ext cx="6060873" cy="284018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aphicFrame>
        <p:nvGraphicFramePr>
          <p:cNvPr id="18" name="Diagrama 17">
            <a:extLst>
              <a:ext uri="{FF2B5EF4-FFF2-40B4-BE49-F238E27FC236}">
                <a16:creationId xmlns:a16="http://schemas.microsoft.com/office/drawing/2014/main" id="{8373D4B8-A706-C337-2EEC-D52625183D17}"/>
              </a:ext>
            </a:extLst>
          </p:cNvPr>
          <p:cNvGraphicFramePr/>
          <p:nvPr>
            <p:extLst>
              <p:ext uri="{D42A27DB-BD31-4B8C-83A1-F6EECF244321}">
                <p14:modId xmlns:p14="http://schemas.microsoft.com/office/powerpoint/2010/main" val="1120281191"/>
              </p:ext>
            </p:extLst>
          </p:nvPr>
        </p:nvGraphicFramePr>
        <p:xfrm>
          <a:off x="944464" y="495723"/>
          <a:ext cx="10016836" cy="1744429"/>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graphicFrame>
        <p:nvGraphicFramePr>
          <p:cNvPr id="19" name="Diagrama 18">
            <a:extLst>
              <a:ext uri="{FF2B5EF4-FFF2-40B4-BE49-F238E27FC236}">
                <a16:creationId xmlns:a16="http://schemas.microsoft.com/office/drawing/2014/main" id="{B47577AD-63CD-F829-F624-69EDD9E222D2}"/>
              </a:ext>
            </a:extLst>
          </p:cNvPr>
          <p:cNvGraphicFramePr/>
          <p:nvPr>
            <p:extLst>
              <p:ext uri="{D42A27DB-BD31-4B8C-83A1-F6EECF244321}">
                <p14:modId xmlns:p14="http://schemas.microsoft.com/office/powerpoint/2010/main" val="1971359235"/>
              </p:ext>
            </p:extLst>
          </p:nvPr>
        </p:nvGraphicFramePr>
        <p:xfrm>
          <a:off x="1888882" y="1950699"/>
          <a:ext cx="8128000" cy="1744429"/>
        </p:xfrm>
        <a:graphic>
          <a:graphicData uri="http://schemas.openxmlformats.org/drawingml/2006/diagram">
            <dgm:relIds xmlns:dgm="http://schemas.openxmlformats.org/drawingml/2006/diagram" xmlns:r="http://schemas.openxmlformats.org/officeDocument/2006/relationships" r:dm="rId14" r:lo="rId15" r:qs="rId16" r:cs="rId17"/>
          </a:graphicData>
        </a:graphic>
      </p:graphicFrame>
    </p:spTree>
    <p:extLst>
      <p:ext uri="{BB962C8B-B14F-4D97-AF65-F5344CB8AC3E}">
        <p14:creationId xmlns:p14="http://schemas.microsoft.com/office/powerpoint/2010/main" val="17727957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79">
          <a:extLst>
            <a:ext uri="{FF2B5EF4-FFF2-40B4-BE49-F238E27FC236}">
              <a16:creationId xmlns:a16="http://schemas.microsoft.com/office/drawing/2014/main" id="{9FD31180-5ABF-6429-C086-4DBB6D8E99E1}"/>
            </a:ext>
          </a:extLst>
        </p:cNvPr>
        <p:cNvGrpSpPr/>
        <p:nvPr/>
      </p:nvGrpSpPr>
      <p:grpSpPr>
        <a:xfrm>
          <a:off x="0" y="0"/>
          <a:ext cx="0" cy="0"/>
          <a:chOff x="0" y="0"/>
          <a:chExt cx="0" cy="0"/>
        </a:xfrm>
      </p:grpSpPr>
      <p:pic>
        <p:nvPicPr>
          <p:cNvPr id="180" name="Google Shape;180;p41" descr="Imagen que contiene Patrón de fondo&#10;&#10;Descripción generada automáticamente">
            <a:extLst>
              <a:ext uri="{FF2B5EF4-FFF2-40B4-BE49-F238E27FC236}">
                <a16:creationId xmlns:a16="http://schemas.microsoft.com/office/drawing/2014/main" id="{2213B31E-FCE1-C396-A12A-A8F129932B3C}"/>
              </a:ext>
            </a:extLst>
          </p:cNvPr>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185" name="Google Shape;185;p41">
            <a:extLst>
              <a:ext uri="{FF2B5EF4-FFF2-40B4-BE49-F238E27FC236}">
                <a16:creationId xmlns:a16="http://schemas.microsoft.com/office/drawing/2014/main" id="{149F7BD9-577D-ECA5-338E-64CF1C89B65B}"/>
              </a:ext>
            </a:extLst>
          </p:cNvPr>
          <p:cNvSpPr txBox="1"/>
          <p:nvPr/>
        </p:nvSpPr>
        <p:spPr>
          <a:xfrm>
            <a:off x="0" y="0"/>
            <a:ext cx="3000000" cy="369300"/>
          </a:xfrm>
          <a:prstGeom prst="rect">
            <a:avLst/>
          </a:prstGeom>
          <a:noFill/>
          <a:ln>
            <a:noFill/>
          </a:ln>
        </p:spPr>
        <p:txBody>
          <a:bodyPr spcFirstLastPara="1" wrap="square" lIns="91425" tIns="91425" rIns="91425" bIns="91425" anchor="t" anchorCtr="0">
            <a:spAutoFit/>
          </a:bodyPr>
          <a:lstStyle/>
          <a:p>
            <a:pPr marL="0" lvl="0" indent="0" algn="just" rtl="0">
              <a:lnSpc>
                <a:spcPct val="115000"/>
              </a:lnSpc>
              <a:spcBef>
                <a:spcPts val="0"/>
              </a:spcBef>
              <a:spcAft>
                <a:spcPts val="0"/>
              </a:spcAft>
              <a:buNone/>
            </a:pPr>
            <a:endParaRPr sz="1200">
              <a:solidFill>
                <a:schemeClr val="dk1"/>
              </a:solidFill>
              <a:latin typeface="Calibri"/>
              <a:ea typeface="Calibri"/>
              <a:cs typeface="Calibri"/>
              <a:sym typeface="Calibri"/>
            </a:endParaRPr>
          </a:p>
        </p:txBody>
      </p:sp>
      <p:sp>
        <p:nvSpPr>
          <p:cNvPr id="3" name="Google Shape;303;p37">
            <a:extLst>
              <a:ext uri="{FF2B5EF4-FFF2-40B4-BE49-F238E27FC236}">
                <a16:creationId xmlns:a16="http://schemas.microsoft.com/office/drawing/2014/main" id="{3602BA4C-23B8-6A19-C32A-D49460C0169F}"/>
              </a:ext>
            </a:extLst>
          </p:cNvPr>
          <p:cNvSpPr txBox="1"/>
          <p:nvPr/>
        </p:nvSpPr>
        <p:spPr>
          <a:xfrm>
            <a:off x="486918" y="599037"/>
            <a:ext cx="10524000" cy="741867"/>
          </a:xfrm>
          <a:prstGeom prst="rect">
            <a:avLst/>
          </a:prstGeom>
          <a:noFill/>
          <a:ln>
            <a:noFill/>
          </a:ln>
        </p:spPr>
        <p:txBody>
          <a:bodyPr spcFirstLastPara="1" wrap="square" lIns="91400" tIns="91400" rIns="91400" bIns="91400" anchor="t" anchorCtr="0">
            <a:noAutofit/>
          </a:bodyPr>
          <a:lstStyle/>
          <a:p>
            <a:r>
              <a:rPr lang="es-CL" sz="2400" b="1" dirty="0">
                <a:solidFill>
                  <a:srgbClr val="5599B4"/>
                </a:solidFill>
                <a:latin typeface="Nunito"/>
              </a:rPr>
              <a:t>Principales resultados: ANÁLISIS PRELIMINARES</a:t>
            </a:r>
          </a:p>
        </p:txBody>
      </p:sp>
      <p:sp>
        <p:nvSpPr>
          <p:cNvPr id="4" name="CuadroTexto 3">
            <a:extLst>
              <a:ext uri="{FF2B5EF4-FFF2-40B4-BE49-F238E27FC236}">
                <a16:creationId xmlns:a16="http://schemas.microsoft.com/office/drawing/2014/main" id="{F8CF764A-E892-D5E1-3AD3-0CA69639D939}"/>
              </a:ext>
            </a:extLst>
          </p:cNvPr>
          <p:cNvSpPr txBox="1"/>
          <p:nvPr/>
        </p:nvSpPr>
        <p:spPr>
          <a:xfrm>
            <a:off x="486918" y="1570641"/>
            <a:ext cx="10125664" cy="1318438"/>
          </a:xfrm>
          <a:prstGeom prst="rect">
            <a:avLst/>
          </a:prstGeom>
          <a:noFill/>
        </p:spPr>
        <p:txBody>
          <a:bodyPr wrap="square">
            <a:spAutoFit/>
          </a:bodyPr>
          <a:lstStyle/>
          <a:p>
            <a:pPr algn="just">
              <a:lnSpc>
                <a:spcPct val="115000"/>
              </a:lnSpc>
              <a:spcAft>
                <a:spcPts val="800"/>
              </a:spcAft>
            </a:pPr>
            <a:r>
              <a:rPr lang="es-ES_tradnl" sz="1400" kern="100" dirty="0">
                <a:effectLst/>
                <a:latin typeface="Calibri" panose="020F0502020204030204" pitchFamily="34" charset="0"/>
                <a:ea typeface="Aptos" panose="020B0004020202020204" pitchFamily="34" charset="0"/>
                <a:cs typeface="Times New Roman" panose="02020603050405020304" pitchFamily="18" charset="0"/>
              </a:rPr>
              <a:t>La dupla docente logró que los estudiantes leyeran sobre didáctica de la matemática para discutir en las clases sobre propuestas de enseñanza o producciones de estudiantes, que reflexionaran sobre el conocimiento de sus estudiantes y se situaran en escenarios de práctica docente, para responder preguntas del tipo: “En Séptimo Básico debe enseñar rectas notables, el libro comienza con la bisectriz. Eres el coordinador del nivel ¿Seguirías la idea del libro? ¿Por qué?  Las respuestas eran de corte didáctico, con centro en las habilidades curriculares y en los posibles errores de los estudiantes.”</a:t>
            </a:r>
            <a:endParaRPr lang="es-CL" sz="14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2" name="Google Shape;303;p37">
            <a:extLst>
              <a:ext uri="{FF2B5EF4-FFF2-40B4-BE49-F238E27FC236}">
                <a16:creationId xmlns:a16="http://schemas.microsoft.com/office/drawing/2014/main" id="{0A5CB764-514F-3742-DB2D-48B2B28FA7FC}"/>
              </a:ext>
            </a:extLst>
          </p:cNvPr>
          <p:cNvSpPr txBox="1"/>
          <p:nvPr/>
        </p:nvSpPr>
        <p:spPr>
          <a:xfrm>
            <a:off x="472345" y="3480944"/>
            <a:ext cx="5276573" cy="741867"/>
          </a:xfrm>
          <a:prstGeom prst="rect">
            <a:avLst/>
          </a:prstGeom>
          <a:noFill/>
          <a:ln>
            <a:noFill/>
          </a:ln>
        </p:spPr>
        <p:txBody>
          <a:bodyPr spcFirstLastPara="1" wrap="square" lIns="91400" tIns="91400" rIns="91400" bIns="91400" anchor="t" anchorCtr="0">
            <a:noAutofit/>
          </a:bodyPr>
          <a:lstStyle/>
          <a:p>
            <a:r>
              <a:rPr lang="es-CL" sz="2400" b="1" dirty="0">
                <a:solidFill>
                  <a:srgbClr val="5599B4"/>
                </a:solidFill>
                <a:latin typeface="Nunito"/>
              </a:rPr>
              <a:t>IDEAS DESDE LOS ESTUDIANTES</a:t>
            </a:r>
          </a:p>
        </p:txBody>
      </p:sp>
      <p:sp>
        <p:nvSpPr>
          <p:cNvPr id="5" name="Google Shape;303;p37">
            <a:extLst>
              <a:ext uri="{FF2B5EF4-FFF2-40B4-BE49-F238E27FC236}">
                <a16:creationId xmlns:a16="http://schemas.microsoft.com/office/drawing/2014/main" id="{5A3AD78E-79AF-0852-7EC0-955CDA0F9182}"/>
              </a:ext>
            </a:extLst>
          </p:cNvPr>
          <p:cNvSpPr txBox="1"/>
          <p:nvPr/>
        </p:nvSpPr>
        <p:spPr>
          <a:xfrm>
            <a:off x="5734345" y="3480943"/>
            <a:ext cx="5276573" cy="741867"/>
          </a:xfrm>
          <a:prstGeom prst="rect">
            <a:avLst/>
          </a:prstGeom>
          <a:noFill/>
          <a:ln>
            <a:noFill/>
          </a:ln>
        </p:spPr>
        <p:txBody>
          <a:bodyPr spcFirstLastPara="1" wrap="square" lIns="91400" tIns="91400" rIns="91400" bIns="91400" anchor="t" anchorCtr="0">
            <a:noAutofit/>
          </a:bodyPr>
          <a:lstStyle/>
          <a:p>
            <a:r>
              <a:rPr lang="es-CL" sz="2400" b="1" dirty="0">
                <a:solidFill>
                  <a:srgbClr val="5599B4"/>
                </a:solidFill>
                <a:latin typeface="Nunito"/>
              </a:rPr>
              <a:t>IDEAS DESDE LAS FORMADORAS</a:t>
            </a:r>
          </a:p>
        </p:txBody>
      </p:sp>
      <p:sp>
        <p:nvSpPr>
          <p:cNvPr id="6" name="CuadroTexto 5">
            <a:extLst>
              <a:ext uri="{FF2B5EF4-FFF2-40B4-BE49-F238E27FC236}">
                <a16:creationId xmlns:a16="http://schemas.microsoft.com/office/drawing/2014/main" id="{CA1DA848-0D7B-C57F-745D-38CFFA83654B}"/>
              </a:ext>
            </a:extLst>
          </p:cNvPr>
          <p:cNvSpPr txBox="1"/>
          <p:nvPr/>
        </p:nvSpPr>
        <p:spPr>
          <a:xfrm>
            <a:off x="872836" y="4222810"/>
            <a:ext cx="4322619" cy="2031325"/>
          </a:xfrm>
          <a:prstGeom prst="rect">
            <a:avLst/>
          </a:prstGeom>
          <a:noFill/>
        </p:spPr>
        <p:txBody>
          <a:bodyPr wrap="square" rtlCol="0">
            <a:spAutoFit/>
          </a:bodyPr>
          <a:lstStyle/>
          <a:p>
            <a:r>
              <a:rPr lang="es-CL" dirty="0"/>
              <a:t>A partir de la encuesta docente:</a:t>
            </a:r>
          </a:p>
          <a:p>
            <a:endParaRPr lang="es-CL" dirty="0"/>
          </a:p>
          <a:p>
            <a:r>
              <a:rPr lang="es-CL" dirty="0"/>
              <a:t>Destacan la diferencia entre las formadoras.</a:t>
            </a:r>
          </a:p>
          <a:p>
            <a:endParaRPr lang="es-CL" dirty="0"/>
          </a:p>
          <a:p>
            <a:r>
              <a:rPr lang="es-CL" dirty="0"/>
              <a:t>El curso se centra en el conocimiento para la enseñanza de la matemática escolar.</a:t>
            </a:r>
          </a:p>
          <a:p>
            <a:endParaRPr lang="es-CL" dirty="0"/>
          </a:p>
          <a:p>
            <a:r>
              <a:rPr lang="es-CL" dirty="0"/>
              <a:t>Detectan su falta de conocimiento especializado para la enseñanza.</a:t>
            </a:r>
          </a:p>
        </p:txBody>
      </p:sp>
      <p:sp>
        <p:nvSpPr>
          <p:cNvPr id="7" name="CuadroTexto 6">
            <a:extLst>
              <a:ext uri="{FF2B5EF4-FFF2-40B4-BE49-F238E27FC236}">
                <a16:creationId xmlns:a16="http://schemas.microsoft.com/office/drawing/2014/main" id="{FCB5488C-C9B1-6E3E-C103-8F818A0735B7}"/>
              </a:ext>
            </a:extLst>
          </p:cNvPr>
          <p:cNvSpPr txBox="1"/>
          <p:nvPr/>
        </p:nvSpPr>
        <p:spPr>
          <a:xfrm>
            <a:off x="5748918" y="4222810"/>
            <a:ext cx="5262000" cy="2246769"/>
          </a:xfrm>
          <a:prstGeom prst="rect">
            <a:avLst/>
          </a:prstGeom>
          <a:noFill/>
        </p:spPr>
        <p:txBody>
          <a:bodyPr wrap="square" rtlCol="0">
            <a:spAutoFit/>
          </a:bodyPr>
          <a:lstStyle/>
          <a:p>
            <a:r>
              <a:rPr lang="es-CL" dirty="0"/>
              <a:t>Reflexión sobre la ubicación del curso respecto de los otros cursos didácticos y disciplinares.</a:t>
            </a:r>
          </a:p>
          <a:p>
            <a:endParaRPr lang="es-CL" dirty="0"/>
          </a:p>
          <a:p>
            <a:r>
              <a:rPr lang="es-CL" dirty="0"/>
              <a:t>Necesidad de innovar en otros cursos de didáctica de la malla curricular.</a:t>
            </a:r>
          </a:p>
          <a:p>
            <a:endParaRPr lang="es-CL" dirty="0"/>
          </a:p>
          <a:p>
            <a:r>
              <a:rPr lang="es-CL" dirty="0"/>
              <a:t>Profundizar en la naturaleza del curso.</a:t>
            </a:r>
          </a:p>
          <a:p>
            <a:endParaRPr lang="es-CL" dirty="0"/>
          </a:p>
          <a:p>
            <a:r>
              <a:rPr lang="es-CL" dirty="0"/>
              <a:t>Necesidad del trabajo entre colegas para enriquecer y consensuar la formación de profesores de matemáticas</a:t>
            </a:r>
          </a:p>
        </p:txBody>
      </p:sp>
    </p:spTree>
    <p:extLst>
      <p:ext uri="{BB962C8B-B14F-4D97-AF65-F5344CB8AC3E}">
        <p14:creationId xmlns:p14="http://schemas.microsoft.com/office/powerpoint/2010/main" val="25722746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79">
          <a:extLst>
            <a:ext uri="{FF2B5EF4-FFF2-40B4-BE49-F238E27FC236}">
              <a16:creationId xmlns:a16="http://schemas.microsoft.com/office/drawing/2014/main" id="{69C3AF7D-9801-A39C-7289-BE4164C4203D}"/>
            </a:ext>
          </a:extLst>
        </p:cNvPr>
        <p:cNvGrpSpPr/>
        <p:nvPr/>
      </p:nvGrpSpPr>
      <p:grpSpPr>
        <a:xfrm>
          <a:off x="0" y="0"/>
          <a:ext cx="0" cy="0"/>
          <a:chOff x="0" y="0"/>
          <a:chExt cx="0" cy="0"/>
        </a:xfrm>
      </p:grpSpPr>
      <p:pic>
        <p:nvPicPr>
          <p:cNvPr id="180" name="Google Shape;180;p41" descr="Imagen que contiene Patrón de fondo&#10;&#10;Descripción generada automáticamente">
            <a:extLst>
              <a:ext uri="{FF2B5EF4-FFF2-40B4-BE49-F238E27FC236}">
                <a16:creationId xmlns:a16="http://schemas.microsoft.com/office/drawing/2014/main" id="{CE604E61-E57C-5468-A42E-36F5E4F5279A}"/>
              </a:ext>
            </a:extLst>
          </p:cNvPr>
          <p:cNvPicPr preferRelativeResize="0"/>
          <p:nvPr/>
        </p:nvPicPr>
        <p:blipFill rotWithShape="1">
          <a:blip r:embed="rId3">
            <a:alphaModFix/>
          </a:blip>
          <a:srcRect/>
          <a:stretch/>
        </p:blipFill>
        <p:spPr>
          <a:xfrm>
            <a:off x="73152" y="292608"/>
            <a:ext cx="12192000" cy="6858000"/>
          </a:xfrm>
          <a:prstGeom prst="rect">
            <a:avLst/>
          </a:prstGeom>
          <a:noFill/>
          <a:ln>
            <a:noFill/>
          </a:ln>
        </p:spPr>
      </p:pic>
      <p:sp>
        <p:nvSpPr>
          <p:cNvPr id="185" name="Google Shape;185;p41">
            <a:extLst>
              <a:ext uri="{FF2B5EF4-FFF2-40B4-BE49-F238E27FC236}">
                <a16:creationId xmlns:a16="http://schemas.microsoft.com/office/drawing/2014/main" id="{2DCBE947-7A3E-BEB4-1060-A681D44DC423}"/>
              </a:ext>
            </a:extLst>
          </p:cNvPr>
          <p:cNvSpPr txBox="1"/>
          <p:nvPr/>
        </p:nvSpPr>
        <p:spPr>
          <a:xfrm>
            <a:off x="0" y="0"/>
            <a:ext cx="3000000" cy="369300"/>
          </a:xfrm>
          <a:prstGeom prst="rect">
            <a:avLst/>
          </a:prstGeom>
          <a:noFill/>
          <a:ln>
            <a:noFill/>
          </a:ln>
        </p:spPr>
        <p:txBody>
          <a:bodyPr spcFirstLastPara="1" wrap="square" lIns="91425" tIns="91425" rIns="91425" bIns="91425" anchor="t" anchorCtr="0">
            <a:spAutoFit/>
          </a:bodyPr>
          <a:lstStyle/>
          <a:p>
            <a:pPr marL="0" lvl="0" indent="0" algn="just" rtl="0">
              <a:lnSpc>
                <a:spcPct val="115000"/>
              </a:lnSpc>
              <a:spcBef>
                <a:spcPts val="0"/>
              </a:spcBef>
              <a:spcAft>
                <a:spcPts val="0"/>
              </a:spcAft>
              <a:buNone/>
            </a:pPr>
            <a:endParaRPr sz="1200">
              <a:solidFill>
                <a:schemeClr val="dk1"/>
              </a:solidFill>
              <a:latin typeface="Calibri"/>
              <a:ea typeface="Calibri"/>
              <a:cs typeface="Calibri"/>
              <a:sym typeface="Calibri"/>
            </a:endParaRPr>
          </a:p>
        </p:txBody>
      </p:sp>
      <p:sp>
        <p:nvSpPr>
          <p:cNvPr id="3" name="Google Shape;303;p37">
            <a:extLst>
              <a:ext uri="{FF2B5EF4-FFF2-40B4-BE49-F238E27FC236}">
                <a16:creationId xmlns:a16="http://schemas.microsoft.com/office/drawing/2014/main" id="{4D40F081-DC0F-AA40-069C-F138327C6318}"/>
              </a:ext>
            </a:extLst>
          </p:cNvPr>
          <p:cNvSpPr txBox="1"/>
          <p:nvPr/>
        </p:nvSpPr>
        <p:spPr>
          <a:xfrm>
            <a:off x="678182" y="966389"/>
            <a:ext cx="10524000" cy="741867"/>
          </a:xfrm>
          <a:prstGeom prst="rect">
            <a:avLst/>
          </a:prstGeom>
          <a:noFill/>
          <a:ln>
            <a:noFill/>
          </a:ln>
        </p:spPr>
        <p:txBody>
          <a:bodyPr spcFirstLastPara="1" wrap="square" lIns="91400" tIns="91400" rIns="91400" bIns="91400" anchor="t" anchorCtr="0">
            <a:noAutofit/>
          </a:bodyPr>
          <a:lstStyle/>
          <a:p>
            <a:r>
              <a:rPr lang="es-CL" sz="2300" b="1" dirty="0">
                <a:solidFill>
                  <a:srgbClr val="5599B4"/>
                </a:solidFill>
                <a:latin typeface="Nunito"/>
              </a:rPr>
              <a:t>Conclusiones y aporte para la formación inicial docente en matemática</a:t>
            </a:r>
          </a:p>
        </p:txBody>
      </p:sp>
      <p:sp>
        <p:nvSpPr>
          <p:cNvPr id="4" name="Marcador de texto 3">
            <a:extLst>
              <a:ext uri="{FF2B5EF4-FFF2-40B4-BE49-F238E27FC236}">
                <a16:creationId xmlns:a16="http://schemas.microsoft.com/office/drawing/2014/main" id="{B3A40D2E-D95D-E17C-7249-B1B9140AC932}"/>
              </a:ext>
            </a:extLst>
          </p:cNvPr>
          <p:cNvSpPr>
            <a:spLocks noGrp="1"/>
          </p:cNvSpPr>
          <p:nvPr>
            <p:ph type="body" idx="1"/>
          </p:nvPr>
        </p:nvSpPr>
        <p:spPr>
          <a:xfrm>
            <a:off x="838200" y="2305346"/>
            <a:ext cx="10515600" cy="4260046"/>
          </a:xfrm>
        </p:spPr>
        <p:txBody>
          <a:bodyPr>
            <a:normAutofit fontScale="62500" lnSpcReduction="20000"/>
          </a:bodyPr>
          <a:lstStyle/>
          <a:p>
            <a:r>
              <a:rPr lang="es-CL" dirty="0"/>
              <a:t>Necesidad de una articulación entre formadores para el trabajo didáctico en la formación inicial.</a:t>
            </a:r>
          </a:p>
          <a:p>
            <a:r>
              <a:rPr lang="es-CL" dirty="0"/>
              <a:t>Elaboración de apuntes específicos para el trabajo en la formación inicial.</a:t>
            </a:r>
          </a:p>
          <a:p>
            <a:r>
              <a:rPr lang="es-CL" dirty="0"/>
              <a:t>Reflexión desde los formadores/as sobre la naturaleza de los cursos de didáctica en la formación inicial, es decir qué didáctica de la matemática es un aporte a la formación de los futuros docentes.</a:t>
            </a:r>
          </a:p>
          <a:p>
            <a:r>
              <a:rPr lang="es-CL" dirty="0"/>
              <a:t>Valoración positiva por parte de los estudiantes del curso y del trabajo en </a:t>
            </a:r>
            <a:r>
              <a:rPr lang="es-CL" dirty="0" err="1"/>
              <a:t>codocencia</a:t>
            </a:r>
            <a:r>
              <a:rPr lang="es-CL" dirty="0"/>
              <a:t>.</a:t>
            </a:r>
          </a:p>
          <a:p>
            <a:r>
              <a:rPr lang="es-CL" dirty="0"/>
              <a:t>A partir de esta experiencia se innovan otros cursos de la carrera: la malla curricular tiene insumos para preparar el rediseño de los cursos en coherencia con los nuevos estándares de la formación inicial docente y la próxima actualización curricular.</a:t>
            </a:r>
          </a:p>
          <a:p>
            <a:pPr marL="114300" indent="0">
              <a:buNone/>
            </a:pPr>
            <a:endParaRPr lang="es-CL" dirty="0"/>
          </a:p>
          <a:p>
            <a:pPr marL="114300" indent="0">
              <a:buNone/>
            </a:pPr>
            <a:r>
              <a:rPr lang="es-CL" dirty="0">
                <a:solidFill>
                  <a:schemeClr val="accent1"/>
                </a:solidFill>
              </a:rPr>
              <a:t>PROYECCIÓN: SEGUNDA VERSIÓN DEL CURSO EN EL AÑO 2025</a:t>
            </a:r>
          </a:p>
          <a:p>
            <a:pPr marL="114300" indent="0">
              <a:buNone/>
            </a:pPr>
            <a:r>
              <a:rPr lang="es-CL" dirty="0">
                <a:solidFill>
                  <a:schemeClr val="accent1"/>
                </a:solidFill>
              </a:rPr>
              <a:t>Bitácora de las formadoras y del trabajo conjunto</a:t>
            </a:r>
          </a:p>
          <a:p>
            <a:pPr marL="114300" indent="0">
              <a:buNone/>
            </a:pPr>
            <a:r>
              <a:rPr lang="es-CL" dirty="0">
                <a:solidFill>
                  <a:schemeClr val="accent1"/>
                </a:solidFill>
              </a:rPr>
              <a:t>Retroalimentación de las clases desde los/as estudiantes y como futuros docentes</a:t>
            </a:r>
          </a:p>
          <a:p>
            <a:pPr marL="114300" indent="0">
              <a:buNone/>
            </a:pPr>
            <a:r>
              <a:rPr lang="es-CL" dirty="0">
                <a:solidFill>
                  <a:schemeClr val="accent1"/>
                </a:solidFill>
              </a:rPr>
              <a:t>Sistematización como insumo para la innovación de la carrera y también para la construcción de conocimiento especializado para la enseñanza desde los formadores</a:t>
            </a:r>
          </a:p>
          <a:p>
            <a:pPr marL="114300" indent="0">
              <a:buNone/>
            </a:pPr>
            <a:endParaRPr lang="es-CL" dirty="0"/>
          </a:p>
          <a:p>
            <a:endParaRPr lang="es-CL" dirty="0"/>
          </a:p>
          <a:p>
            <a:endParaRPr lang="es-CL" dirty="0"/>
          </a:p>
        </p:txBody>
      </p:sp>
    </p:spTree>
    <p:extLst>
      <p:ext uri="{BB962C8B-B14F-4D97-AF65-F5344CB8AC3E}">
        <p14:creationId xmlns:p14="http://schemas.microsoft.com/office/powerpoint/2010/main" val="6609008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79">
          <a:extLst>
            <a:ext uri="{FF2B5EF4-FFF2-40B4-BE49-F238E27FC236}">
              <a16:creationId xmlns:a16="http://schemas.microsoft.com/office/drawing/2014/main" id="{F1B4D342-97D5-3904-EC88-22E348E61075}"/>
            </a:ext>
          </a:extLst>
        </p:cNvPr>
        <p:cNvGrpSpPr/>
        <p:nvPr/>
      </p:nvGrpSpPr>
      <p:grpSpPr>
        <a:xfrm>
          <a:off x="0" y="0"/>
          <a:ext cx="0" cy="0"/>
          <a:chOff x="0" y="0"/>
          <a:chExt cx="0" cy="0"/>
        </a:xfrm>
      </p:grpSpPr>
      <p:pic>
        <p:nvPicPr>
          <p:cNvPr id="180" name="Google Shape;180;p41" descr="Imagen que contiene Patrón de fondo&#10;&#10;Descripción generada automáticamente">
            <a:extLst>
              <a:ext uri="{FF2B5EF4-FFF2-40B4-BE49-F238E27FC236}">
                <a16:creationId xmlns:a16="http://schemas.microsoft.com/office/drawing/2014/main" id="{91DCC160-6417-D2C5-2EF9-0DC3F4EA8672}"/>
              </a:ext>
            </a:extLst>
          </p:cNvPr>
          <p:cNvPicPr preferRelativeResize="0"/>
          <p:nvPr/>
        </p:nvPicPr>
        <p:blipFill rotWithShape="1">
          <a:blip r:embed="rId3">
            <a:alphaModFix/>
          </a:blip>
          <a:srcRect/>
          <a:stretch/>
        </p:blipFill>
        <p:spPr>
          <a:xfrm>
            <a:off x="110837" y="0"/>
            <a:ext cx="12192000" cy="6858000"/>
          </a:xfrm>
          <a:prstGeom prst="rect">
            <a:avLst/>
          </a:prstGeom>
          <a:noFill/>
          <a:ln>
            <a:noFill/>
          </a:ln>
        </p:spPr>
      </p:pic>
      <p:sp>
        <p:nvSpPr>
          <p:cNvPr id="185" name="Google Shape;185;p41">
            <a:extLst>
              <a:ext uri="{FF2B5EF4-FFF2-40B4-BE49-F238E27FC236}">
                <a16:creationId xmlns:a16="http://schemas.microsoft.com/office/drawing/2014/main" id="{BF3585D5-82DD-F29E-572E-956263EBF232}"/>
              </a:ext>
            </a:extLst>
          </p:cNvPr>
          <p:cNvSpPr txBox="1"/>
          <p:nvPr/>
        </p:nvSpPr>
        <p:spPr>
          <a:xfrm>
            <a:off x="0" y="0"/>
            <a:ext cx="3000000" cy="369300"/>
          </a:xfrm>
          <a:prstGeom prst="rect">
            <a:avLst/>
          </a:prstGeom>
          <a:noFill/>
          <a:ln>
            <a:noFill/>
          </a:ln>
        </p:spPr>
        <p:txBody>
          <a:bodyPr spcFirstLastPara="1" wrap="square" lIns="91425" tIns="91425" rIns="91425" bIns="91425" anchor="t" anchorCtr="0">
            <a:spAutoFit/>
          </a:bodyPr>
          <a:lstStyle/>
          <a:p>
            <a:pPr marL="0" lvl="0" indent="0" algn="just" rtl="0">
              <a:lnSpc>
                <a:spcPct val="115000"/>
              </a:lnSpc>
              <a:spcBef>
                <a:spcPts val="0"/>
              </a:spcBef>
              <a:spcAft>
                <a:spcPts val="0"/>
              </a:spcAft>
              <a:buNone/>
            </a:pPr>
            <a:endParaRPr sz="1200">
              <a:solidFill>
                <a:schemeClr val="dk1"/>
              </a:solidFill>
              <a:latin typeface="Calibri"/>
              <a:ea typeface="Calibri"/>
              <a:cs typeface="Calibri"/>
              <a:sym typeface="Calibri"/>
            </a:endParaRPr>
          </a:p>
        </p:txBody>
      </p:sp>
      <p:sp>
        <p:nvSpPr>
          <p:cNvPr id="3" name="Google Shape;303;p37">
            <a:extLst>
              <a:ext uri="{FF2B5EF4-FFF2-40B4-BE49-F238E27FC236}">
                <a16:creationId xmlns:a16="http://schemas.microsoft.com/office/drawing/2014/main" id="{C7FDC8BC-A48C-BB67-4F56-0BB2EF8A8C32}"/>
              </a:ext>
            </a:extLst>
          </p:cNvPr>
          <p:cNvSpPr txBox="1"/>
          <p:nvPr/>
        </p:nvSpPr>
        <p:spPr>
          <a:xfrm>
            <a:off x="690882" y="369300"/>
            <a:ext cx="10524000" cy="741867"/>
          </a:xfrm>
          <a:prstGeom prst="rect">
            <a:avLst/>
          </a:prstGeom>
          <a:noFill/>
          <a:ln>
            <a:noFill/>
          </a:ln>
        </p:spPr>
        <p:txBody>
          <a:bodyPr spcFirstLastPara="1" wrap="square" lIns="91400" tIns="91400" rIns="91400" bIns="91400" anchor="t" anchorCtr="0">
            <a:noAutofit/>
          </a:bodyPr>
          <a:lstStyle/>
          <a:p>
            <a:r>
              <a:rPr lang="es-CL" sz="2400" b="1" dirty="0">
                <a:solidFill>
                  <a:srgbClr val="5599B4"/>
                </a:solidFill>
                <a:latin typeface="Nunito"/>
              </a:rPr>
              <a:t>Referencias</a:t>
            </a:r>
          </a:p>
        </p:txBody>
      </p:sp>
      <p:sp>
        <p:nvSpPr>
          <p:cNvPr id="5" name="CuadroTexto 4">
            <a:extLst>
              <a:ext uri="{FF2B5EF4-FFF2-40B4-BE49-F238E27FC236}">
                <a16:creationId xmlns:a16="http://schemas.microsoft.com/office/drawing/2014/main" id="{C78B8A85-327D-982C-3987-74CE39686B8F}"/>
              </a:ext>
            </a:extLst>
          </p:cNvPr>
          <p:cNvSpPr txBox="1"/>
          <p:nvPr/>
        </p:nvSpPr>
        <p:spPr>
          <a:xfrm>
            <a:off x="831272" y="1307413"/>
            <a:ext cx="10523999" cy="4403193"/>
          </a:xfrm>
          <a:prstGeom prst="rect">
            <a:avLst/>
          </a:prstGeom>
          <a:noFill/>
        </p:spPr>
        <p:txBody>
          <a:bodyPr wrap="square">
            <a:spAutoFit/>
          </a:bodyPr>
          <a:lstStyle/>
          <a:p>
            <a:pPr marL="215900" indent="-215900" algn="just">
              <a:lnSpc>
                <a:spcPct val="115000"/>
              </a:lnSpc>
              <a:spcAft>
                <a:spcPts val="800"/>
              </a:spcAft>
            </a:pPr>
            <a:r>
              <a:rPr lang="es-CL" b="0" i="0" dirty="0">
                <a:solidFill>
                  <a:srgbClr val="000000"/>
                </a:solidFill>
                <a:effectLst/>
                <a:latin typeface="+mn-lt"/>
              </a:rPr>
              <a:t>Abellán, J., Arnaiz, P. y Alcaraz, S. (2021). El profesorado de apoyo y las barreras que interfieren en la creación de apoyos educativos inclusivos. </a:t>
            </a:r>
            <a:r>
              <a:rPr lang="es-CL" b="0" i="1" dirty="0">
                <a:solidFill>
                  <a:srgbClr val="000000"/>
                </a:solidFill>
                <a:effectLst/>
                <a:latin typeface="+mn-lt"/>
              </a:rPr>
              <a:t>Revista Electrónica Interuniversitaria de Formación del Profesorado</a:t>
            </a:r>
            <a:r>
              <a:rPr lang="es-CL" b="0" i="0" dirty="0">
                <a:solidFill>
                  <a:srgbClr val="000000"/>
                </a:solidFill>
                <a:effectLst/>
                <a:latin typeface="+mn-lt"/>
              </a:rPr>
              <a:t>, </a:t>
            </a:r>
            <a:r>
              <a:rPr lang="es-CL" b="0" i="1" dirty="0">
                <a:solidFill>
                  <a:srgbClr val="000000"/>
                </a:solidFill>
                <a:effectLst/>
                <a:latin typeface="+mn-lt"/>
              </a:rPr>
              <a:t>24</a:t>
            </a:r>
            <a:r>
              <a:rPr lang="es-CL" b="0" i="0" dirty="0">
                <a:solidFill>
                  <a:srgbClr val="000000"/>
                </a:solidFill>
                <a:effectLst/>
                <a:latin typeface="+mn-lt"/>
              </a:rPr>
              <a:t>(3), 237-249. </a:t>
            </a:r>
            <a:endParaRPr lang="es-CL" kern="100" dirty="0">
              <a:latin typeface="+mn-lt"/>
              <a:ea typeface="Roboto" panose="02000000000000000000" pitchFamily="2" charset="0"/>
              <a:cs typeface="Times New Roman" panose="02020603050405020304" pitchFamily="18" charset="0"/>
            </a:endParaRPr>
          </a:p>
          <a:p>
            <a:pPr marL="215900" indent="-215900" algn="just">
              <a:lnSpc>
                <a:spcPct val="115000"/>
              </a:lnSpc>
              <a:spcAft>
                <a:spcPts val="800"/>
              </a:spcAft>
            </a:pPr>
            <a:r>
              <a:rPr lang="es-CL" sz="1400" kern="100" dirty="0">
                <a:effectLst/>
                <a:latin typeface="+mn-lt"/>
                <a:ea typeface="Roboto" panose="02000000000000000000" pitchFamily="2" charset="0"/>
                <a:cs typeface="Times New Roman" panose="02020603050405020304" pitchFamily="18" charset="0"/>
              </a:rPr>
              <a:t>Comisión Nacional de Acreditación. (2023). </a:t>
            </a:r>
            <a:r>
              <a:rPr lang="es-CL" sz="1400" i="1" kern="100" dirty="0">
                <a:effectLst/>
                <a:latin typeface="+mn-lt"/>
                <a:ea typeface="Roboto" panose="02000000000000000000" pitchFamily="2" charset="0"/>
                <a:cs typeface="Times New Roman" panose="02020603050405020304" pitchFamily="18" charset="0"/>
              </a:rPr>
              <a:t>Resolución Exenta de Acreditación de Pregrado </a:t>
            </a:r>
            <a:r>
              <a:rPr lang="es-CL" sz="1400" i="1" kern="100" dirty="0" err="1">
                <a:effectLst/>
                <a:latin typeface="+mn-lt"/>
                <a:ea typeface="Roboto" panose="02000000000000000000" pitchFamily="2" charset="0"/>
                <a:cs typeface="Times New Roman" panose="02020603050405020304" pitchFamily="18" charset="0"/>
              </a:rPr>
              <a:t>N°</a:t>
            </a:r>
            <a:r>
              <a:rPr lang="es-CL" sz="1400" i="1" kern="100" dirty="0">
                <a:effectLst/>
                <a:latin typeface="+mn-lt"/>
                <a:ea typeface="Roboto" panose="02000000000000000000" pitchFamily="2" charset="0"/>
                <a:cs typeface="Times New Roman" panose="02020603050405020304" pitchFamily="18" charset="0"/>
              </a:rPr>
              <a:t> 1050: Licenciatura en Educación en Matemática y Pedagogía en Matemática con mención Estadística Educacional o mención Informática Educativa, impartida por la Universidad Metropolitana de Ciencias de la Educación.</a:t>
            </a:r>
          </a:p>
          <a:p>
            <a:pPr marL="215900" indent="-215900" algn="just">
              <a:lnSpc>
                <a:spcPct val="115000"/>
              </a:lnSpc>
              <a:spcAft>
                <a:spcPts val="800"/>
              </a:spcAft>
            </a:pPr>
            <a:r>
              <a:rPr lang="es-CL" b="0" i="0" dirty="0" err="1">
                <a:solidFill>
                  <a:srgbClr val="000000"/>
                </a:solidFill>
                <a:effectLst/>
                <a:latin typeface="+mn-lt"/>
              </a:rPr>
              <a:t>Gayol</a:t>
            </a:r>
            <a:r>
              <a:rPr lang="es-CL" b="0" i="0" dirty="0">
                <a:solidFill>
                  <a:srgbClr val="000000"/>
                </a:solidFill>
                <a:effectLst/>
                <a:latin typeface="+mn-lt"/>
              </a:rPr>
              <a:t>, L., Sandoval, M, y de Pablo, G. (2023). Del apoyo dentro del aula a la </a:t>
            </a:r>
            <a:r>
              <a:rPr lang="es-CL" b="0" i="0" dirty="0" err="1">
                <a:solidFill>
                  <a:srgbClr val="000000"/>
                </a:solidFill>
                <a:effectLst/>
                <a:latin typeface="+mn-lt"/>
              </a:rPr>
              <a:t>co</a:t>
            </a:r>
            <a:r>
              <a:rPr lang="es-CL" b="0" i="0" dirty="0">
                <a:solidFill>
                  <a:srgbClr val="000000"/>
                </a:solidFill>
                <a:effectLst/>
                <a:latin typeface="+mn-lt"/>
              </a:rPr>
              <a:t>-docencia: la visión de los docentes de apoyo en educación primaria. </a:t>
            </a:r>
            <a:r>
              <a:rPr lang="es-CL" b="0" i="1" dirty="0">
                <a:solidFill>
                  <a:srgbClr val="000000"/>
                </a:solidFill>
                <a:effectLst/>
                <a:latin typeface="+mn-lt"/>
              </a:rPr>
              <a:t>Revista Latinoamericana de Educación Inclusiva</a:t>
            </a:r>
            <a:r>
              <a:rPr lang="es-CL" b="0" i="0" dirty="0">
                <a:solidFill>
                  <a:srgbClr val="000000"/>
                </a:solidFill>
                <a:effectLst/>
                <a:latin typeface="+mn-lt"/>
              </a:rPr>
              <a:t> </a:t>
            </a:r>
            <a:r>
              <a:rPr lang="es-CL" b="0" i="1" dirty="0">
                <a:solidFill>
                  <a:srgbClr val="000000"/>
                </a:solidFill>
                <a:effectLst/>
                <a:latin typeface="+mn-lt"/>
              </a:rPr>
              <a:t>17</a:t>
            </a:r>
            <a:r>
              <a:rPr lang="es-CL" b="0" i="0" dirty="0">
                <a:solidFill>
                  <a:srgbClr val="000000"/>
                </a:solidFill>
                <a:effectLst/>
                <a:latin typeface="+mn-lt"/>
              </a:rPr>
              <a:t>(1), 111-122.</a:t>
            </a:r>
          </a:p>
          <a:p>
            <a:pPr marL="215900" indent="-215900" algn="just">
              <a:lnSpc>
                <a:spcPct val="115000"/>
              </a:lnSpc>
              <a:spcAft>
                <a:spcPts val="800"/>
              </a:spcAft>
            </a:pPr>
            <a:r>
              <a:rPr lang="es-CL" sz="1400" i="1" kern="100" dirty="0">
                <a:effectLst/>
                <a:latin typeface="+mn-lt"/>
                <a:ea typeface="Roboto" panose="02000000000000000000" pitchFamily="2" charset="0"/>
                <a:cs typeface="Times New Roman" panose="02020603050405020304" pitchFamily="18" charset="0"/>
              </a:rPr>
              <a:t>Guise, M., </a:t>
            </a:r>
            <a:r>
              <a:rPr lang="es-CL" sz="1400" i="1" kern="100" dirty="0" err="1">
                <a:effectLst/>
                <a:latin typeface="+mn-lt"/>
                <a:ea typeface="Roboto" panose="02000000000000000000" pitchFamily="2" charset="0"/>
                <a:cs typeface="Times New Roman" panose="02020603050405020304" pitchFamily="18" charset="0"/>
              </a:rPr>
              <a:t>Ambroso</a:t>
            </a:r>
            <a:r>
              <a:rPr lang="es-CL" sz="1400" i="1" kern="100" dirty="0">
                <a:effectLst/>
                <a:latin typeface="+mn-lt"/>
                <a:ea typeface="Roboto" panose="02000000000000000000" pitchFamily="2" charset="0"/>
                <a:cs typeface="Times New Roman" panose="02020603050405020304" pitchFamily="18" charset="0"/>
              </a:rPr>
              <a:t>, E., </a:t>
            </a:r>
            <a:r>
              <a:rPr lang="es-CL" sz="1400" i="1" kern="100" dirty="0" err="1">
                <a:effectLst/>
                <a:latin typeface="+mn-lt"/>
                <a:ea typeface="Roboto" panose="02000000000000000000" pitchFamily="2" charset="0"/>
                <a:cs typeface="Times New Roman" panose="02020603050405020304" pitchFamily="18" charset="0"/>
              </a:rPr>
              <a:t>Paulding</a:t>
            </a:r>
            <a:r>
              <a:rPr lang="es-CL" sz="1400" i="1" kern="100" dirty="0">
                <a:effectLst/>
                <a:latin typeface="+mn-lt"/>
                <a:ea typeface="Roboto" panose="02000000000000000000" pitchFamily="2" charset="0"/>
                <a:cs typeface="Times New Roman" panose="02020603050405020304" pitchFamily="18" charset="0"/>
              </a:rPr>
              <a:t>, K., Moore, C., &amp; </a:t>
            </a:r>
            <a:r>
              <a:rPr lang="es-CL" sz="1400" i="1" kern="100" dirty="0" err="1">
                <a:effectLst/>
                <a:latin typeface="+mn-lt"/>
                <a:ea typeface="Roboto" panose="02000000000000000000" pitchFamily="2" charset="0"/>
                <a:cs typeface="Times New Roman" panose="02020603050405020304" pitchFamily="18" charset="0"/>
              </a:rPr>
              <a:t>Hegg</a:t>
            </a:r>
            <a:r>
              <a:rPr lang="es-CL" sz="1400" i="1" kern="100" dirty="0">
                <a:effectLst/>
                <a:latin typeface="+mn-lt"/>
                <a:ea typeface="Roboto" panose="02000000000000000000" pitchFamily="2" charset="0"/>
                <a:cs typeface="Times New Roman" panose="02020603050405020304" pitchFamily="18" charset="0"/>
              </a:rPr>
              <a:t>, S. (2023). </a:t>
            </a:r>
            <a:r>
              <a:rPr lang="es-CL" sz="1400" i="1" kern="100" dirty="0" err="1">
                <a:effectLst/>
                <a:latin typeface="+mn-lt"/>
                <a:ea typeface="Roboto" panose="02000000000000000000" pitchFamily="2" charset="0"/>
                <a:cs typeface="Times New Roman" panose="02020603050405020304" pitchFamily="18" charset="0"/>
              </a:rPr>
              <a:t>Preservice</a:t>
            </a:r>
            <a:r>
              <a:rPr lang="es-CL" sz="1400" i="1" kern="100" dirty="0">
                <a:effectLst/>
                <a:latin typeface="+mn-lt"/>
                <a:ea typeface="Roboto" panose="02000000000000000000" pitchFamily="2" charset="0"/>
                <a:cs typeface="Times New Roman" panose="02020603050405020304" pitchFamily="18" charset="0"/>
              </a:rPr>
              <a:t> </a:t>
            </a:r>
            <a:r>
              <a:rPr lang="es-CL" sz="1400" i="1" kern="100" dirty="0" err="1">
                <a:effectLst/>
                <a:latin typeface="+mn-lt"/>
                <a:ea typeface="Roboto" panose="02000000000000000000" pitchFamily="2" charset="0"/>
                <a:cs typeface="Times New Roman" panose="02020603050405020304" pitchFamily="18" charset="0"/>
              </a:rPr>
              <a:t>Teacher</a:t>
            </a:r>
            <a:r>
              <a:rPr lang="es-CL" sz="1400" i="1" kern="100" dirty="0">
                <a:effectLst/>
                <a:latin typeface="+mn-lt"/>
                <a:ea typeface="Roboto" panose="02000000000000000000" pitchFamily="2" charset="0"/>
                <a:cs typeface="Times New Roman" panose="02020603050405020304" pitchFamily="18" charset="0"/>
              </a:rPr>
              <a:t> </a:t>
            </a:r>
            <a:r>
              <a:rPr lang="es-CL" sz="1400" i="1" kern="100" dirty="0" err="1">
                <a:effectLst/>
                <a:latin typeface="+mn-lt"/>
                <a:ea typeface="Roboto" panose="02000000000000000000" pitchFamily="2" charset="0"/>
                <a:cs typeface="Times New Roman" panose="02020603050405020304" pitchFamily="18" charset="0"/>
              </a:rPr>
              <a:t>Reflection</a:t>
            </a:r>
            <a:r>
              <a:rPr lang="es-CL" sz="1400" i="1" kern="100" dirty="0">
                <a:effectLst/>
                <a:latin typeface="+mn-lt"/>
                <a:ea typeface="Roboto" panose="02000000000000000000" pitchFamily="2" charset="0"/>
                <a:cs typeface="Times New Roman" panose="02020603050405020304" pitchFamily="18" charset="0"/>
              </a:rPr>
              <a:t> </a:t>
            </a:r>
            <a:r>
              <a:rPr lang="es-CL" sz="1400" i="1" kern="100" dirty="0" err="1">
                <a:effectLst/>
                <a:latin typeface="+mn-lt"/>
                <a:ea typeface="Roboto" panose="02000000000000000000" pitchFamily="2" charset="0"/>
                <a:cs typeface="Times New Roman" panose="02020603050405020304" pitchFamily="18" charset="0"/>
              </a:rPr>
              <a:t>on</a:t>
            </a:r>
            <a:r>
              <a:rPr lang="es-CL" sz="1400" i="1" kern="100" dirty="0">
                <a:effectLst/>
                <a:latin typeface="+mn-lt"/>
                <a:ea typeface="Roboto" panose="02000000000000000000" pitchFamily="2" charset="0"/>
                <a:cs typeface="Times New Roman" panose="02020603050405020304" pitchFamily="18" charset="0"/>
              </a:rPr>
              <a:t> </a:t>
            </a:r>
            <a:r>
              <a:rPr lang="es-CL" sz="1400" i="1" kern="100" dirty="0" err="1">
                <a:effectLst/>
                <a:latin typeface="+mn-lt"/>
                <a:ea typeface="Roboto" panose="02000000000000000000" pitchFamily="2" charset="0"/>
                <a:cs typeface="Times New Roman" panose="02020603050405020304" pitchFamily="18" charset="0"/>
              </a:rPr>
              <a:t>Coteaching</a:t>
            </a:r>
            <a:r>
              <a:rPr lang="es-CL" sz="1400" i="1" kern="100" dirty="0">
                <a:effectLst/>
                <a:latin typeface="+mn-lt"/>
                <a:ea typeface="Roboto" panose="02000000000000000000" pitchFamily="2" charset="0"/>
                <a:cs typeface="Times New Roman" panose="02020603050405020304" pitchFamily="18" charset="0"/>
              </a:rPr>
              <a:t> </a:t>
            </a:r>
            <a:r>
              <a:rPr lang="es-CL" sz="1400" i="1" kern="100" dirty="0" err="1">
                <a:effectLst/>
                <a:latin typeface="+mn-lt"/>
                <a:ea typeface="Roboto" panose="02000000000000000000" pitchFamily="2" charset="0"/>
                <a:cs typeface="Times New Roman" panose="02020603050405020304" pitchFamily="18" charset="0"/>
              </a:rPr>
              <a:t>Implementation</a:t>
            </a:r>
            <a:r>
              <a:rPr lang="es-CL" sz="1400" i="1" kern="100" dirty="0">
                <a:effectLst/>
                <a:latin typeface="+mn-lt"/>
                <a:ea typeface="Roboto" panose="02000000000000000000" pitchFamily="2" charset="0"/>
                <a:cs typeface="Times New Roman" panose="02020603050405020304" pitchFamily="18" charset="0"/>
              </a:rPr>
              <a:t>: Are </a:t>
            </a:r>
            <a:r>
              <a:rPr lang="es-CL" sz="1400" i="1" kern="100" dirty="0" err="1">
                <a:effectLst/>
                <a:latin typeface="+mn-lt"/>
                <a:ea typeface="Roboto" panose="02000000000000000000" pitchFamily="2" charset="0"/>
                <a:cs typeface="Times New Roman" panose="02020603050405020304" pitchFamily="18" charset="0"/>
              </a:rPr>
              <a:t>We</a:t>
            </a:r>
            <a:r>
              <a:rPr lang="es-CL" sz="1400" i="1" kern="100" dirty="0">
                <a:effectLst/>
                <a:latin typeface="+mn-lt"/>
                <a:ea typeface="Roboto" panose="02000000000000000000" pitchFamily="2" charset="0"/>
                <a:cs typeface="Times New Roman" panose="02020603050405020304" pitchFamily="18" charset="0"/>
              </a:rPr>
              <a:t> Meeting </a:t>
            </a:r>
            <a:r>
              <a:rPr lang="es-CL" sz="1400" i="1" kern="100" dirty="0" err="1">
                <a:effectLst/>
                <a:latin typeface="+mn-lt"/>
                <a:ea typeface="Roboto" panose="02000000000000000000" pitchFamily="2" charset="0"/>
                <a:cs typeface="Times New Roman" panose="02020603050405020304" pitchFamily="18" charset="0"/>
              </a:rPr>
              <a:t>the</a:t>
            </a:r>
            <a:r>
              <a:rPr lang="es-CL" sz="1400" i="1" kern="100" dirty="0">
                <a:effectLst/>
                <a:latin typeface="+mn-lt"/>
                <a:ea typeface="Roboto" panose="02000000000000000000" pitchFamily="2" charset="0"/>
                <a:cs typeface="Times New Roman" panose="02020603050405020304" pitchFamily="18" charset="0"/>
              </a:rPr>
              <a:t> </a:t>
            </a:r>
            <a:r>
              <a:rPr lang="es-CL" sz="1400" i="1" kern="100" dirty="0" err="1">
                <a:effectLst/>
                <a:latin typeface="+mn-lt"/>
                <a:ea typeface="Roboto" panose="02000000000000000000" pitchFamily="2" charset="0"/>
                <a:cs typeface="Times New Roman" panose="02020603050405020304" pitchFamily="18" charset="0"/>
              </a:rPr>
              <a:t>Benchmarks</a:t>
            </a:r>
            <a:r>
              <a:rPr lang="es-CL" sz="1400" i="1" kern="100" dirty="0">
                <a:effectLst/>
                <a:latin typeface="+mn-lt"/>
                <a:ea typeface="Roboto" panose="02000000000000000000" pitchFamily="2" charset="0"/>
                <a:cs typeface="Times New Roman" panose="02020603050405020304" pitchFamily="18" charset="0"/>
              </a:rPr>
              <a:t>? </a:t>
            </a:r>
            <a:r>
              <a:rPr lang="es-CL" sz="1400" i="1" kern="100" dirty="0" err="1">
                <a:effectLst/>
                <a:latin typeface="+mn-lt"/>
                <a:ea typeface="Roboto" panose="02000000000000000000" pitchFamily="2" charset="0"/>
                <a:cs typeface="Times New Roman" panose="02020603050405020304" pitchFamily="18" charset="0"/>
              </a:rPr>
              <a:t>Journal</a:t>
            </a:r>
            <a:r>
              <a:rPr lang="es-CL" sz="1400" i="1" kern="100" dirty="0">
                <a:effectLst/>
                <a:latin typeface="+mn-lt"/>
                <a:ea typeface="Roboto" panose="02000000000000000000" pitchFamily="2" charset="0"/>
                <a:cs typeface="Times New Roman" panose="02020603050405020304" pitchFamily="18" charset="0"/>
              </a:rPr>
              <a:t> </a:t>
            </a:r>
            <a:r>
              <a:rPr lang="es-CL" sz="1400" i="1" kern="100" dirty="0" err="1">
                <a:effectLst/>
                <a:latin typeface="+mn-lt"/>
                <a:ea typeface="Roboto" panose="02000000000000000000" pitchFamily="2" charset="0"/>
                <a:cs typeface="Times New Roman" panose="02020603050405020304" pitchFamily="18" charset="0"/>
              </a:rPr>
              <a:t>of</a:t>
            </a:r>
            <a:r>
              <a:rPr lang="es-CL" sz="1400" i="1" kern="100" dirty="0">
                <a:effectLst/>
                <a:latin typeface="+mn-lt"/>
                <a:ea typeface="Roboto" panose="02000000000000000000" pitchFamily="2" charset="0"/>
                <a:cs typeface="Times New Roman" panose="02020603050405020304" pitchFamily="18" charset="0"/>
              </a:rPr>
              <a:t> </a:t>
            </a:r>
            <a:r>
              <a:rPr lang="es-CL" sz="1400" i="1" kern="100" dirty="0" err="1">
                <a:effectLst/>
                <a:latin typeface="+mn-lt"/>
                <a:ea typeface="Roboto" panose="02000000000000000000" pitchFamily="2" charset="0"/>
                <a:cs typeface="Times New Roman" panose="02020603050405020304" pitchFamily="18" charset="0"/>
              </a:rPr>
              <a:t>Teacher</a:t>
            </a:r>
            <a:r>
              <a:rPr lang="es-CL" sz="1400" i="1" kern="100" dirty="0">
                <a:effectLst/>
                <a:latin typeface="+mn-lt"/>
                <a:ea typeface="Roboto" panose="02000000000000000000" pitchFamily="2" charset="0"/>
                <a:cs typeface="Times New Roman" panose="02020603050405020304" pitchFamily="18" charset="0"/>
              </a:rPr>
              <a:t> </a:t>
            </a:r>
            <a:r>
              <a:rPr lang="es-CL" sz="1400" i="1" kern="100" dirty="0" err="1">
                <a:effectLst/>
                <a:latin typeface="+mn-lt"/>
                <a:ea typeface="Roboto" panose="02000000000000000000" pitchFamily="2" charset="0"/>
                <a:cs typeface="Times New Roman" panose="02020603050405020304" pitchFamily="18" charset="0"/>
              </a:rPr>
              <a:t>Education</a:t>
            </a:r>
            <a:r>
              <a:rPr lang="es-CL" sz="1400" i="1" kern="100" dirty="0">
                <a:effectLst/>
                <a:latin typeface="+mn-lt"/>
                <a:ea typeface="Roboto" panose="02000000000000000000" pitchFamily="2" charset="0"/>
                <a:cs typeface="Times New Roman" panose="02020603050405020304" pitchFamily="18" charset="0"/>
              </a:rPr>
              <a:t>, 74(1), 23-39. https://</a:t>
            </a:r>
            <a:r>
              <a:rPr lang="es-CL" sz="1400" i="1" kern="100" dirty="0" err="1">
                <a:effectLst/>
                <a:latin typeface="+mn-lt"/>
                <a:ea typeface="Roboto" panose="02000000000000000000" pitchFamily="2" charset="0"/>
                <a:cs typeface="Times New Roman" panose="02020603050405020304" pitchFamily="18" charset="0"/>
              </a:rPr>
              <a:t>doi.org</a:t>
            </a:r>
            <a:r>
              <a:rPr lang="es-CL" sz="1400" i="1" kern="100" dirty="0">
                <a:effectLst/>
                <a:latin typeface="+mn-lt"/>
                <a:ea typeface="Roboto" panose="02000000000000000000" pitchFamily="2" charset="0"/>
                <a:cs typeface="Times New Roman" panose="02020603050405020304" pitchFamily="18" charset="0"/>
              </a:rPr>
              <a:t>/10.1177/00224871221105807</a:t>
            </a:r>
          </a:p>
          <a:p>
            <a:pPr marL="215900" indent="-215900" algn="just">
              <a:lnSpc>
                <a:spcPct val="115000"/>
              </a:lnSpc>
              <a:spcAft>
                <a:spcPts val="800"/>
              </a:spcAft>
            </a:pPr>
            <a:r>
              <a:rPr lang="es-CL" b="0" i="0" dirty="0" err="1">
                <a:solidFill>
                  <a:srgbClr val="000000"/>
                </a:solidFill>
                <a:effectLst/>
                <a:latin typeface="+mn-lt"/>
              </a:rPr>
              <a:t>Marfán</a:t>
            </a:r>
            <a:r>
              <a:rPr lang="es-CL" b="0" i="0" dirty="0">
                <a:solidFill>
                  <a:srgbClr val="000000"/>
                </a:solidFill>
                <a:effectLst/>
                <a:latin typeface="+mn-lt"/>
              </a:rPr>
              <a:t>, J., Castillo, P., González, R. y Ferreira, I. (2013). </a:t>
            </a:r>
            <a:r>
              <a:rPr lang="es-CL" b="0" i="1" dirty="0">
                <a:solidFill>
                  <a:srgbClr val="000000"/>
                </a:solidFill>
                <a:effectLst/>
                <a:latin typeface="+mn-lt"/>
              </a:rPr>
              <a:t>Análisis de la Implementación de los Programas de Integración Escolar (PIE) en Establecimientos que han incorporado Estudiantes con Necesidad Educativas Especiales Transitorias (NEET</a:t>
            </a:r>
            <a:r>
              <a:rPr lang="es-CL" b="0" i="0" dirty="0">
                <a:solidFill>
                  <a:srgbClr val="000000"/>
                </a:solidFill>
                <a:effectLst/>
                <a:latin typeface="+mn-lt"/>
              </a:rPr>
              <a:t>). Mineduc. [ </a:t>
            </a:r>
            <a:r>
              <a:rPr lang="es-CL" b="0" i="0" dirty="0">
                <a:effectLst/>
                <a:latin typeface="+mn-lt"/>
              </a:rPr>
              <a:t>Links</a:t>
            </a:r>
            <a:r>
              <a:rPr lang="es-CL" b="0" i="0" dirty="0">
                <a:solidFill>
                  <a:srgbClr val="000000"/>
                </a:solidFill>
                <a:effectLst/>
                <a:latin typeface="+mn-lt"/>
              </a:rPr>
              <a:t> ]</a:t>
            </a:r>
            <a:endParaRPr lang="es-CL" sz="1400" kern="100" dirty="0">
              <a:effectLst/>
              <a:latin typeface="+mn-lt"/>
              <a:ea typeface="Aptos" panose="020B0004020202020204" pitchFamily="34" charset="0"/>
              <a:cs typeface="Times New Roman" panose="02020603050405020304" pitchFamily="18" charset="0"/>
            </a:endParaRPr>
          </a:p>
          <a:p>
            <a:pPr marL="215900" indent="-215900" algn="just">
              <a:lnSpc>
                <a:spcPct val="115000"/>
              </a:lnSpc>
              <a:spcAft>
                <a:spcPts val="800"/>
              </a:spcAft>
            </a:pPr>
            <a:r>
              <a:rPr lang="es-CL" sz="1400" kern="100" dirty="0">
                <a:effectLst/>
                <a:latin typeface="+mn-lt"/>
                <a:ea typeface="Roboto" panose="02000000000000000000" pitchFamily="2" charset="0"/>
                <a:cs typeface="Times New Roman" panose="02020603050405020304" pitchFamily="18" charset="0"/>
              </a:rPr>
              <a:t>Llinares, S., Sánchez, V., García, M., Y Escudero, I. (2000). Didáctica de la Matemática y la formación de profesores de Matemáticas de Enseñanza Secundaria. Números. </a:t>
            </a:r>
            <a:r>
              <a:rPr lang="es-CL" sz="1400" i="1" kern="100" dirty="0">
                <a:effectLst/>
                <a:latin typeface="+mn-lt"/>
                <a:ea typeface="Roboto" panose="02000000000000000000" pitchFamily="2" charset="0"/>
                <a:cs typeface="Times New Roman" panose="02020603050405020304" pitchFamily="18" charset="0"/>
              </a:rPr>
              <a:t>Revista de didáctica de las matemáticas</a:t>
            </a:r>
            <a:r>
              <a:rPr lang="es-CL" sz="1400" kern="100" dirty="0">
                <a:effectLst/>
                <a:latin typeface="+mn-lt"/>
                <a:ea typeface="Roboto" panose="02000000000000000000" pitchFamily="2" charset="0"/>
                <a:cs typeface="Times New Roman" panose="02020603050405020304" pitchFamily="18" charset="0"/>
              </a:rPr>
              <a:t>, 43-44, pp. 211-21</a:t>
            </a:r>
            <a:endParaRPr lang="es-CL" sz="1400" kern="100" dirty="0">
              <a:effectLst/>
              <a:latin typeface="+mn-lt"/>
              <a:ea typeface="Aptos" panose="020B0004020202020204" pitchFamily="34" charset="0"/>
              <a:cs typeface="Times New Roman" panose="02020603050405020304" pitchFamily="18" charset="0"/>
            </a:endParaRPr>
          </a:p>
          <a:p>
            <a:pPr marL="215900" indent="-215900" algn="just">
              <a:lnSpc>
                <a:spcPct val="115000"/>
              </a:lnSpc>
              <a:spcAft>
                <a:spcPts val="800"/>
              </a:spcAft>
            </a:pPr>
            <a:r>
              <a:rPr lang="es-CL" sz="1400" kern="100" dirty="0">
                <a:effectLst/>
                <a:latin typeface="+mn-lt"/>
                <a:ea typeface="Roboto" panose="02000000000000000000" pitchFamily="2" charset="0"/>
                <a:cs typeface="Times New Roman" panose="02020603050405020304" pitchFamily="18" charset="0"/>
              </a:rPr>
              <a:t>Shulman, L. (1986). </a:t>
            </a:r>
            <a:r>
              <a:rPr lang="en-US" sz="1400" kern="100" dirty="0">
                <a:effectLst/>
                <a:latin typeface="+mn-lt"/>
                <a:ea typeface="Roboto" panose="02000000000000000000" pitchFamily="2" charset="0"/>
                <a:cs typeface="Times New Roman" panose="02020603050405020304" pitchFamily="18" charset="0"/>
              </a:rPr>
              <a:t>Those who understand: Knowledge growth in teaching. </a:t>
            </a:r>
            <a:r>
              <a:rPr lang="en-US" sz="1400" i="1" kern="100" dirty="0">
                <a:effectLst/>
                <a:latin typeface="+mn-lt"/>
                <a:ea typeface="Roboto" panose="02000000000000000000" pitchFamily="2" charset="0"/>
                <a:cs typeface="Times New Roman" panose="02020603050405020304" pitchFamily="18" charset="0"/>
              </a:rPr>
              <a:t>Educational Research, 15</a:t>
            </a:r>
            <a:r>
              <a:rPr lang="en-US" sz="1400" kern="100" dirty="0">
                <a:effectLst/>
                <a:latin typeface="+mn-lt"/>
                <a:ea typeface="Roboto" panose="02000000000000000000" pitchFamily="2" charset="0"/>
                <a:cs typeface="Times New Roman" panose="02020603050405020304" pitchFamily="18" charset="0"/>
              </a:rPr>
              <a:t>(2), 4-14.</a:t>
            </a:r>
            <a:endParaRPr lang="es-CL" sz="1400" kern="100" dirty="0">
              <a:effectLst/>
              <a:latin typeface="+mn-lt"/>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17384115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345"/>
        <p:cNvGrpSpPr/>
        <p:nvPr/>
      </p:nvGrpSpPr>
      <p:grpSpPr>
        <a:xfrm>
          <a:off x="0" y="0"/>
          <a:ext cx="0" cy="0"/>
          <a:chOff x="0" y="0"/>
          <a:chExt cx="0" cy="0"/>
        </a:xfrm>
      </p:grpSpPr>
      <p:pic>
        <p:nvPicPr>
          <p:cNvPr id="346" name="Google Shape;346;p16" descr="Interfaz de usuario gráfica, Aplicación&#10;&#10;Descripción generada automáticamente"/>
          <p:cNvPicPr preferRelativeResize="0"/>
          <p:nvPr/>
        </p:nvPicPr>
        <p:blipFill rotWithShape="1">
          <a:blip r:embed="rId3">
            <a:alphaModFix/>
          </a:blip>
          <a:srcRect/>
          <a:stretch/>
        </p:blipFill>
        <p:spPr>
          <a:xfrm>
            <a:off x="0" y="0"/>
            <a:ext cx="12192000" cy="6858000"/>
          </a:xfrm>
          <a:prstGeom prst="rect">
            <a:avLst/>
          </a:prstGeom>
          <a:noFill/>
          <a:ln>
            <a:noFill/>
          </a:ln>
        </p:spPr>
      </p:pic>
    </p:spTree>
  </p:cSld>
  <p:clrMapOvr>
    <a:masterClrMapping/>
  </p:clrMapOvr>
</p:sld>
</file>

<file path=ppt/theme/theme1.xml><?xml version="1.0" encoding="utf-8"?>
<a:theme xmlns:a="http://schemas.openxmlformats.org/drawingml/2006/main"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1781</TotalTime>
  <Words>1267</Words>
  <Application>Microsoft Office PowerPoint</Application>
  <PresentationFormat>Widescreen</PresentationFormat>
  <Paragraphs>78</Paragraphs>
  <Slides>8</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Calibri</vt:lpstr>
      <vt:lpstr>Arial</vt:lpstr>
      <vt:lpstr>Aptos</vt:lpstr>
      <vt:lpstr>Verdana</vt:lpstr>
      <vt:lpstr>Nunito</vt:lpstr>
      <vt:lpstr>Tema de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Thomas Edward Peet Moraga (tomaspemora)</dc:creator>
  <cp:lastModifiedBy>Helena Loreto Montenegro Maggio (helena.montenegro)</cp:lastModifiedBy>
  <cp:revision>11</cp:revision>
  <dcterms:created xsi:type="dcterms:W3CDTF">2022-08-02T14:50:44Z</dcterms:created>
  <dcterms:modified xsi:type="dcterms:W3CDTF">2025-01-07T09:28:53Z</dcterms:modified>
</cp:coreProperties>
</file>