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300" r:id="rId4"/>
    <p:sldId id="304" r:id="rId5"/>
    <p:sldId id="298" r:id="rId6"/>
    <p:sldId id="307" r:id="rId7"/>
    <p:sldId id="305" r:id="rId8"/>
    <p:sldId id="302" r:id="rId9"/>
    <p:sldId id="303" r:id="rId10"/>
    <p:sldId id="277" r:id="rId11"/>
  </p:sldIdLst>
  <p:sldSz cx="12192000" cy="6858000"/>
  <p:notesSz cx="6858000" cy="9144000"/>
  <p:embeddedFontLst>
    <p:embeddedFont>
      <p:font typeface="Nunito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9" roundtripDataSignature="AMtx7miGZjRwQ5hsWurLRDtszvFQJZbCZ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mic matematica" initials="" lastIdx="2" clrIdx="0"/>
  <p:cmAuthor id="1" name="CARLOS ROJAS" initials="" lastIdx="1" clrIdx="1"/>
  <p:cmAuthor id="2" name="Helena Loreto Montenegro" initials="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2A7B0A1-1E53-4486-91FF-E53DDF23C9CA}">
  <a:tblStyle styleId="{E2A7B0A1-1E53-4486-91FF-E53DDF23C9C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617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9" Type="http://customschemas.google.com/relationships/presentationmetadata" Target="metadata"/><Relationship Id="rId3" Type="http://schemas.openxmlformats.org/officeDocument/2006/relationships/slide" Target="slides/slide2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704d73db7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3" name="Google Shape;83;g2704d73db7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44" name="Google Shape;34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CD8F7A44-92F2-6336-502F-C2CAA1859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7CA4D69E-9788-CB90-9CFB-B90725CF1E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B5045738-0A93-E2A8-4A59-4701555693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7419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2D300D47-D9E2-CD29-FF3F-CF64D26DF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BA6AFC29-83FA-0053-096A-841423B41D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98924970-3426-CB01-E930-8FF4DA0F9F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23564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33219210-B1BA-3B8D-482A-3F8D9614E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D937153F-FBC4-6894-43F6-B8648714F4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4C4043D9-3BB2-B9A1-BCB6-ADDABB22F3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89365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1ECBFB3F-381B-4DC5-92E6-2D0D3EB68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F0933222-10E5-6BA7-7210-B68A37857C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61E54291-BFBF-55AD-339A-1564D4AD48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34332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2FE4F72D-735D-8FB9-196A-C467FAD57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E518E467-9E79-0318-C41A-08DAC6AE03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0CF8C215-BC7A-C198-21B6-D860A89689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35985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19F3FD9C-D0D3-FE39-2C7B-A003D3528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C9A3ACA5-DE7B-AC71-566C-8A4BA95B5B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18AD4B96-880B-B92F-BE4A-576DAB8231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92204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>
          <a:extLst>
            <a:ext uri="{FF2B5EF4-FFF2-40B4-BE49-F238E27FC236}">
              <a16:creationId xmlns:a16="http://schemas.microsoft.com/office/drawing/2014/main" id="{56036F4A-8C00-98DA-B728-8EB9C35A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1:notes">
            <a:extLst>
              <a:ext uri="{FF2B5EF4-FFF2-40B4-BE49-F238E27FC236}">
                <a16:creationId xmlns:a16="http://schemas.microsoft.com/office/drawing/2014/main" id="{BDD98A67-FD4B-DC78-CBE6-07021568E9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CL" sz="120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Universidad Austral de Chile	</a:t>
            </a:r>
            <a:endParaRPr/>
          </a:p>
        </p:txBody>
      </p:sp>
      <p:sp>
        <p:nvSpPr>
          <p:cNvPr id="178" name="Google Shape;178;p41:notes">
            <a:extLst>
              <a:ext uri="{FF2B5EF4-FFF2-40B4-BE49-F238E27FC236}">
                <a16:creationId xmlns:a16="http://schemas.microsoft.com/office/drawing/2014/main" id="{292FDD7C-7462-3193-2A88-0FE3266D48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37376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MM-en-blanco">
  <p:cSld name="CMM-en-blanco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g2704d73db7f_0_12" descr="Interfaz de usuario gráfica, Aplicación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g2704d73db7f_0_12"/>
          <p:cNvSpPr/>
          <p:nvPr/>
        </p:nvSpPr>
        <p:spPr>
          <a:xfrm>
            <a:off x="4296792" y="887767"/>
            <a:ext cx="5397600" cy="3462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2704d73db7f_0_12"/>
          <p:cNvSpPr/>
          <p:nvPr/>
        </p:nvSpPr>
        <p:spPr>
          <a:xfrm>
            <a:off x="9610725" y="6029325"/>
            <a:ext cx="762000" cy="744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g2704d73db7f_0_12" descr="Logotip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666859" y="6141388"/>
            <a:ext cx="693518" cy="505247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7E40C965-7389-C44A-3E12-C7A366ACDF78}"/>
              </a:ext>
            </a:extLst>
          </p:cNvPr>
          <p:cNvSpPr/>
          <p:nvPr/>
        </p:nvSpPr>
        <p:spPr>
          <a:xfrm>
            <a:off x="679010" y="6029325"/>
            <a:ext cx="10728356" cy="744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DBE82819-54E0-FD26-659C-436B1ECCFD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095" y="6111172"/>
            <a:ext cx="5612130" cy="617220"/>
          </a:xfrm>
          <a:prstGeom prst="rect">
            <a:avLst/>
          </a:prstGeom>
        </p:spPr>
      </p:pic>
      <p:sp>
        <p:nvSpPr>
          <p:cNvPr id="5" name="Google Shape;166;p30">
            <a:extLst>
              <a:ext uri="{FF2B5EF4-FFF2-40B4-BE49-F238E27FC236}">
                <a16:creationId xmlns:a16="http://schemas.microsoft.com/office/drawing/2014/main" id="{CC688BC1-4A53-5194-8109-CD3860233010}"/>
              </a:ext>
            </a:extLst>
          </p:cNvPr>
          <p:cNvSpPr txBox="1"/>
          <p:nvPr/>
        </p:nvSpPr>
        <p:spPr>
          <a:xfrm>
            <a:off x="455134" y="887767"/>
            <a:ext cx="11281731" cy="4741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algn="ctr">
              <a:buClr>
                <a:srgbClr val="366092"/>
              </a:buClr>
              <a:buSzPts val="2800"/>
            </a:pPr>
            <a:br>
              <a:rPr lang="es-CL" sz="2800" dirty="0">
                <a:solidFill>
                  <a:srgbClr val="535353"/>
                </a:solidFill>
                <a:latin typeface="Nunito"/>
                <a:sym typeface="Nunito"/>
              </a:rPr>
            </a:br>
            <a:br>
              <a:rPr lang="es-CL" sz="2800" dirty="0">
                <a:solidFill>
                  <a:srgbClr val="535353"/>
                </a:solidFill>
                <a:latin typeface="Nunito"/>
                <a:sym typeface="Nunito"/>
              </a:rPr>
            </a:br>
            <a:r>
              <a:rPr lang="es-CL" sz="2800" b="1" dirty="0">
                <a:solidFill>
                  <a:schemeClr val="tx1"/>
                </a:solidFill>
                <a:latin typeface="Nunito"/>
                <a:sym typeface="Nunito"/>
              </a:rPr>
              <a:t>Integración Curricular y Estrategias Metacognitivas </a:t>
            </a:r>
          </a:p>
          <a:p>
            <a:pPr algn="ctr">
              <a:buClr>
                <a:srgbClr val="366092"/>
              </a:buClr>
              <a:buSzPts val="2800"/>
            </a:pPr>
            <a:r>
              <a:rPr lang="es-CL" sz="2800" b="1" dirty="0">
                <a:solidFill>
                  <a:schemeClr val="tx1"/>
                </a:solidFill>
                <a:latin typeface="Nunito"/>
                <a:sym typeface="Nunito"/>
              </a:rPr>
              <a:t>para la Formación de Profesores de Matemáticas</a:t>
            </a:r>
          </a:p>
          <a:p>
            <a:pPr>
              <a:buClr>
                <a:srgbClr val="366092"/>
              </a:buClr>
              <a:buSzPts val="2800"/>
            </a:pPr>
            <a:endParaRPr lang="es-CL" sz="1800" dirty="0">
              <a:solidFill>
                <a:srgbClr val="535353"/>
              </a:solidFill>
              <a:latin typeface="Nunito"/>
              <a:sym typeface="Nunito"/>
            </a:endParaRPr>
          </a:p>
          <a:p>
            <a:pPr>
              <a:buClr>
                <a:srgbClr val="366092"/>
              </a:buClr>
              <a:buSzPts val="2800"/>
            </a:pPr>
            <a:endParaRPr lang="es-CL" sz="1800" dirty="0">
              <a:solidFill>
                <a:srgbClr val="535353"/>
              </a:solidFill>
              <a:latin typeface="Nunito"/>
              <a:sym typeface="Nunito"/>
            </a:endParaRPr>
          </a:p>
          <a:p>
            <a:pPr>
              <a:buClr>
                <a:srgbClr val="366092"/>
              </a:buClr>
              <a:buSzPts val="2800"/>
            </a:pPr>
            <a:br>
              <a:rPr lang="es-CL" sz="1800" dirty="0">
                <a:solidFill>
                  <a:srgbClr val="535353"/>
                </a:solidFill>
                <a:latin typeface="Nunito"/>
                <a:sym typeface="Nunito"/>
              </a:rPr>
            </a:br>
            <a:endParaRPr lang="es-CL" sz="1800" dirty="0">
              <a:solidFill>
                <a:srgbClr val="535353"/>
              </a:solidFill>
              <a:latin typeface="Nunito"/>
              <a:sym typeface="Nunito"/>
            </a:endParaRPr>
          </a:p>
          <a:p>
            <a:pPr>
              <a:buClr>
                <a:srgbClr val="366092"/>
              </a:buClr>
              <a:buSzPts val="2800"/>
            </a:pPr>
            <a:r>
              <a:rPr lang="es-CL" sz="1800" dirty="0">
                <a:solidFill>
                  <a:srgbClr val="535353"/>
                </a:solidFill>
                <a:latin typeface="Nunito"/>
                <a:sym typeface="Nunito"/>
              </a:rPr>
              <a:t>Mahsa Allahbakhshi</a:t>
            </a:r>
            <a:br>
              <a:rPr lang="es-CL" sz="1800" dirty="0">
                <a:solidFill>
                  <a:srgbClr val="535353"/>
                </a:solidFill>
                <a:latin typeface="Nunito"/>
                <a:sym typeface="Nunito"/>
              </a:rPr>
            </a:br>
            <a:r>
              <a:rPr lang="es-CL" sz="1800" dirty="0">
                <a:solidFill>
                  <a:srgbClr val="595959"/>
                </a:solidFill>
                <a:effectLst/>
                <a:latin typeface="Aptos" panose="020B0004020202020204" pitchFamily="34" charset="0"/>
              </a:rPr>
              <a:t>Pontificia Universidad Católica de Chile</a:t>
            </a:r>
          </a:p>
          <a:p>
            <a:pPr>
              <a:buClr>
                <a:srgbClr val="366092"/>
              </a:buClr>
              <a:buSzPts val="2800"/>
            </a:pPr>
            <a:endParaRPr lang="es-CL" sz="1800" dirty="0">
              <a:solidFill>
                <a:srgbClr val="595959"/>
              </a:solidFill>
              <a:effectLst/>
              <a:latin typeface="Aptos" panose="020B0004020202020204" pitchFamily="34" charset="0"/>
            </a:endParaRPr>
          </a:p>
          <a:p>
            <a:pPr>
              <a:buClr>
                <a:srgbClr val="366092"/>
              </a:buClr>
              <a:buSzPts val="2800"/>
            </a:pPr>
            <a:endParaRPr lang="es-CL" sz="1800" dirty="0">
              <a:solidFill>
                <a:srgbClr val="595959"/>
              </a:solidFill>
              <a:effectLst/>
              <a:latin typeface="Aptos" panose="020B0004020202020204" pitchFamily="34" charset="0"/>
            </a:endParaRPr>
          </a:p>
          <a:p>
            <a:pPr>
              <a:buClr>
                <a:srgbClr val="366092"/>
              </a:buClr>
              <a:buSzPts val="2800"/>
            </a:pPr>
            <a:endParaRPr lang="es-CL" sz="1800" dirty="0">
              <a:solidFill>
                <a:srgbClr val="595959"/>
              </a:solidFill>
              <a:latin typeface="Aptos" panose="020B0004020202020204" pitchFamily="34" charset="0"/>
            </a:endParaRPr>
          </a:p>
          <a:p>
            <a:pPr>
              <a:buClr>
                <a:srgbClr val="366092"/>
              </a:buClr>
              <a:buSzPts val="2800"/>
            </a:pPr>
            <a:endParaRPr lang="es-CL" sz="1800" dirty="0">
              <a:solidFill>
                <a:srgbClr val="595959"/>
              </a:solidFill>
              <a:effectLst/>
              <a:latin typeface="Aptos" panose="020B0004020202020204" pitchFamily="34" charset="0"/>
            </a:endParaRPr>
          </a:p>
          <a:p>
            <a:pPr>
              <a:buClr>
                <a:srgbClr val="366092"/>
              </a:buClr>
              <a:buSzPts val="2800"/>
            </a:pPr>
            <a:endParaRPr lang="es-CL" sz="1800" dirty="0">
              <a:solidFill>
                <a:srgbClr val="595959"/>
              </a:solidFill>
              <a:effectLst/>
              <a:latin typeface="Aptos" panose="020B0004020202020204" pitchFamily="34" charset="0"/>
            </a:endParaRPr>
          </a:p>
          <a:p>
            <a:pPr>
              <a:buClr>
                <a:srgbClr val="366092"/>
              </a:buClr>
              <a:buSzPts val="2800"/>
            </a:pPr>
            <a:endParaRPr lang="es-CL" sz="1800" dirty="0">
              <a:solidFill>
                <a:srgbClr val="595959"/>
              </a:solidFill>
              <a:effectLst/>
              <a:latin typeface="Aptos" panose="020B000402020202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2800"/>
              <a:buFont typeface="Arial"/>
              <a:buNone/>
            </a:pPr>
            <a:endParaRPr lang="es-CL" sz="1800" b="0" i="0" u="none" strike="noStrike" cap="none" dirty="0">
              <a:solidFill>
                <a:srgbClr val="535353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6" name="Imagen 9" descr="Imagen 9">
            <a:extLst>
              <a:ext uri="{FF2B5EF4-FFF2-40B4-BE49-F238E27FC236}">
                <a16:creationId xmlns:a16="http://schemas.microsoft.com/office/drawing/2014/main" id="{3BCF3031-CE44-E03F-3DC9-E5D8EB9410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9921" y="3969248"/>
            <a:ext cx="1734398" cy="99935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6" name="Google Shape;346;p16" descr="Interfaz de usuario gráfica, Aplicación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283028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/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4DA7281C-1EFF-2471-C1C2-2EB7A8DF819C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Contextualización del problema que se aborda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E2A0584-5C2D-4AD8-2235-776F1248D5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8350" y="2753668"/>
            <a:ext cx="5797536" cy="40712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27AA9DF-3142-CABB-5640-CE77148C1DEF}"/>
              </a:ext>
            </a:extLst>
          </p:cNvPr>
          <p:cNvSpPr txBox="1"/>
          <p:nvPr/>
        </p:nvSpPr>
        <p:spPr>
          <a:xfrm>
            <a:off x="690882" y="1111167"/>
            <a:ext cx="10523999" cy="1642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u="sng" dirty="0">
                <a:solidFill>
                  <a:schemeClr val="tx1"/>
                </a:solidFill>
              </a:rPr>
              <a:t>Estudiantes de la Facultad de Matemáticas:</a:t>
            </a:r>
            <a:r>
              <a:rPr lang="es-CL" sz="1800" dirty="0"/>
              <a:t> </a:t>
            </a:r>
            <a:r>
              <a:rPr lang="es-CL" sz="1800" dirty="0">
                <a:latin typeface="Bernina Sans"/>
              </a:rPr>
              <a:t>Licenciatura</a:t>
            </a:r>
            <a:r>
              <a:rPr lang="es-CL" sz="1800" dirty="0"/>
              <a:t> en matemática y PEM</a:t>
            </a:r>
          </a:p>
          <a:p>
            <a:endParaRPr lang="es-CL" sz="18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2300" dirty="0"/>
              <a:t>Alta tasa de deserción al final del primer año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2300" dirty="0"/>
              <a:t>Desempeño estudiantil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9FD31180-5ABF-6429-C086-4DBB6D8E9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2213B31E-FCE1-C396-A12A-A8F129932B3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149F7BD9-577D-ECA5-338E-64CF1C89B65B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DC28F8-F59D-7F8F-DE36-5168CD067FBA}"/>
              </a:ext>
            </a:extLst>
          </p:cNvPr>
          <p:cNvSpPr txBox="1"/>
          <p:nvPr/>
        </p:nvSpPr>
        <p:spPr>
          <a:xfrm>
            <a:off x="912030" y="1244050"/>
            <a:ext cx="10117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latin typeface="Nunito" pitchFamily="2" charset="0"/>
              </a:rPr>
              <a:t>Formen grupos de dos personas y memoricen los siguientes símbolos. Tienen 30 segundos para hacerlo, sin tomar notas.</a:t>
            </a: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3602BA4C-23B8-6A19-C32A-D49460C0169F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Contextualización del problema que se aborda</a:t>
            </a:r>
          </a:p>
          <a:p>
            <a:endParaRPr lang="es-CL" sz="2400" b="1" dirty="0">
              <a:solidFill>
                <a:srgbClr val="5599B4"/>
              </a:solidFill>
              <a:latin typeface="Nunito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9926C1E-CCF4-0072-0706-CCE5655A0E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8926" y="2458028"/>
            <a:ext cx="4805764" cy="342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27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5E72DAFE-A551-4A0C-AD24-FED96D04F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904044C2-6B2A-89A5-797F-1BB79102784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294E56C7-B8A5-CD86-2960-2919B15A6AD1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1ECAB7A9-25F2-C409-1DBE-3E77024D4E07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Contextualización del problema que se aborda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5C9BBC59-701E-77E1-EA97-49D7C7BEE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145" y="987884"/>
            <a:ext cx="10733690" cy="978387"/>
          </a:xfrm>
        </p:spPr>
        <p:txBody>
          <a:bodyPr>
            <a:normAutofit/>
          </a:bodyPr>
          <a:lstStyle/>
          <a:p>
            <a:r>
              <a:rPr lang="es-CL" sz="2300" dirty="0"/>
              <a:t>Ahora escriban sus números de teléfono usando los símbolos que memorizaron.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C35C2B8-A793-9D50-2084-51BE32429A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4788" y="2114909"/>
            <a:ext cx="3355111" cy="395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391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63F56D4A-7116-FD5E-7985-6B702275B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D357FA01-33B8-3534-B3C9-8A59107EBCC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56F88CAA-8CAA-097D-C5F9-1937B911A069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C9FB79F9-2721-A9FA-7704-DE6AA9D15B67}"/>
              </a:ext>
            </a:extLst>
          </p:cNvPr>
          <p:cNvSpPr txBox="1"/>
          <p:nvPr/>
        </p:nvSpPr>
        <p:spPr>
          <a:xfrm>
            <a:off x="635797" y="369301"/>
            <a:ext cx="10524000" cy="580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Marco referencial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9EF26F7-6C06-C1AC-50AC-5E7578E4BB36}"/>
              </a:ext>
            </a:extLst>
          </p:cNvPr>
          <p:cNvSpPr txBox="1"/>
          <p:nvPr/>
        </p:nvSpPr>
        <p:spPr>
          <a:xfrm>
            <a:off x="651816" y="1255923"/>
            <a:ext cx="72142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>
                <a:solidFill>
                  <a:schemeClr val="tx1"/>
                </a:solidFill>
              </a:rPr>
              <a:t>Enfoques Pedagógicos Contemporáneos</a:t>
            </a:r>
          </a:p>
          <a:p>
            <a:endParaRPr lang="es-CL" sz="2400" b="1" dirty="0">
              <a:solidFill>
                <a:schemeClr val="accent1"/>
              </a:solidFill>
            </a:endParaRPr>
          </a:p>
          <a:p>
            <a:endParaRPr lang="en-US" sz="2400" dirty="0"/>
          </a:p>
        </p:txBody>
      </p:sp>
      <p:pic>
        <p:nvPicPr>
          <p:cNvPr id="43" name="Imagen 42">
            <a:extLst>
              <a:ext uri="{FF2B5EF4-FFF2-40B4-BE49-F238E27FC236}">
                <a16:creationId xmlns:a16="http://schemas.microsoft.com/office/drawing/2014/main" id="{71D8F9BA-4FA2-57F3-1834-0407D4E067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874" y="2330449"/>
            <a:ext cx="4441569" cy="3443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343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43FDE1B4-9598-1D47-3E2B-1E0D46628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8F1A9D59-A95D-8721-F3BF-09624523E8D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6930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FF4CB3BE-07BA-39B4-75BE-F5460F490AD6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44068E9A-F38D-B857-05ED-6DC442B204A9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Metodología</a:t>
            </a:r>
          </a:p>
        </p:txBody>
      </p:sp>
      <p:sp>
        <p:nvSpPr>
          <p:cNvPr id="42" name="Google Shape;303;p37">
            <a:extLst>
              <a:ext uri="{FF2B5EF4-FFF2-40B4-BE49-F238E27FC236}">
                <a16:creationId xmlns:a16="http://schemas.microsoft.com/office/drawing/2014/main" id="{D6E4F119-6C23-333A-B845-87E06D1230C2}"/>
              </a:ext>
            </a:extLst>
          </p:cNvPr>
          <p:cNvSpPr txBox="1"/>
          <p:nvPr/>
        </p:nvSpPr>
        <p:spPr>
          <a:xfrm>
            <a:off x="710304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Metodología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9FCBF1B-718B-99BA-1260-5B5824F39B06}"/>
              </a:ext>
            </a:extLst>
          </p:cNvPr>
          <p:cNvSpPr/>
          <p:nvPr/>
        </p:nvSpPr>
        <p:spPr>
          <a:xfrm>
            <a:off x="1500000" y="2237462"/>
            <a:ext cx="2635624" cy="88750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Facultad de Matemáticas y Facultad de Letras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F28E58A-9855-F0F6-5A08-92F5FF0ECEBB}"/>
              </a:ext>
            </a:extLst>
          </p:cNvPr>
          <p:cNvSpPr/>
          <p:nvPr/>
        </p:nvSpPr>
        <p:spPr>
          <a:xfrm>
            <a:off x="6528971" y="2255701"/>
            <a:ext cx="2788024" cy="88750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Facultad de Matemáticas </a:t>
            </a:r>
          </a:p>
          <a:p>
            <a:pPr algn="ctr"/>
            <a:r>
              <a:rPr lang="es-CL" dirty="0">
                <a:solidFill>
                  <a:schemeClr val="tx1"/>
                </a:solidFill>
              </a:rPr>
              <a:t>y Escuela de sicología</a:t>
            </a:r>
          </a:p>
        </p:txBody>
      </p:sp>
      <p:sp>
        <p:nvSpPr>
          <p:cNvPr id="11" name="Flecha: arriba y abajo 5">
            <a:extLst>
              <a:ext uri="{FF2B5EF4-FFF2-40B4-BE49-F238E27FC236}">
                <a16:creationId xmlns:a16="http://schemas.microsoft.com/office/drawing/2014/main" id="{6DB1B029-EDB1-EF2F-B21D-EC7595E7DD24}"/>
              </a:ext>
            </a:extLst>
          </p:cNvPr>
          <p:cNvSpPr/>
          <p:nvPr/>
        </p:nvSpPr>
        <p:spPr>
          <a:xfrm rot="5400000">
            <a:off x="5099215" y="2163504"/>
            <a:ext cx="466165" cy="1035422"/>
          </a:xfrm>
          <a:prstGeom prst="up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19F0B1F-9DBC-DBB0-8790-E049EC386DA9}"/>
              </a:ext>
            </a:extLst>
          </p:cNvPr>
          <p:cNvSpPr txBox="1"/>
          <p:nvPr/>
        </p:nvSpPr>
        <p:spPr>
          <a:xfrm>
            <a:off x="1094129" y="3423082"/>
            <a:ext cx="4238170" cy="1702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/>
              <a:t>Errores comunes en matemáticas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/>
              <a:t>Lenguaje utilizado en matemáticas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/>
              <a:t>Comprensión y decodificación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/>
              <a:t>Habilidades comunicativas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7C4B206-D1E8-63F0-20BB-7E18CF30B816}"/>
              </a:ext>
            </a:extLst>
          </p:cNvPr>
          <p:cNvSpPr txBox="1"/>
          <p:nvPr/>
        </p:nvSpPr>
        <p:spPr>
          <a:xfrm>
            <a:off x="6316391" y="3423081"/>
            <a:ext cx="5082609" cy="1702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/>
              <a:t>Guías para actividades colaborativas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/>
              <a:t>Incremento de la toma de conciencia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/>
              <a:t>Evaluación del proceso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sz="1800" dirty="0"/>
              <a:t>Capacitación </a:t>
            </a:r>
          </a:p>
        </p:txBody>
      </p:sp>
    </p:spTree>
    <p:extLst>
      <p:ext uri="{BB962C8B-B14F-4D97-AF65-F5344CB8AC3E}">
        <p14:creationId xmlns:p14="http://schemas.microsoft.com/office/powerpoint/2010/main" val="6612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B5E51015-71AE-37C7-589B-73F1A3169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29B95D81-FFBC-5507-689C-6E52E54160C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9C671A90-9C1A-42E0-D57D-34018973ECC4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C1E91E0E-1D51-3ED2-A42D-5C5D1D7975A8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Principales resultados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4E0AB6F-5A4E-DA88-0875-056EB8741D44}"/>
              </a:ext>
            </a:extLst>
          </p:cNvPr>
          <p:cNvSpPr txBox="1"/>
          <p:nvPr/>
        </p:nvSpPr>
        <p:spPr>
          <a:xfrm>
            <a:off x="690883" y="1271588"/>
            <a:ext cx="10010456" cy="3079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CL" sz="2300" dirty="0"/>
              <a:t>Formación y desempeño de tutores pares</a:t>
            </a: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n-US" sz="2300" dirty="0" err="1"/>
              <a:t>Fortalecimiento</a:t>
            </a:r>
            <a:r>
              <a:rPr lang="en-US" sz="2300" dirty="0"/>
              <a:t> del </a:t>
            </a:r>
            <a:r>
              <a:rPr lang="en-US" sz="2300" dirty="0" err="1"/>
              <a:t>aprendizaje</a:t>
            </a:r>
            <a:r>
              <a:rPr lang="en-US" sz="2300" dirty="0"/>
              <a:t> </a:t>
            </a:r>
            <a:r>
              <a:rPr lang="en-US" sz="2300" dirty="0" err="1"/>
              <a:t>colaborativo</a:t>
            </a:r>
            <a:endParaRPr lang="en-US" sz="2300" dirty="0"/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n-US" sz="2300" dirty="0" err="1"/>
              <a:t>Participación</a:t>
            </a:r>
            <a:r>
              <a:rPr lang="en-US" sz="2300" dirty="0"/>
              <a:t> </a:t>
            </a:r>
            <a:r>
              <a:rPr lang="en-US" sz="2300" dirty="0" err="1"/>
              <a:t>activa</a:t>
            </a:r>
            <a:r>
              <a:rPr lang="en-US" sz="2300" dirty="0"/>
              <a:t> </a:t>
            </a:r>
            <a:r>
              <a:rPr lang="en-US" sz="2300" dirty="0" err="1"/>
              <a:t>en</a:t>
            </a:r>
            <a:r>
              <a:rPr lang="en-US" sz="2300" dirty="0"/>
              <a:t> </a:t>
            </a:r>
            <a:r>
              <a:rPr lang="en-US" sz="2300" dirty="0" err="1"/>
              <a:t>proyectos</a:t>
            </a:r>
            <a:r>
              <a:rPr lang="en-US" sz="2300" dirty="0"/>
              <a:t> de </a:t>
            </a:r>
            <a:r>
              <a:rPr lang="en-US" sz="2300" dirty="0" err="1"/>
              <a:t>innovación</a:t>
            </a:r>
            <a:r>
              <a:rPr lang="en-US" sz="2300" dirty="0"/>
              <a:t> e </a:t>
            </a:r>
            <a:r>
              <a:rPr lang="en-US" sz="2300" dirty="0" err="1"/>
              <a:t>investigación</a:t>
            </a:r>
            <a:r>
              <a:rPr lang="en-US" sz="2300" dirty="0"/>
              <a:t> </a:t>
            </a:r>
            <a:r>
              <a:rPr lang="en-US" sz="2300" dirty="0" err="1"/>
              <a:t>educativa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56112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69C3AF7D-9801-A39C-7289-BE4164C42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CE604E61-E57C-5468-A42E-36F5E4F5279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2DCBE947-7A3E-BEB4-1060-A681D44DC423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113E8A6-F1A6-3DA6-EC84-1ABB614C3A8C}"/>
              </a:ext>
            </a:extLst>
          </p:cNvPr>
          <p:cNvSpPr txBox="1"/>
          <p:nvPr/>
        </p:nvSpPr>
        <p:spPr>
          <a:xfrm>
            <a:off x="912030" y="1244050"/>
            <a:ext cx="9716737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CL" sz="2200" b="1" dirty="0"/>
              <a:t>Desarrollo de habilidades pedagógicas</a:t>
            </a:r>
          </a:p>
          <a:p>
            <a:pPr marL="342900" indent="-34290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CL" sz="2200" b="1" dirty="0"/>
              <a:t>Metodologías replicables</a:t>
            </a:r>
          </a:p>
          <a:p>
            <a:pPr marL="342900" indent="-34290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CL" sz="2200" b="1" dirty="0"/>
              <a:t>Modelo inclusivo y adaptable</a:t>
            </a:r>
            <a:br>
              <a:rPr lang="es-CL" sz="2200" dirty="0"/>
            </a:br>
            <a:endParaRPr lang="es-CL" dirty="0">
              <a:latin typeface="Nunito" pitchFamily="2" charset="0"/>
            </a:endParaRP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4D40F081-DC0F-AA40-069C-F138327C6318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300" b="1" dirty="0">
                <a:solidFill>
                  <a:srgbClr val="5599B4"/>
                </a:solidFill>
                <a:latin typeface="Nunito"/>
              </a:rPr>
              <a:t>Conclusiones y aporte para la formación inicial docente en matemática</a:t>
            </a:r>
          </a:p>
        </p:txBody>
      </p:sp>
    </p:spTree>
    <p:extLst>
      <p:ext uri="{BB962C8B-B14F-4D97-AF65-F5344CB8AC3E}">
        <p14:creationId xmlns:p14="http://schemas.microsoft.com/office/powerpoint/2010/main" val="660900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>
          <a:extLst>
            <a:ext uri="{FF2B5EF4-FFF2-40B4-BE49-F238E27FC236}">
              <a16:creationId xmlns:a16="http://schemas.microsoft.com/office/drawing/2014/main" id="{F1B4D342-97D5-3904-EC88-22E348E61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Imagen que contiene Patrón de fondo&#10;&#10;Descripción generada automáticamente">
            <a:extLst>
              <a:ext uri="{FF2B5EF4-FFF2-40B4-BE49-F238E27FC236}">
                <a16:creationId xmlns:a16="http://schemas.microsoft.com/office/drawing/2014/main" id="{91DCC160-6417-D2C5-2EF9-0DC3F4EA867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1">
            <a:extLst>
              <a:ext uri="{FF2B5EF4-FFF2-40B4-BE49-F238E27FC236}">
                <a16:creationId xmlns:a16="http://schemas.microsoft.com/office/drawing/2014/main" id="{BF3585D5-82DD-F29E-572E-956263EBF232}"/>
              </a:ext>
            </a:extLst>
          </p:cNvPr>
          <p:cNvSpPr txBox="1"/>
          <p:nvPr/>
        </p:nvSpPr>
        <p:spPr>
          <a:xfrm>
            <a:off x="0" y="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303;p37">
            <a:extLst>
              <a:ext uri="{FF2B5EF4-FFF2-40B4-BE49-F238E27FC236}">
                <a16:creationId xmlns:a16="http://schemas.microsoft.com/office/drawing/2014/main" id="{C7FDC8BC-A48C-BB67-4F56-0BB2EF8A8C32}"/>
              </a:ext>
            </a:extLst>
          </p:cNvPr>
          <p:cNvSpPr txBox="1"/>
          <p:nvPr/>
        </p:nvSpPr>
        <p:spPr>
          <a:xfrm>
            <a:off x="690882" y="369300"/>
            <a:ext cx="10524000" cy="7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r>
              <a:rPr lang="es-CL" sz="2400" b="1" dirty="0">
                <a:solidFill>
                  <a:srgbClr val="5599B4"/>
                </a:solidFill>
                <a:latin typeface="Nunito"/>
              </a:rPr>
              <a:t>Referencias</a:t>
            </a:r>
          </a:p>
        </p:txBody>
      </p:sp>
      <p:sp>
        <p:nvSpPr>
          <p:cNvPr id="4" name="Marcador de texto 2">
            <a:extLst>
              <a:ext uri="{FF2B5EF4-FFF2-40B4-BE49-F238E27FC236}">
                <a16:creationId xmlns:a16="http://schemas.microsoft.com/office/drawing/2014/main" id="{F6C67EA4-AA30-D8BC-D091-450DFE21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9793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b="1" dirty="0">
                <a:solidFill>
                  <a:srgbClr val="3F3F3F"/>
                </a:solidFill>
                <a:highlight>
                  <a:srgbClr val="FFFFFF"/>
                </a:highlight>
              </a:rPr>
              <a:t>Aprendizaje Activo</a:t>
            </a:r>
            <a:r>
              <a:rPr lang="es-CL" sz="2800" b="1" dirty="0">
                <a:solidFill>
                  <a:srgbClr val="3F3F3F"/>
                </a:solidFill>
                <a:effectLst/>
                <a:highlight>
                  <a:srgbClr val="FFFFFF"/>
                </a:highlight>
              </a:rPr>
              <a:t>: </a:t>
            </a:r>
            <a:r>
              <a:rPr lang="es-CL" sz="2800" dirty="0">
                <a:solidFill>
                  <a:srgbClr val="3F3F3F"/>
                </a:solidFill>
                <a:effectLst/>
                <a:highlight>
                  <a:srgbClr val="FFFFFF"/>
                </a:highlight>
              </a:rPr>
              <a:t>Primeros trabajos por Piaget, Vygotsky</a:t>
            </a:r>
            <a:r>
              <a:rPr lang="es-CL" dirty="0"/>
              <a:t>; ha evolucionado mucho más desde entonces</a:t>
            </a:r>
            <a:endParaRPr lang="es-CL" sz="2800" b="1" dirty="0">
              <a:solidFill>
                <a:srgbClr val="3F3F3F"/>
              </a:solidFill>
              <a:effectLst/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s-CL" sz="2800" b="1" dirty="0">
              <a:solidFill>
                <a:srgbClr val="3F3F3F"/>
              </a:solidFill>
              <a:effectLst/>
              <a:highlight>
                <a:srgbClr val="FFFFFF"/>
              </a:highlight>
            </a:endParaRPr>
          </a:p>
          <a:p>
            <a:r>
              <a:rPr lang="es-CL" sz="2800" dirty="0">
                <a:solidFill>
                  <a:srgbClr val="3F3F3F"/>
                </a:solidFill>
                <a:effectLst/>
                <a:highlight>
                  <a:srgbClr val="FFFFFF"/>
                </a:highlight>
              </a:rPr>
              <a:t>Argumentación (</a:t>
            </a:r>
            <a:r>
              <a:rPr lang="es-CL" sz="2800" dirty="0" err="1">
                <a:solidFill>
                  <a:srgbClr val="3F3F3F"/>
                </a:solidFill>
                <a:effectLst/>
                <a:highlight>
                  <a:srgbClr val="FFFFFF"/>
                </a:highlight>
              </a:rPr>
              <a:t>p.e</a:t>
            </a:r>
            <a:r>
              <a:rPr lang="es-CL" sz="2800" dirty="0">
                <a:solidFill>
                  <a:srgbClr val="3F3F3F"/>
                </a:solidFill>
                <a:effectLst/>
                <a:highlight>
                  <a:srgbClr val="FFFFFF"/>
                </a:highlight>
              </a:rPr>
              <a:t>. </a:t>
            </a:r>
            <a:r>
              <a:rPr lang="en-US" sz="2800" b="0" i="0" dirty="0">
                <a:solidFill>
                  <a:srgbClr val="000000"/>
                </a:solidFill>
                <a:effectLst/>
              </a:rPr>
              <a:t> Driver, Newton, and Osborne 2000 )</a:t>
            </a:r>
            <a:endParaRPr lang="es-CL" sz="2800" dirty="0">
              <a:solidFill>
                <a:srgbClr val="3F3F3F"/>
              </a:solidFill>
              <a:effectLst/>
              <a:highlight>
                <a:srgbClr val="FFFFFF"/>
              </a:highlight>
            </a:endParaRPr>
          </a:p>
          <a:p>
            <a:r>
              <a:rPr lang="es-CL" dirty="0">
                <a:solidFill>
                  <a:srgbClr val="3F3F3F"/>
                </a:solidFill>
                <a:highlight>
                  <a:srgbClr val="FFFFFF"/>
                </a:highlight>
              </a:rPr>
              <a:t>Resolución de Problemas</a:t>
            </a:r>
            <a:r>
              <a:rPr lang="es-CL" sz="2800" dirty="0">
                <a:solidFill>
                  <a:srgbClr val="3F3F3F"/>
                </a:solidFill>
                <a:effectLst/>
                <a:highlight>
                  <a:srgbClr val="FFFFFF"/>
                </a:highlight>
              </a:rPr>
              <a:t>(</a:t>
            </a:r>
            <a:r>
              <a:rPr lang="es-CL" sz="2800" dirty="0" err="1">
                <a:solidFill>
                  <a:srgbClr val="3F3F3F"/>
                </a:solidFill>
                <a:effectLst/>
                <a:highlight>
                  <a:srgbClr val="FFFFFF"/>
                </a:highlight>
              </a:rPr>
              <a:t>p.e</a:t>
            </a:r>
            <a:r>
              <a:rPr lang="es-CL" sz="2800" dirty="0">
                <a:solidFill>
                  <a:srgbClr val="3F3F3F"/>
                </a:solidFill>
                <a:effectLst/>
                <a:highlight>
                  <a:srgbClr val="FFFFFF"/>
                </a:highlight>
              </a:rPr>
              <a:t>.</a:t>
            </a:r>
            <a:r>
              <a:rPr lang="es-CL" sz="2800" dirty="0">
                <a:solidFill>
                  <a:srgbClr val="3F3F3F"/>
                </a:solidFill>
                <a:highlight>
                  <a:srgbClr val="FFFFFF"/>
                </a:highlight>
              </a:rPr>
              <a:t> </a:t>
            </a:r>
            <a:r>
              <a:rPr lang="es-CL" sz="2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Freeman et al. 2014; Watkins and Mazur 2013, </a:t>
            </a:r>
            <a:r>
              <a:rPr lang="en-US" sz="2800" b="0" i="0" dirty="0">
                <a:solidFill>
                  <a:srgbClr val="000000"/>
                </a:solidFill>
                <a:effectLst/>
              </a:rPr>
              <a:t>Prince 2004</a:t>
            </a:r>
            <a:r>
              <a:rPr lang="es-CL" sz="2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)</a:t>
            </a:r>
            <a:endParaRPr lang="es-CL" sz="2800" dirty="0">
              <a:solidFill>
                <a:srgbClr val="3F3F3F"/>
              </a:solidFill>
              <a:effectLst/>
              <a:highlight>
                <a:srgbClr val="FFFFFF"/>
              </a:highlight>
            </a:endParaRPr>
          </a:p>
          <a:p>
            <a:r>
              <a:rPr lang="es-CL" sz="2800" dirty="0">
                <a:solidFill>
                  <a:srgbClr val="3F3F3F"/>
                </a:solidFill>
                <a:effectLst/>
                <a:highlight>
                  <a:srgbClr val="FFFFFF"/>
                </a:highlight>
              </a:rPr>
              <a:t>Colaboración (</a:t>
            </a:r>
            <a:r>
              <a:rPr lang="es-CL" dirty="0" err="1">
                <a:solidFill>
                  <a:srgbClr val="3F3F3F"/>
                </a:solidFill>
                <a:highlight>
                  <a:srgbClr val="FFFFFF"/>
                </a:highlight>
              </a:rPr>
              <a:t>p.e</a:t>
            </a:r>
            <a:r>
              <a:rPr lang="es-CL" dirty="0">
                <a:solidFill>
                  <a:srgbClr val="3F3F3F"/>
                </a:solidFill>
                <a:highlight>
                  <a:srgbClr val="FFFFFF"/>
                </a:highlight>
              </a:rPr>
              <a:t>.</a:t>
            </a:r>
            <a:r>
              <a:rPr lang="en-US" sz="2800" b="0" i="0" dirty="0">
                <a:solidFill>
                  <a:srgbClr val="000000"/>
                </a:solidFill>
                <a:effectLst/>
              </a:rPr>
              <a:t> Crouch &amp; Mazur, 2001; Felder &amp; Brent, 2009; Freeman et al., 2014; Saxe &amp; Braddy, 2015)</a:t>
            </a:r>
            <a:endParaRPr lang="es-CL" sz="2800" dirty="0">
              <a:solidFill>
                <a:srgbClr val="3F3F3F"/>
              </a:solidFill>
              <a:effectLst/>
              <a:highlight>
                <a:srgbClr val="FFFFFF"/>
              </a:highlight>
            </a:endParaRPr>
          </a:p>
          <a:p>
            <a:r>
              <a:rPr lang="es-CL" dirty="0">
                <a:solidFill>
                  <a:srgbClr val="3F3F3F"/>
                </a:solidFill>
                <a:highlight>
                  <a:srgbClr val="FFFFFF"/>
                </a:highlight>
              </a:rPr>
              <a:t>Falla Productivo</a:t>
            </a:r>
            <a:r>
              <a:rPr lang="es-CL" sz="2800" dirty="0">
                <a:solidFill>
                  <a:srgbClr val="3F3F3F"/>
                </a:solidFill>
                <a:effectLst/>
                <a:highlight>
                  <a:srgbClr val="FFFFFF"/>
                </a:highlight>
              </a:rPr>
              <a:t> (</a:t>
            </a:r>
            <a:r>
              <a:rPr lang="es-CL" dirty="0" err="1">
                <a:solidFill>
                  <a:srgbClr val="3F3F3F"/>
                </a:solidFill>
                <a:highlight>
                  <a:srgbClr val="FFFFFF"/>
                </a:highlight>
              </a:rPr>
              <a:t>p.e</a:t>
            </a:r>
            <a:r>
              <a:rPr lang="es-CL" sz="2800" dirty="0">
                <a:solidFill>
                  <a:srgbClr val="3F3F3F"/>
                </a:solidFill>
                <a:effectLst/>
                <a:highlight>
                  <a:srgbClr val="FFFFFF"/>
                </a:highlight>
              </a:rPr>
              <a:t>. </a:t>
            </a:r>
            <a:r>
              <a:rPr lang="en-US" sz="2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Kapur, 2024; </a:t>
            </a:r>
            <a:r>
              <a:rPr lang="en-US" sz="28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diSessa</a:t>
            </a:r>
            <a:r>
              <a:rPr lang="en-US" sz="2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 et al., 1991; DeCaro et al., 2012).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411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4402</TotalTime>
  <Words>333</Words>
  <Application>Microsoft Office PowerPoint</Application>
  <PresentationFormat>Widescreen</PresentationFormat>
  <Paragraphs>58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Arial</vt:lpstr>
      <vt:lpstr>Nunito</vt:lpstr>
      <vt:lpstr>Aptos</vt:lpstr>
      <vt:lpstr>Bernina Sans</vt:lpstr>
      <vt:lpstr>Tema de Office</vt:lpstr>
      <vt:lpstr>PowerPoint Presentation</vt:lpstr>
      <vt:lpstr>PowerPoint Presentation</vt:lpstr>
      <vt:lpstr>PowerPoint Presentation</vt:lpstr>
      <vt:lpstr>Ahora escriban sus números de teléfono usando los símbolos que memorizaron.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Thomas Edward Peet Moraga (tomaspemora)</dc:creator>
  <cp:lastModifiedBy>Helena Loreto Montenegro Maggio (helena.montenegro)</cp:lastModifiedBy>
  <cp:revision>8</cp:revision>
  <dcterms:created xsi:type="dcterms:W3CDTF">2022-08-02T14:50:44Z</dcterms:created>
  <dcterms:modified xsi:type="dcterms:W3CDTF">2025-01-07T09:27:24Z</dcterms:modified>
</cp:coreProperties>
</file>