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98" r:id="rId4"/>
    <p:sldId id="299" r:id="rId5"/>
    <p:sldId id="300" r:id="rId6"/>
    <p:sldId id="302" r:id="rId7"/>
    <p:sldId id="303" r:id="rId8"/>
    <p:sldId id="277" r:id="rId9"/>
  </p:sldIdLst>
  <p:sldSz cx="12192000" cy="6858000"/>
  <p:notesSz cx="6858000" cy="9144000"/>
  <p:embeddedFontLst>
    <p:embeddedFont>
      <p:font typeface="Cambria Math" panose="02040503050406030204" pitchFamily="18" charset="0"/>
      <p:regular r:id="rId11"/>
    </p:embeddedFont>
    <p:embeddedFont>
      <p:font typeface="Helvetica" panose="020B0604020202020204" pitchFamily="34" charset="0"/>
      <p:regular r:id="rId12"/>
      <p:bold r:id="rId13"/>
      <p:italic r:id="rId14"/>
      <p:boldItalic r:id="rId15"/>
    </p:embeddedFont>
    <p:embeddedFont>
      <p:font typeface="Nunito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GZjRwQ5hsWurLRDtszvFQJZbCZ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ic matematica" initials="" lastIdx="2" clrIdx="0"/>
  <p:cmAuthor id="1" name="CARLOS ROJAS" initials="" lastIdx="1" clrIdx="1"/>
  <p:cmAuthor id="2" name="Helena Loreto Montenegro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A7B0A1-1E53-4486-91FF-E53DDF23C9CA}">
  <a:tblStyle styleId="{E2A7B0A1-1E53-4486-91FF-E53DDF23C9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04d73db7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g2704d73db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33219210-B1BA-3B8D-482A-3F8D9614E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D937153F-FBC4-6894-43F6-B8648714F4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4C4043D9-3BB2-B9A1-BCB6-ADDABB22F3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936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3B640893-CFE7-1E50-0C71-450F4B95B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1478D1FA-E407-8FCB-7675-87072689C0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56C51DC2-8E52-32DB-9AB5-2EB32BD628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328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CD8F7A44-92F2-6336-502F-C2CAA1859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7CA4D69E-9788-CB90-9CFB-B90725CF1E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B5045738-0A93-E2A8-4A59-4701555693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41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19F3FD9C-D0D3-FE39-2C7B-A003D3528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C9A3ACA5-DE7B-AC71-566C-8A4BA95B5B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18AD4B96-880B-B92F-BE4A-576DAB8231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220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56036F4A-8C00-98DA-B728-8EB9C35A3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BDD98A67-FD4B-DC78-CBE6-07021568E9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292FDD7C-7462-3193-2A88-0FE3266D48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7376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4" name="Google Shape;3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MM-en-blanco">
  <p:cSld name="CMM-en-blanc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54541/reviem.v4i3.11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704d73db7f_0_12" descr="Interfaz de usuario gráfica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704d73db7f_0_12"/>
          <p:cNvSpPr/>
          <p:nvPr/>
        </p:nvSpPr>
        <p:spPr>
          <a:xfrm>
            <a:off x="4296792" y="887767"/>
            <a:ext cx="5397600" cy="346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2704d73db7f_0_12"/>
          <p:cNvSpPr/>
          <p:nvPr/>
        </p:nvSpPr>
        <p:spPr>
          <a:xfrm>
            <a:off x="9610725" y="6029325"/>
            <a:ext cx="762000" cy="7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2704d73db7f_0_12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6859" y="6141388"/>
            <a:ext cx="693518" cy="505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E40C965-7389-C44A-3E12-C7A366ACDF78}"/>
              </a:ext>
            </a:extLst>
          </p:cNvPr>
          <p:cNvSpPr/>
          <p:nvPr/>
        </p:nvSpPr>
        <p:spPr>
          <a:xfrm>
            <a:off x="679010" y="6029325"/>
            <a:ext cx="10728356" cy="74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BE82819-54E0-FD26-659C-436B1ECCF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95" y="6111172"/>
            <a:ext cx="5612130" cy="617220"/>
          </a:xfrm>
          <a:prstGeom prst="rect">
            <a:avLst/>
          </a:prstGeom>
        </p:spPr>
      </p:pic>
      <p:sp>
        <p:nvSpPr>
          <p:cNvPr id="5" name="Google Shape;166;p30">
            <a:extLst>
              <a:ext uri="{FF2B5EF4-FFF2-40B4-BE49-F238E27FC236}">
                <a16:creationId xmlns:a16="http://schemas.microsoft.com/office/drawing/2014/main" id="{CC688BC1-4A53-5194-8109-CD3860233010}"/>
              </a:ext>
            </a:extLst>
          </p:cNvPr>
          <p:cNvSpPr txBox="1"/>
          <p:nvPr/>
        </p:nvSpPr>
        <p:spPr>
          <a:xfrm>
            <a:off x="924850" y="649600"/>
            <a:ext cx="102417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None/>
            </a:pPr>
            <a:br>
              <a:rPr lang="es-CL" sz="2700" b="1" i="0" u="none" strike="noStrike" cap="none" dirty="0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-CL" sz="2700" b="1" i="0" u="none" strike="noStrike" cap="none" dirty="0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  <a:t>Experiencias en la formación inicial de profesores de matemáticas, el caso de la modelización matemática y uso de tecnologías</a:t>
            </a:r>
            <a:b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</a:br>
            <a:b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</a:br>
            <a:b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</a:br>
            <a:b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</a:br>
            <a:endParaRPr lang="es-CL" sz="1800" dirty="0">
              <a:solidFill>
                <a:srgbClr val="535353"/>
              </a:solidFill>
              <a:latin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None/>
            </a:pPr>
            <a:endParaRPr lang="es-CL" sz="1800" dirty="0">
              <a:solidFill>
                <a:srgbClr val="535353"/>
              </a:solidFill>
              <a:latin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None/>
            </a:pPr>
            <a:b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</a:br>
            <a: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  <a:t>Expositores: Carolina Guerrero</a:t>
            </a:r>
            <a:b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</a:br>
            <a: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  <a:t>Institución: </a:t>
            </a:r>
            <a:r>
              <a:rPr lang="en-US" sz="1800" dirty="0">
                <a:solidFill>
                  <a:srgbClr val="535353"/>
                </a:solidFill>
                <a:latin typeface="Nunito"/>
                <a:sym typeface="Nunito"/>
              </a:rPr>
              <a:t>Pontificia Universidad Católica de Valparaíso</a:t>
            </a:r>
            <a:endParaRPr sz="1800" dirty="0">
              <a:solidFill>
                <a:srgbClr val="535353"/>
              </a:solidFill>
              <a:latin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None/>
            </a:pPr>
            <a:endParaRPr lang="es-CL" sz="1800" b="0" i="0" u="none" strike="noStrike" cap="none" dirty="0">
              <a:solidFill>
                <a:srgbClr val="53535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image2.png">
            <a:extLst>
              <a:ext uri="{FF2B5EF4-FFF2-40B4-BE49-F238E27FC236}">
                <a16:creationId xmlns:a16="http://schemas.microsoft.com/office/drawing/2014/main" id="{D98C5ED8-333C-35CB-AA47-A93A69E6D36B}"/>
              </a:ext>
            </a:extLst>
          </p:cNvPr>
          <p:cNvPicPr/>
          <p:nvPr/>
        </p:nvPicPr>
        <p:blipFill>
          <a:blip r:embed="rId6"/>
          <a:srcRect l="7626" t="13279" r="5926" b="10583"/>
          <a:stretch>
            <a:fillRect/>
          </a:stretch>
        </p:blipFill>
        <p:spPr>
          <a:xfrm>
            <a:off x="9744735" y="4489985"/>
            <a:ext cx="2164632" cy="1063581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853D48-5295-4A77-F98D-DC6FBEEFF754}"/>
              </a:ext>
            </a:extLst>
          </p:cNvPr>
          <p:cNvSpPr txBox="1"/>
          <p:nvPr/>
        </p:nvSpPr>
        <p:spPr>
          <a:xfrm>
            <a:off x="912030" y="1244050"/>
            <a:ext cx="9716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La modelación matemática es diferente en distintos contextos: </a:t>
            </a: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4DA7281C-1EFF-2471-C1C2-2EB7A8DF819C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Contextualización del problema que se aborda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EE32574-0700-AA33-3656-08A7472FD692}"/>
              </a:ext>
            </a:extLst>
          </p:cNvPr>
          <p:cNvSpPr txBox="1">
            <a:spLocks/>
          </p:cNvSpPr>
          <p:nvPr/>
        </p:nvSpPr>
        <p:spPr>
          <a:xfrm>
            <a:off x="6705601" y="1841083"/>
            <a:ext cx="5050970" cy="3133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s-ES_tradnl" sz="1800" b="1" dirty="0"/>
              <a:t>EN LA INDUSTRIA / CIENCIA</a:t>
            </a:r>
          </a:p>
          <a:p>
            <a:r>
              <a:rPr lang="es-ES_tradnl" sz="1800" dirty="0"/>
              <a:t>Resolver problemas complejos</a:t>
            </a:r>
          </a:p>
          <a:p>
            <a:r>
              <a:rPr lang="es-ES_tradnl" sz="1800" dirty="0"/>
              <a:t>Interdisciplinaria</a:t>
            </a:r>
          </a:p>
          <a:p>
            <a:r>
              <a:rPr lang="es-ES_tradnl" sz="1800" dirty="0"/>
              <a:t>Ajuste de modelos</a:t>
            </a:r>
          </a:p>
          <a:p>
            <a:r>
              <a:rPr lang="es-ES_tradnl" sz="1800" dirty="0"/>
              <a:t>Fuerte componente de herramientas digitales, simulaciones, programación</a:t>
            </a:r>
          </a:p>
          <a:p>
            <a:r>
              <a:rPr lang="es-ES_tradnl" sz="1800" dirty="0"/>
              <a:t>Amplio conjunto de conocimiento extra-matemático</a:t>
            </a:r>
          </a:p>
          <a:p>
            <a:endParaRPr lang="es-ES_tradnl" sz="18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D9FAE53-D507-D86E-051E-B414039696BB}"/>
              </a:ext>
            </a:extLst>
          </p:cNvPr>
          <p:cNvSpPr txBox="1">
            <a:spLocks/>
          </p:cNvSpPr>
          <p:nvPr/>
        </p:nvSpPr>
        <p:spPr>
          <a:xfrm>
            <a:off x="690882" y="1746265"/>
            <a:ext cx="5909001" cy="3228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800" b="1" dirty="0"/>
              <a:t>EN EL CURRICULO</a:t>
            </a:r>
          </a:p>
          <a:p>
            <a:pPr marL="0" indent="0">
              <a:buNone/>
            </a:pPr>
            <a:r>
              <a:rPr lang="es-CL" sz="1800" dirty="0"/>
              <a:t>“</a:t>
            </a:r>
            <a:r>
              <a:rPr lang="es-CL" sz="1800" cap="none" dirty="0">
                <a:solidFill>
                  <a:schemeClr val="accent1">
                    <a:lumMod val="75000"/>
                  </a:schemeClr>
                </a:solidFill>
              </a:rPr>
              <a:t>Construir </a:t>
            </a:r>
            <a:r>
              <a:rPr lang="es-CL" sz="1800" cap="none" dirty="0"/>
              <a:t>un modelo físico o abstracto que capture parte de las características de una realidad para poder </a:t>
            </a:r>
            <a:r>
              <a:rPr lang="es-CL" sz="1800" cap="none" dirty="0">
                <a:solidFill>
                  <a:schemeClr val="accent1">
                    <a:lumMod val="75000"/>
                  </a:schemeClr>
                </a:solidFill>
              </a:rPr>
              <a:t>estudiarla, modificarla y/o evaluarla</a:t>
            </a:r>
            <a:r>
              <a:rPr lang="es-CL" sz="1800" cap="none" dirty="0"/>
              <a:t>; asimismo, ese modelo permite </a:t>
            </a:r>
            <a:r>
              <a:rPr lang="es-CL" sz="1800" cap="none" dirty="0">
                <a:solidFill>
                  <a:schemeClr val="accent1">
                    <a:lumMod val="75000"/>
                  </a:schemeClr>
                </a:solidFill>
              </a:rPr>
              <a:t>buscar soluciones, aplicarlas </a:t>
            </a:r>
            <a:r>
              <a:rPr lang="es-CL" sz="1800" cap="none" dirty="0"/>
              <a:t>a otras realidades (objetos, fenómenos, situaciones, etc.), </a:t>
            </a:r>
            <a:r>
              <a:rPr lang="es-CL" sz="1800" cap="none" dirty="0">
                <a:solidFill>
                  <a:schemeClr val="accent1">
                    <a:lumMod val="75000"/>
                  </a:schemeClr>
                </a:solidFill>
              </a:rPr>
              <a:t>estimar, comparar impactos y representar relaciones</a:t>
            </a:r>
            <a:r>
              <a:rPr lang="es-CL" sz="1800" cap="none" dirty="0"/>
              <a:t>.”</a:t>
            </a:r>
            <a:endParaRPr lang="es-ES_tradnl" sz="1800" dirty="0"/>
          </a:p>
        </p:txBody>
      </p:sp>
      <p:pic>
        <p:nvPicPr>
          <p:cNvPr id="1026" name="Picture 2" descr="Icono Verde De Dibujo De La Flecha Stock de ilustración - Ilustración de  creativo, rojo: 87240498">
            <a:extLst>
              <a:ext uri="{FF2B5EF4-FFF2-40B4-BE49-F238E27FC236}">
                <a16:creationId xmlns:a16="http://schemas.microsoft.com/office/drawing/2014/main" id="{6AF136F0-0638-22AA-B452-6224AE76D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18580" r="13638" b="22743"/>
          <a:stretch/>
        </p:blipFill>
        <p:spPr bwMode="auto">
          <a:xfrm>
            <a:off x="570944" y="5317078"/>
            <a:ext cx="1262743" cy="10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56C0445-6F85-5742-777B-241A60344C29}"/>
              </a:ext>
            </a:extLst>
          </p:cNvPr>
          <p:cNvSpPr txBox="1"/>
          <p:nvPr/>
        </p:nvSpPr>
        <p:spPr>
          <a:xfrm>
            <a:off x="1939405" y="4974368"/>
            <a:ext cx="36181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dirty="0"/>
              <a:t>-Comprender, analizar e intervenir la realidad de manera crítica, creativa y responsable.</a:t>
            </a:r>
          </a:p>
          <a:p>
            <a:r>
              <a:rPr lang="es-ES_tradnl" sz="1600" dirty="0"/>
              <a:t>-Abordar problemas actuales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F0BE83-B4FD-9977-22E3-3CF648318B69}"/>
              </a:ext>
            </a:extLst>
          </p:cNvPr>
          <p:cNvSpPr txBox="1"/>
          <p:nvPr/>
        </p:nvSpPr>
        <p:spPr>
          <a:xfrm>
            <a:off x="6199347" y="4978573"/>
            <a:ext cx="53508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¿Cómo se construye el conocimiento del profesor de matemáticas para la enseñanza de la modelización y usos de tecnología?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63F56D4A-7116-FD5E-7985-6B702275B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D357FA01-33B8-3534-B3C9-8A59107EBC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56F88CAA-8CAA-097D-C5F9-1937B911A069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C9FB79F9-2721-A9FA-7704-DE6AA9D15B67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Marco referencial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D551B5-1C3E-32E4-A41B-B8A904E10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2" y="943896"/>
            <a:ext cx="10226471" cy="24851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9CC6BD3-63E6-F050-9E5B-C897877EFC80}"/>
              </a:ext>
            </a:extLst>
          </p:cNvPr>
          <p:cNvSpPr txBox="1"/>
          <p:nvPr/>
        </p:nvSpPr>
        <p:spPr>
          <a:xfrm>
            <a:off x="10210800" y="3429000"/>
            <a:ext cx="31755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b="0" i="0" dirty="0">
                <a:effectLst/>
                <a:latin typeface="biryani"/>
              </a:rPr>
              <a:t>Guerrero-Ortiz</a:t>
            </a:r>
            <a:r>
              <a:rPr lang="es-CL" sz="1200" dirty="0">
                <a:latin typeface="biryani"/>
              </a:rPr>
              <a:t> </a:t>
            </a:r>
            <a:r>
              <a:rPr lang="es-CL" sz="1200" b="0" i="0" dirty="0">
                <a:effectLst/>
                <a:latin typeface="biryani"/>
              </a:rPr>
              <a:t>(2024)</a:t>
            </a:r>
            <a:endParaRPr lang="es-ES_tradnl" sz="12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AF6D0D3-F834-1852-B53E-90D157AAE149}"/>
              </a:ext>
            </a:extLst>
          </p:cNvPr>
          <p:cNvGrpSpPr/>
          <p:nvPr/>
        </p:nvGrpSpPr>
        <p:grpSpPr>
          <a:xfrm>
            <a:off x="7183727" y="4136997"/>
            <a:ext cx="1951303" cy="1902082"/>
            <a:chOff x="1652423" y="2777179"/>
            <a:chExt cx="3113539" cy="2927804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A27ADE13-65DB-1799-4EF2-50363DE435D4}"/>
                </a:ext>
              </a:extLst>
            </p:cNvPr>
            <p:cNvSpPr/>
            <p:nvPr/>
          </p:nvSpPr>
          <p:spPr>
            <a:xfrm>
              <a:off x="1779672" y="2777179"/>
              <a:ext cx="2986290" cy="2927804"/>
            </a:xfrm>
            <a:prstGeom prst="ellipse">
              <a:avLst/>
            </a:prstGeom>
            <a:solidFill>
              <a:schemeClr val="bg2">
                <a:lumMod val="90000"/>
                <a:alpha val="48000"/>
              </a:schemeClr>
            </a:solidFill>
            <a:ln w="38100" cmpd="sng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6BAA7E7D-7140-8A4D-CE9E-17E09DF4EB08}"/>
                </a:ext>
              </a:extLst>
            </p:cNvPr>
            <p:cNvSpPr txBox="1"/>
            <p:nvPr/>
          </p:nvSpPr>
          <p:spPr>
            <a:xfrm>
              <a:off x="1652423" y="4267701"/>
              <a:ext cx="1844745" cy="113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dirty="0" err="1"/>
                <a:t>Conocimiento</a:t>
              </a:r>
              <a:r>
                <a:rPr lang="en-GB" sz="1050" b="1" dirty="0"/>
                <a:t> Extra-</a:t>
              </a:r>
              <a:r>
                <a:rPr lang="en-GB" sz="1050" b="1" dirty="0" err="1"/>
                <a:t>mathematico</a:t>
              </a:r>
              <a:r>
                <a:rPr lang="en-GB" sz="1050" b="1" dirty="0"/>
                <a:t> (CK)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7ECDFDE0-CA34-FC8B-A5F0-329BD3E11D35}"/>
              </a:ext>
            </a:extLst>
          </p:cNvPr>
          <p:cNvGrpSpPr/>
          <p:nvPr/>
        </p:nvGrpSpPr>
        <p:grpSpPr>
          <a:xfrm>
            <a:off x="8758802" y="3995628"/>
            <a:ext cx="1908987" cy="1902082"/>
            <a:chOff x="4721131" y="2059422"/>
            <a:chExt cx="3046018" cy="2927804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DCC7537F-FDE4-CB20-7D6C-5E222EACDCD1}"/>
                </a:ext>
              </a:extLst>
            </p:cNvPr>
            <p:cNvSpPr/>
            <p:nvPr/>
          </p:nvSpPr>
          <p:spPr>
            <a:xfrm>
              <a:off x="4721131" y="2059422"/>
              <a:ext cx="3046018" cy="2927804"/>
            </a:xfrm>
            <a:prstGeom prst="ellipse">
              <a:avLst/>
            </a:prstGeom>
            <a:solidFill>
              <a:schemeClr val="accent6">
                <a:lumMod val="75000"/>
                <a:alpha val="48000"/>
              </a:schemeClr>
            </a:solidFill>
            <a:ln w="38100" cmpd="sng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15BF302-C7AE-7B5E-9A7B-668BEAE30533}"/>
                </a:ext>
              </a:extLst>
            </p:cNvPr>
            <p:cNvSpPr txBox="1"/>
            <p:nvPr/>
          </p:nvSpPr>
          <p:spPr>
            <a:xfrm>
              <a:off x="6023317" y="2812431"/>
              <a:ext cx="1678683" cy="1184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 err="1"/>
                <a:t>Conocimiento</a:t>
              </a:r>
              <a:r>
                <a:rPr lang="en-GB" sz="1100" b="1" dirty="0"/>
                <a:t> </a:t>
              </a:r>
              <a:r>
                <a:rPr lang="en-GB" sz="1100" b="1" dirty="0" err="1"/>
                <a:t>pedagógico</a:t>
              </a:r>
              <a:r>
                <a:rPr lang="en-GB" sz="1100" b="1" dirty="0"/>
                <a:t> (PK)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AF91104-235B-965C-E775-CA0AA3329024}"/>
              </a:ext>
            </a:extLst>
          </p:cNvPr>
          <p:cNvGrpSpPr/>
          <p:nvPr/>
        </p:nvGrpSpPr>
        <p:grpSpPr>
          <a:xfrm>
            <a:off x="8199253" y="4861623"/>
            <a:ext cx="1871555" cy="1902082"/>
            <a:chOff x="3905490" y="3416571"/>
            <a:chExt cx="2986290" cy="2927804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B24EAE58-D87F-4E84-5630-5FAC2B316576}"/>
                </a:ext>
              </a:extLst>
            </p:cNvPr>
            <p:cNvSpPr/>
            <p:nvPr/>
          </p:nvSpPr>
          <p:spPr>
            <a:xfrm>
              <a:off x="3905490" y="3416571"/>
              <a:ext cx="2986290" cy="292780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48000"/>
              </a:schemeClr>
            </a:solidFill>
            <a:ln w="38100" cmpd="sng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BD1E1A6-5D07-A64A-30FA-7C89C23E6310}"/>
                </a:ext>
              </a:extLst>
            </p:cNvPr>
            <p:cNvSpPr txBox="1"/>
            <p:nvPr/>
          </p:nvSpPr>
          <p:spPr>
            <a:xfrm>
              <a:off x="4492732" y="5176378"/>
              <a:ext cx="1918011" cy="923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 err="1"/>
                <a:t>Conocimeinto</a:t>
              </a:r>
              <a:endParaRPr lang="en-GB" sz="1100" b="1" dirty="0"/>
            </a:p>
            <a:p>
              <a:pPr algn="ctr"/>
              <a:r>
                <a:rPr lang="en-GB" sz="1100" b="1" dirty="0" err="1"/>
                <a:t>Tecnológico</a:t>
              </a:r>
              <a:r>
                <a:rPr lang="en-GB" sz="1100" b="1" dirty="0"/>
                <a:t> (TK)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069B964-A002-568F-EFF4-23C24EDB0A49}"/>
              </a:ext>
            </a:extLst>
          </p:cNvPr>
          <p:cNvGrpSpPr/>
          <p:nvPr/>
        </p:nvGrpSpPr>
        <p:grpSpPr>
          <a:xfrm>
            <a:off x="7744220" y="3461482"/>
            <a:ext cx="1835292" cy="1814385"/>
            <a:chOff x="2592602" y="1408266"/>
            <a:chExt cx="2928428" cy="2792815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3851ECAF-2E71-DC49-3EFD-DF8FD2259C41}"/>
                </a:ext>
              </a:extLst>
            </p:cNvPr>
            <p:cNvSpPr/>
            <p:nvPr/>
          </p:nvSpPr>
          <p:spPr>
            <a:xfrm>
              <a:off x="2592602" y="1408266"/>
              <a:ext cx="2928428" cy="2792815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8000"/>
              </a:schemeClr>
            </a:solidFill>
            <a:ln w="38100" cmpd="sng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59FEE1E0-1513-1BC4-ACF7-F380107A5DC6}"/>
                </a:ext>
              </a:extLst>
            </p:cNvPr>
            <p:cNvSpPr txBox="1"/>
            <p:nvPr/>
          </p:nvSpPr>
          <p:spPr>
            <a:xfrm>
              <a:off x="3298399" y="1729535"/>
              <a:ext cx="1805608" cy="923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 err="1"/>
                <a:t>Conocimiento</a:t>
              </a:r>
              <a:r>
                <a:rPr lang="en-GB" sz="1100" b="1" dirty="0"/>
                <a:t> </a:t>
              </a:r>
              <a:r>
                <a:rPr lang="en-GB" sz="1100" b="1" dirty="0" err="1"/>
                <a:t>matemático</a:t>
              </a:r>
              <a:endParaRPr lang="en-GB" sz="1100" b="1" dirty="0"/>
            </a:p>
            <a:p>
              <a:pPr algn="ctr"/>
              <a:r>
                <a:rPr lang="en-GB" sz="1100" b="1" dirty="0"/>
                <a:t>(CK)</a:t>
              </a:r>
            </a:p>
          </p:txBody>
        </p:sp>
      </p:grpSp>
      <p:sp>
        <p:nvSpPr>
          <p:cNvPr id="28" name="Forma libre 27">
            <a:extLst>
              <a:ext uri="{FF2B5EF4-FFF2-40B4-BE49-F238E27FC236}">
                <a16:creationId xmlns:a16="http://schemas.microsoft.com/office/drawing/2014/main" id="{6C67D042-40CA-D725-1743-3C693A81B1EE}"/>
              </a:ext>
            </a:extLst>
          </p:cNvPr>
          <p:cNvSpPr/>
          <p:nvPr/>
        </p:nvSpPr>
        <p:spPr>
          <a:xfrm>
            <a:off x="7732378" y="4155246"/>
            <a:ext cx="1427030" cy="1120621"/>
          </a:xfrm>
          <a:custGeom>
            <a:avLst/>
            <a:gdLst>
              <a:gd name="connsiteX0" fmla="*/ 15188 w 2187759"/>
              <a:gd name="connsiteY0" fmla="*/ 149423 h 1429055"/>
              <a:gd name="connsiteX1" fmla="*/ 389761 w 2187759"/>
              <a:gd name="connsiteY1" fmla="*/ 17220 h 1429055"/>
              <a:gd name="connsiteX2" fmla="*/ 885520 w 2187759"/>
              <a:gd name="connsiteY2" fmla="*/ 17220 h 1429055"/>
              <a:gd name="connsiteX3" fmla="*/ 1403313 w 2187759"/>
              <a:gd name="connsiteY3" fmla="*/ 160440 h 1429055"/>
              <a:gd name="connsiteX4" fmla="*/ 1656701 w 2187759"/>
              <a:gd name="connsiteY4" fmla="*/ 325693 h 1429055"/>
              <a:gd name="connsiteX5" fmla="*/ 1799920 w 2187759"/>
              <a:gd name="connsiteY5" fmla="*/ 512980 h 1429055"/>
              <a:gd name="connsiteX6" fmla="*/ 1965173 w 2187759"/>
              <a:gd name="connsiteY6" fmla="*/ 689249 h 1429055"/>
              <a:gd name="connsiteX7" fmla="*/ 2086359 w 2187759"/>
              <a:gd name="connsiteY7" fmla="*/ 920604 h 1429055"/>
              <a:gd name="connsiteX8" fmla="*/ 2174494 w 2187759"/>
              <a:gd name="connsiteY8" fmla="*/ 1240093 h 1429055"/>
              <a:gd name="connsiteX9" fmla="*/ 1788904 w 2187759"/>
              <a:gd name="connsiteY9" fmla="*/ 1394329 h 1429055"/>
              <a:gd name="connsiteX10" fmla="*/ 1348229 w 2187759"/>
              <a:gd name="connsiteY10" fmla="*/ 1427380 h 1429055"/>
              <a:gd name="connsiteX11" fmla="*/ 1039757 w 2187759"/>
              <a:gd name="connsiteY11" fmla="*/ 1361278 h 1429055"/>
              <a:gd name="connsiteX12" fmla="*/ 764335 w 2187759"/>
              <a:gd name="connsiteY12" fmla="*/ 1240093 h 1429055"/>
              <a:gd name="connsiteX13" fmla="*/ 510947 w 2187759"/>
              <a:gd name="connsiteY13" fmla="*/ 1074840 h 1429055"/>
              <a:gd name="connsiteX14" fmla="*/ 301626 w 2187759"/>
              <a:gd name="connsiteY14" fmla="*/ 843486 h 1429055"/>
              <a:gd name="connsiteX15" fmla="*/ 169424 w 2187759"/>
              <a:gd name="connsiteY15" fmla="*/ 612131 h 1429055"/>
              <a:gd name="connsiteX16" fmla="*/ 81289 w 2187759"/>
              <a:gd name="connsiteY16" fmla="*/ 391794 h 1429055"/>
              <a:gd name="connsiteX17" fmla="*/ 15188 w 2187759"/>
              <a:gd name="connsiteY17" fmla="*/ 149423 h 142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87759" h="1429055">
                <a:moveTo>
                  <a:pt x="15188" y="149423"/>
                </a:moveTo>
                <a:cubicBezTo>
                  <a:pt x="66600" y="86994"/>
                  <a:pt x="244706" y="39254"/>
                  <a:pt x="389761" y="17220"/>
                </a:cubicBezTo>
                <a:cubicBezTo>
                  <a:pt x="534816" y="-4814"/>
                  <a:pt x="716595" y="-6650"/>
                  <a:pt x="885520" y="17220"/>
                </a:cubicBezTo>
                <a:cubicBezTo>
                  <a:pt x="1054445" y="41090"/>
                  <a:pt x="1274783" y="109028"/>
                  <a:pt x="1403313" y="160440"/>
                </a:cubicBezTo>
                <a:cubicBezTo>
                  <a:pt x="1531843" y="211852"/>
                  <a:pt x="1590600" y="266936"/>
                  <a:pt x="1656701" y="325693"/>
                </a:cubicBezTo>
                <a:cubicBezTo>
                  <a:pt x="1722802" y="384450"/>
                  <a:pt x="1748508" y="452387"/>
                  <a:pt x="1799920" y="512980"/>
                </a:cubicBezTo>
                <a:cubicBezTo>
                  <a:pt x="1851332" y="573573"/>
                  <a:pt x="1917433" y="621312"/>
                  <a:pt x="1965173" y="689249"/>
                </a:cubicBezTo>
                <a:cubicBezTo>
                  <a:pt x="2012913" y="757186"/>
                  <a:pt x="2051472" y="828797"/>
                  <a:pt x="2086359" y="920604"/>
                </a:cubicBezTo>
                <a:cubicBezTo>
                  <a:pt x="2121246" y="1012411"/>
                  <a:pt x="2224070" y="1161139"/>
                  <a:pt x="2174494" y="1240093"/>
                </a:cubicBezTo>
                <a:cubicBezTo>
                  <a:pt x="2124918" y="1319047"/>
                  <a:pt x="1926615" y="1363114"/>
                  <a:pt x="1788904" y="1394329"/>
                </a:cubicBezTo>
                <a:cubicBezTo>
                  <a:pt x="1651193" y="1425544"/>
                  <a:pt x="1473087" y="1432889"/>
                  <a:pt x="1348229" y="1427380"/>
                </a:cubicBezTo>
                <a:cubicBezTo>
                  <a:pt x="1223371" y="1421872"/>
                  <a:pt x="1137073" y="1392492"/>
                  <a:pt x="1039757" y="1361278"/>
                </a:cubicBezTo>
                <a:cubicBezTo>
                  <a:pt x="942441" y="1330064"/>
                  <a:pt x="852470" y="1287833"/>
                  <a:pt x="764335" y="1240093"/>
                </a:cubicBezTo>
                <a:cubicBezTo>
                  <a:pt x="676200" y="1192353"/>
                  <a:pt x="588065" y="1140941"/>
                  <a:pt x="510947" y="1074840"/>
                </a:cubicBezTo>
                <a:cubicBezTo>
                  <a:pt x="433829" y="1008739"/>
                  <a:pt x="358547" y="920604"/>
                  <a:pt x="301626" y="843486"/>
                </a:cubicBezTo>
                <a:cubicBezTo>
                  <a:pt x="244706" y="766368"/>
                  <a:pt x="206147" y="687413"/>
                  <a:pt x="169424" y="612131"/>
                </a:cubicBezTo>
                <a:cubicBezTo>
                  <a:pt x="132701" y="536849"/>
                  <a:pt x="105159" y="461567"/>
                  <a:pt x="81289" y="391794"/>
                </a:cubicBezTo>
                <a:cubicBezTo>
                  <a:pt x="57419" y="322021"/>
                  <a:pt x="-36224" y="211852"/>
                  <a:pt x="15188" y="149423"/>
                </a:cubicBezTo>
                <a:close/>
              </a:path>
            </a:pathLst>
          </a:custGeom>
          <a:gradFill flip="none" rotWithShape="1">
            <a:gsLst>
              <a:gs pos="35000">
                <a:schemeClr val="accent5">
                  <a:lumMod val="60000"/>
                  <a:lumOff val="40000"/>
                  <a:alpha val="21000"/>
                </a:schemeClr>
              </a:gs>
              <a:gs pos="98000">
                <a:srgbClr val="FFFF00">
                  <a:shade val="67500"/>
                  <a:satMod val="115000"/>
                </a:srgbClr>
              </a:gs>
              <a:gs pos="96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1951E15-C52B-E6F4-36A8-6DEAE9D74C07}"/>
              </a:ext>
            </a:extLst>
          </p:cNvPr>
          <p:cNvGrpSpPr/>
          <p:nvPr/>
        </p:nvGrpSpPr>
        <p:grpSpPr>
          <a:xfrm>
            <a:off x="4698344" y="3405424"/>
            <a:ext cx="3500909" cy="1198735"/>
            <a:chOff x="856664" y="1855514"/>
            <a:chExt cx="3964276" cy="1363697"/>
          </a:xfrm>
        </p:grpSpPr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FD0E8CF-83DE-6D7B-D90B-897B33611D79}"/>
                </a:ext>
              </a:extLst>
            </p:cNvPr>
            <p:cNvSpPr txBox="1"/>
            <p:nvPr/>
          </p:nvSpPr>
          <p:spPr>
            <a:xfrm>
              <a:off x="856664" y="1855514"/>
              <a:ext cx="1656975" cy="595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Modelización matemática</a:t>
              </a:r>
            </a:p>
          </p:txBody>
        </p: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42EC1E53-9CD3-3631-FEE5-4FDC5DA138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39092" y="2310506"/>
              <a:ext cx="2381848" cy="908705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92B30FE-CA04-D39C-EEE8-05634BBC87B6}"/>
              </a:ext>
            </a:extLst>
          </p:cNvPr>
          <p:cNvGrpSpPr/>
          <p:nvPr/>
        </p:nvGrpSpPr>
        <p:grpSpPr>
          <a:xfrm>
            <a:off x="4051975" y="4114315"/>
            <a:ext cx="4840425" cy="693712"/>
            <a:chOff x="-1433632" y="1724814"/>
            <a:chExt cx="5807184" cy="693712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92F957E-D50E-4FCB-3F66-D7D524A73FAE}"/>
                </a:ext>
              </a:extLst>
            </p:cNvPr>
            <p:cNvSpPr txBox="1"/>
            <p:nvPr/>
          </p:nvSpPr>
          <p:spPr>
            <a:xfrm>
              <a:off x="-1433632" y="1724814"/>
              <a:ext cx="28635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Modelización matemática </a:t>
              </a:r>
              <a:r>
                <a:rPr lang="es-CL" dirty="0">
                  <a:solidFill>
                    <a:schemeClr val="accent1"/>
                  </a:solidFill>
                </a:rPr>
                <a:t>sin uso </a:t>
              </a:r>
              <a:r>
                <a:rPr lang="es-CL" dirty="0"/>
                <a:t>de tecnología para la enseñanza</a:t>
              </a:r>
            </a:p>
          </p:txBody>
        </p: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6AD69E53-57DB-DC58-C029-A942D5CC1112}"/>
                </a:ext>
              </a:extLst>
            </p:cNvPr>
            <p:cNvCxnSpPr>
              <a:cxnSpLocks/>
              <a:endCxn id="23" idx="3"/>
            </p:cNvCxnSpPr>
            <p:nvPr/>
          </p:nvCxnSpPr>
          <p:spPr>
            <a:xfrm flipH="1" flipV="1">
              <a:off x="1429948" y="1986424"/>
              <a:ext cx="2943604" cy="432102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8B2E64C-8987-FA8B-1C53-9B011DA52796}"/>
              </a:ext>
            </a:extLst>
          </p:cNvPr>
          <p:cNvGrpSpPr/>
          <p:nvPr/>
        </p:nvGrpSpPr>
        <p:grpSpPr>
          <a:xfrm>
            <a:off x="3353027" y="5139647"/>
            <a:ext cx="5247026" cy="1051993"/>
            <a:chOff x="-563793" y="3193421"/>
            <a:chExt cx="5247026" cy="1051993"/>
          </a:xfrm>
        </p:grpSpPr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26D79F5A-5B99-8838-2D5C-81F0519F50DB}"/>
                </a:ext>
              </a:extLst>
            </p:cNvPr>
            <p:cNvSpPr txBox="1"/>
            <p:nvPr/>
          </p:nvSpPr>
          <p:spPr>
            <a:xfrm>
              <a:off x="-563793" y="3722194"/>
              <a:ext cx="2986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Modelado matemático y uso de tecnología</a:t>
              </a:r>
            </a:p>
          </p:txBody>
        </p: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FC771A45-4966-28B1-4965-B6EAF41158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3274" y="3193421"/>
              <a:ext cx="2479959" cy="691546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3BE86B88-35BF-1106-8CC4-3B9B4272E5BC}"/>
              </a:ext>
            </a:extLst>
          </p:cNvPr>
          <p:cNvGrpSpPr/>
          <p:nvPr/>
        </p:nvGrpSpPr>
        <p:grpSpPr>
          <a:xfrm>
            <a:off x="4724254" y="5088038"/>
            <a:ext cx="4168146" cy="1564761"/>
            <a:chOff x="7292790" y="4007433"/>
            <a:chExt cx="4168146" cy="1564761"/>
          </a:xfrm>
        </p:grpSpPr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4B5A545F-6119-186D-A94F-E99371C56DB8}"/>
                </a:ext>
              </a:extLst>
            </p:cNvPr>
            <p:cNvSpPr txBox="1"/>
            <p:nvPr/>
          </p:nvSpPr>
          <p:spPr>
            <a:xfrm>
              <a:off x="7292790" y="5048974"/>
              <a:ext cx="3246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Modelización matemática </a:t>
              </a:r>
              <a:r>
                <a:rPr lang="es-CL" dirty="0">
                  <a:solidFill>
                    <a:schemeClr val="accent1"/>
                  </a:solidFill>
                </a:rPr>
                <a:t>y</a:t>
              </a:r>
              <a:r>
                <a:rPr lang="es-CL" dirty="0"/>
                <a:t> uso de tecnología para la enseñanza</a:t>
              </a:r>
            </a:p>
          </p:txBody>
        </p: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55EDACE6-1B20-06A6-903F-9C3C034047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82614" y="4007433"/>
              <a:ext cx="1378322" cy="1360222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5347369-E19F-1021-481C-B9BDAA420F66}"/>
              </a:ext>
            </a:extLst>
          </p:cNvPr>
          <p:cNvSpPr txBox="1"/>
          <p:nvPr/>
        </p:nvSpPr>
        <p:spPr>
          <a:xfrm>
            <a:off x="9584803" y="6561275"/>
            <a:ext cx="26651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000" dirty="0">
                <a:latin typeface="Nunito" pitchFamily="2" charset="0"/>
              </a:rPr>
              <a:t>Castillo &amp; Guerrero-Ortiz (in </a:t>
            </a:r>
            <a:r>
              <a:rPr lang="es-CL" sz="1000" dirty="0" err="1">
                <a:latin typeface="Nunito" pitchFamily="2" charset="0"/>
              </a:rPr>
              <a:t>press</a:t>
            </a:r>
            <a:r>
              <a:rPr lang="es-CL" sz="1000" dirty="0">
                <a:latin typeface="Nunito" pitchFamily="2" charset="0"/>
              </a:rPr>
              <a:t>). </a:t>
            </a: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14113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86FDA77D-9827-38FB-8824-3D53CCD37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93A6B177-D624-9212-BE50-5563196C75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3222263E-E038-93CB-3C43-785EE1042F83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588BF0CF-9126-1290-C8A7-79FB41B38538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Metodología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EBB93A5-CFB9-216B-38AC-9616F03A03DB}"/>
              </a:ext>
            </a:extLst>
          </p:cNvPr>
          <p:cNvSpPr txBox="1"/>
          <p:nvPr/>
        </p:nvSpPr>
        <p:spPr>
          <a:xfrm>
            <a:off x="690882" y="1470168"/>
            <a:ext cx="3299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/>
              <a:t>Participantes: </a:t>
            </a:r>
            <a:r>
              <a:rPr lang="es-ES_tradnl" sz="1800" dirty="0"/>
              <a:t>estudiantes de pedagogía en matemáticas </a:t>
            </a:r>
          </a:p>
          <a:p>
            <a:r>
              <a:rPr lang="es-ES_tradnl" sz="1800" dirty="0"/>
              <a:t>Curso optativo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0966426-704C-0185-D913-0CDC018B31E3}"/>
              </a:ext>
            </a:extLst>
          </p:cNvPr>
          <p:cNvSpPr txBox="1"/>
          <p:nvPr/>
        </p:nvSpPr>
        <p:spPr>
          <a:xfrm>
            <a:off x="10448780" y="6522065"/>
            <a:ext cx="1743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b="0" i="0" dirty="0">
                <a:effectLst/>
                <a:latin typeface="biryani"/>
              </a:rPr>
              <a:t>Guerrero-Ortiz</a:t>
            </a:r>
            <a:r>
              <a:rPr lang="es-CL" sz="1200" dirty="0">
                <a:latin typeface="biryani"/>
              </a:rPr>
              <a:t> </a:t>
            </a:r>
            <a:r>
              <a:rPr lang="es-CL" sz="1200" b="0" i="0" dirty="0">
                <a:effectLst/>
                <a:latin typeface="biryani"/>
              </a:rPr>
              <a:t>(2024)</a:t>
            </a:r>
            <a:endParaRPr lang="es-ES_tradnl" sz="1200" dirty="0"/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69B2215-9FA1-E37E-5B42-5F22E3E78CAD}"/>
              </a:ext>
            </a:extLst>
          </p:cNvPr>
          <p:cNvGrpSpPr/>
          <p:nvPr/>
        </p:nvGrpSpPr>
        <p:grpSpPr>
          <a:xfrm>
            <a:off x="4455370" y="1193169"/>
            <a:ext cx="7446803" cy="1477328"/>
            <a:chOff x="4455370" y="1193169"/>
            <a:chExt cx="7446803" cy="1477328"/>
          </a:xfrm>
        </p:grpSpPr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F07A67C9-F2B0-ED69-71DE-B14A59DF49F8}"/>
                </a:ext>
              </a:extLst>
            </p:cNvPr>
            <p:cNvSpPr txBox="1"/>
            <p:nvPr/>
          </p:nvSpPr>
          <p:spPr>
            <a:xfrm>
              <a:off x="5869752" y="1193169"/>
              <a:ext cx="603242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800" b="1" dirty="0"/>
                <a:t>Modalidad:</a:t>
              </a:r>
              <a:r>
                <a:rPr lang="es-ES_tradnl" sz="1800" dirty="0"/>
                <a:t> I semestre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_tradnl" sz="1800" dirty="0"/>
                <a:t>Estudio de una situación abierta (problemas actuales)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_tradnl" sz="1800" dirty="0"/>
                <a:t>Modelización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_tradnl" sz="1800" dirty="0"/>
                <a:t>Diseño y planificación de una tarea de enseñanza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_tradnl" sz="1800" dirty="0"/>
                <a:t>Implementación </a:t>
              </a:r>
            </a:p>
          </p:txBody>
        </p:sp>
        <p:pic>
          <p:nvPicPr>
            <p:cNvPr id="46" name="Picture 2" descr="Icono Verde De Dibujo De La Flecha Stock de ilustración - Ilustración de  creativo, rojo: 87240498">
              <a:extLst>
                <a:ext uri="{FF2B5EF4-FFF2-40B4-BE49-F238E27FC236}">
                  <a16:creationId xmlns:a16="http://schemas.microsoft.com/office/drawing/2014/main" id="{78626415-1604-CD26-EB29-D0388C7008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8580" r="13638" b="22743"/>
            <a:stretch/>
          </p:blipFill>
          <p:spPr bwMode="auto">
            <a:xfrm rot="2383673">
              <a:off x="4455370" y="1286560"/>
              <a:ext cx="1050038" cy="87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E964D9F8-20A7-297E-773F-E78C76624D46}"/>
              </a:ext>
            </a:extLst>
          </p:cNvPr>
          <p:cNvGrpSpPr/>
          <p:nvPr/>
        </p:nvGrpSpPr>
        <p:grpSpPr>
          <a:xfrm>
            <a:off x="5527963" y="2521350"/>
            <a:ext cx="6012875" cy="4236149"/>
            <a:chOff x="5527963" y="2521350"/>
            <a:chExt cx="6012875" cy="4236149"/>
          </a:xfrm>
        </p:grpSpPr>
        <p:sp>
          <p:nvSpPr>
            <p:cNvPr id="40" name="Abrir llave 39">
              <a:extLst>
                <a:ext uri="{FF2B5EF4-FFF2-40B4-BE49-F238E27FC236}">
                  <a16:creationId xmlns:a16="http://schemas.microsoft.com/office/drawing/2014/main" id="{07D550CD-3E94-975B-9AEC-31D31E4CF55F}"/>
                </a:ext>
              </a:extLst>
            </p:cNvPr>
            <p:cNvSpPr/>
            <p:nvPr/>
          </p:nvSpPr>
          <p:spPr>
            <a:xfrm>
              <a:off x="6400801" y="2752500"/>
              <a:ext cx="346364" cy="3953100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7E1CAA70-7AEC-835D-E533-C6487D600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8050" y="2521350"/>
              <a:ext cx="4912788" cy="4236149"/>
            </a:xfrm>
            <a:prstGeom prst="rect">
              <a:avLst/>
            </a:prstGeom>
          </p:spPr>
        </p:pic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B80D7007-C250-BD78-0938-90C351DD0B6B}"/>
                </a:ext>
              </a:extLst>
            </p:cNvPr>
            <p:cNvSpPr txBox="1"/>
            <p:nvPr/>
          </p:nvSpPr>
          <p:spPr>
            <a:xfrm>
              <a:off x="5527963" y="4261069"/>
              <a:ext cx="11360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800" b="1" dirty="0">
                  <a:solidFill>
                    <a:schemeClr val="accent2">
                      <a:lumMod val="75000"/>
                    </a:schemeClr>
                  </a:solidFill>
                </a:rPr>
                <a:t>Teoría</a:t>
              </a:r>
            </a:p>
            <a:p>
              <a:pPr algn="ctr"/>
              <a:r>
                <a:rPr lang="es-ES_tradnl" sz="1800" b="1" dirty="0">
                  <a:solidFill>
                    <a:schemeClr val="accent2">
                      <a:lumMod val="75000"/>
                    </a:schemeClr>
                  </a:solidFill>
                </a:rPr>
                <a:t>+ </a:t>
              </a:r>
            </a:p>
            <a:p>
              <a:pPr algn="ctr"/>
              <a:r>
                <a:rPr lang="es-ES_tradnl" sz="1800" b="1" dirty="0">
                  <a:solidFill>
                    <a:schemeClr val="accent2">
                      <a:lumMod val="75000"/>
                    </a:schemeClr>
                  </a:solidFill>
                </a:rPr>
                <a:t>práctica</a:t>
              </a:r>
              <a:endParaRPr lang="es-ES_tradnl" sz="1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64B0C96C-8622-D4A7-6A2A-E29546DAC8F9}"/>
              </a:ext>
            </a:extLst>
          </p:cNvPr>
          <p:cNvGrpSpPr/>
          <p:nvPr/>
        </p:nvGrpSpPr>
        <p:grpSpPr>
          <a:xfrm>
            <a:off x="3915847" y="3900943"/>
            <a:ext cx="1210390" cy="1542969"/>
            <a:chOff x="4373052" y="3776248"/>
            <a:chExt cx="1210390" cy="1542969"/>
          </a:xfrm>
        </p:grpSpPr>
        <p:pic>
          <p:nvPicPr>
            <p:cNvPr id="48" name="Picture 2" descr="Icono Verde De Dibujo De La Flecha Stock de ilustración - Ilustración de  creativo, rojo: 87240498">
              <a:extLst>
                <a:ext uri="{FF2B5EF4-FFF2-40B4-BE49-F238E27FC236}">
                  <a16:creationId xmlns:a16="http://schemas.microsoft.com/office/drawing/2014/main" id="{AE81209A-4D8E-09B7-2FAA-854BA4DE59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8580" r="13638" b="22743"/>
            <a:stretch/>
          </p:blipFill>
          <p:spPr bwMode="auto">
            <a:xfrm rot="2383673">
              <a:off x="4373052" y="4447156"/>
              <a:ext cx="1050038" cy="872061"/>
            </a:xfrm>
            <a:prstGeom prst="rect">
              <a:avLst/>
            </a:prstGeom>
            <a:noFill/>
            <a:scene3d>
              <a:camera prst="orthographicFront">
                <a:rot lat="0" lon="30000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Icono Verde De Dibujo De La Flecha Stock de ilustración - Ilustración de  creativo, rojo: 87240498">
              <a:extLst>
                <a:ext uri="{FF2B5EF4-FFF2-40B4-BE49-F238E27FC236}">
                  <a16:creationId xmlns:a16="http://schemas.microsoft.com/office/drawing/2014/main" id="{5F26631E-E619-CCDE-CC4D-E99C1CABF2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8580" r="13638" b="22743"/>
            <a:stretch/>
          </p:blipFill>
          <p:spPr bwMode="auto">
            <a:xfrm rot="2383673">
              <a:off x="4434269" y="3776248"/>
              <a:ext cx="1050038" cy="87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3D65D1F8-77C1-8164-0652-BB5C6524A2AE}"/>
                </a:ext>
              </a:extLst>
            </p:cNvPr>
            <p:cNvSpPr txBox="1"/>
            <p:nvPr/>
          </p:nvSpPr>
          <p:spPr>
            <a:xfrm>
              <a:off x="4496354" y="4379081"/>
              <a:ext cx="1087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/>
                <a:t>5ª versión</a:t>
              </a:r>
              <a:endParaRPr lang="es-ES_tradnl" dirty="0"/>
            </a:p>
          </p:txBody>
        </p:sp>
      </p:grp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DF2C3FC-7FA5-B603-6F1E-01CC22035863}"/>
              </a:ext>
            </a:extLst>
          </p:cNvPr>
          <p:cNvSpPr txBox="1"/>
          <p:nvPr/>
        </p:nvSpPr>
        <p:spPr>
          <a:xfrm>
            <a:off x="662311" y="3266342"/>
            <a:ext cx="33768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/>
              <a:t>Análisis cualitativo: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b="1" dirty="0"/>
              <a:t> </a:t>
            </a:r>
            <a:r>
              <a:rPr lang="es-ES_tradnl" sz="1800" dirty="0"/>
              <a:t>Cuestionarios, </a:t>
            </a:r>
          </a:p>
          <a:p>
            <a:r>
              <a:rPr lang="es-ES_tradnl" sz="1800" dirty="0"/>
              <a:t>informes escritos (investigación, diseño, planificación), </a:t>
            </a:r>
          </a:p>
          <a:p>
            <a:r>
              <a:rPr lang="es-ES_tradnl" sz="1800" dirty="0"/>
              <a:t>exposiciones plenarias, </a:t>
            </a:r>
          </a:p>
          <a:p>
            <a:r>
              <a:rPr lang="es-ES_tradnl" sz="1800" dirty="0"/>
              <a:t>archivos digitales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dirty="0"/>
              <a:t>Individual – Grupal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dirty="0"/>
              <a:t>Trabajo en clase y extra-clase</a:t>
            </a:r>
          </a:p>
          <a:p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22161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9FD31180-5ABF-6429-C086-4DBB6D8E9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213B31E-FCE1-C396-A12A-A8F129932B3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149F7BD9-577D-ECA5-338E-64CF1C89B65B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DC28F8-F59D-7F8F-DE36-5168CD067FBA}"/>
              </a:ext>
            </a:extLst>
          </p:cNvPr>
          <p:cNvSpPr txBox="1"/>
          <p:nvPr/>
        </p:nvSpPr>
        <p:spPr>
          <a:xfrm>
            <a:off x="842757" y="1034280"/>
            <a:ext cx="9716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Nunito" pitchFamily="2" charset="0"/>
              </a:rPr>
              <a:t>Tema: Energía eólica, </a:t>
            </a: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3602BA4C-23B8-6A19-C32A-D49460C0169F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Principales resultados</a:t>
            </a:r>
          </a:p>
        </p:txBody>
      </p:sp>
      <p:pic>
        <p:nvPicPr>
          <p:cNvPr id="4" name="image7.jpg">
            <a:extLst>
              <a:ext uri="{FF2B5EF4-FFF2-40B4-BE49-F238E27FC236}">
                <a16:creationId xmlns:a16="http://schemas.microsoft.com/office/drawing/2014/main" id="{A2B5667B-7979-D784-C681-AC04FA359DD3}"/>
              </a:ext>
            </a:extLst>
          </p:cNvPr>
          <p:cNvPicPr/>
          <p:nvPr/>
        </p:nvPicPr>
        <p:blipFill>
          <a:blip r:embed="rId6"/>
          <a:srcRect t="25041"/>
          <a:stretch>
            <a:fillRect/>
          </a:stretch>
        </p:blipFill>
        <p:spPr>
          <a:xfrm>
            <a:off x="1071848" y="3133567"/>
            <a:ext cx="1928152" cy="1136073"/>
          </a:xfrm>
          <a:prstGeom prst="rect">
            <a:avLst/>
          </a:prstGeom>
          <a:ln/>
        </p:spPr>
      </p:pic>
      <p:pic>
        <p:nvPicPr>
          <p:cNvPr id="5" name="turbinas.mp4">
            <a:hlinkClick r:id="" action="ppaction://media"/>
            <a:extLst>
              <a:ext uri="{FF2B5EF4-FFF2-40B4-BE49-F238E27FC236}">
                <a16:creationId xmlns:a16="http://schemas.microsoft.com/office/drawing/2014/main" id="{B800C592-3E66-236F-327E-2025C79944D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2244" y="4941722"/>
            <a:ext cx="2926253" cy="177947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9B6E65-ED3D-70E8-F6BF-E95087B3EC2A}"/>
              </a:ext>
            </a:extLst>
          </p:cNvPr>
          <p:cNvSpPr txBox="1"/>
          <p:nvPr/>
        </p:nvSpPr>
        <p:spPr>
          <a:xfrm>
            <a:off x="1018332" y="1357556"/>
            <a:ext cx="34868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Investigación</a:t>
            </a:r>
          </a:p>
          <a:p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Conocimiento extra-matemático</a:t>
            </a:r>
          </a:p>
          <a:p>
            <a:r>
              <a:rPr lang="es-ES_tradnl" dirty="0"/>
              <a:t>Contaminación debido al uso de energías</a:t>
            </a:r>
          </a:p>
          <a:p>
            <a:r>
              <a:rPr lang="es-ES_tradnl" dirty="0"/>
              <a:t>Tupos de energías - parques eólicos</a:t>
            </a:r>
          </a:p>
          <a:p>
            <a:r>
              <a:rPr lang="es-ES_tradnl" dirty="0"/>
              <a:t>ubicación, producción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D7EC103-5A8D-86EA-6CC0-CFD394525216}"/>
                  </a:ext>
                </a:extLst>
              </p:cNvPr>
              <p:cNvSpPr txBox="1"/>
              <p:nvPr/>
            </p:nvSpPr>
            <p:spPr>
              <a:xfrm>
                <a:off x="842757" y="4416076"/>
                <a:ext cx="1952907" cy="304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𝑃𝑜𝑡𝑒𝑛𝑐𝑖𝑎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𝜂𝜌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S_tradnl" dirty="0"/>
                  <a:t>Cp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D7EC103-5A8D-86EA-6CC0-CFD394525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57" y="4416076"/>
                <a:ext cx="1952907" cy="304186"/>
              </a:xfrm>
              <a:prstGeom prst="rect">
                <a:avLst/>
              </a:prstGeom>
              <a:blipFill>
                <a:blip r:embed="rId8"/>
                <a:stretch>
                  <a:fillRect l="-3226" t="-4000" r="-4516" b="-20000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>
            <a:extLst>
              <a:ext uri="{FF2B5EF4-FFF2-40B4-BE49-F238E27FC236}">
                <a16:creationId xmlns:a16="http://schemas.microsoft.com/office/drawing/2014/main" id="{E3DBDEE4-AB64-E2B3-99D6-8DEF377DE9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4452" y="4896669"/>
            <a:ext cx="1582943" cy="139310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DE98505-D08A-F6D4-016C-51F1F76FBD6B}"/>
              </a:ext>
            </a:extLst>
          </p:cNvPr>
          <p:cNvSpPr txBox="1"/>
          <p:nvPr/>
        </p:nvSpPr>
        <p:spPr>
          <a:xfrm>
            <a:off x="5129816" y="1372834"/>
            <a:ext cx="6142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Diseño de tarea</a:t>
            </a:r>
          </a:p>
          <a:p>
            <a:r>
              <a:rPr lang="es-ES_tradnl" dirty="0"/>
              <a:t>Abastecimiento de energía de un pueblo en función de la energía que</a:t>
            </a:r>
          </a:p>
          <a:p>
            <a:r>
              <a:rPr lang="es-ES_tradnl" dirty="0"/>
              <a:t>Que produce un aerogenerador (300 000W/d)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FD30F6-1315-D01D-857B-32E87420F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3186" y="2211859"/>
            <a:ext cx="2092184" cy="169539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4E88A7D-F6F3-A39A-2CFC-0A76D8534B51}"/>
              </a:ext>
            </a:extLst>
          </p:cNvPr>
          <p:cNvSpPr txBox="1"/>
          <p:nvPr/>
        </p:nvSpPr>
        <p:spPr>
          <a:xfrm>
            <a:off x="7570100" y="2429182"/>
            <a:ext cx="338199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i="1" dirty="0">
                <a:latin typeface="Helvetica" pitchFamily="2" charset="0"/>
              </a:rPr>
              <a:t>…la</a:t>
            </a:r>
            <a:r>
              <a:rPr lang="es-CL" i="1" dirty="0">
                <a:effectLst/>
                <a:latin typeface="Helvetica" pitchFamily="2" charset="0"/>
              </a:rPr>
              <a:t> familia de Alexandra y Pablo consumen en conjunto 14.000 Watts al día, y</a:t>
            </a:r>
            <a:r>
              <a:rPr lang="es-CL" dirty="0"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también sabemos que la familia de Alexandra consume 2.000 Watts más que la</a:t>
            </a:r>
            <a:r>
              <a:rPr lang="es-CL" dirty="0"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familia de Pablo.</a:t>
            </a:r>
            <a:endParaRPr lang="es-CL" dirty="0">
              <a:effectLst/>
              <a:latin typeface="Helvetica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665EA70-41D4-DBE9-F718-6ED22D6A5F61}"/>
              </a:ext>
            </a:extLst>
          </p:cNvPr>
          <p:cNvSpPr txBox="1"/>
          <p:nvPr/>
        </p:nvSpPr>
        <p:spPr>
          <a:xfrm>
            <a:off x="5129815" y="2162552"/>
            <a:ext cx="14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A)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9400E0-8AAF-00C5-7A95-AFDCE0972CF4}"/>
              </a:ext>
            </a:extLst>
          </p:cNvPr>
          <p:cNvSpPr txBox="1"/>
          <p:nvPr/>
        </p:nvSpPr>
        <p:spPr>
          <a:xfrm>
            <a:off x="7599292" y="2171122"/>
            <a:ext cx="14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B)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FFE0FBB-F9A3-C227-504D-109A39A0A6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73068" y="3601201"/>
            <a:ext cx="1947331" cy="116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69C3AF7D-9801-A39C-7289-BE4164C42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E604E61-E57C-5468-A42E-36F5E4F527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2DCBE947-7A3E-BEB4-1060-A681D44DC423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13E8A6-F1A6-3DA6-EC84-1ABB614C3A8C}"/>
              </a:ext>
            </a:extLst>
          </p:cNvPr>
          <p:cNvSpPr txBox="1"/>
          <p:nvPr/>
        </p:nvSpPr>
        <p:spPr>
          <a:xfrm>
            <a:off x="596900" y="1244050"/>
            <a:ext cx="1093346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L" sz="2400" dirty="0">
                <a:latin typeface="Nunito" pitchFamily="2" charset="0"/>
              </a:rPr>
              <a:t>Para la enseñanza de la modelización el profesor debe contar con un conocimiento robusto sobre el contexto y estar enterado sobre la matemática involucrada.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L" sz="2400" dirty="0">
                <a:latin typeface="Nunito" pitchFamily="2" charset="0"/>
              </a:rPr>
              <a:t>La participación de los FP en actividades de modelización, les permite conocer la complejidad de los contextos y por tanto evaluar el alcance de los modelos.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L" sz="2400" dirty="0">
                <a:latin typeface="Nunito" pitchFamily="2" charset="0"/>
              </a:rPr>
              <a:t>Prever el tiempo necesario para el desarrollo de las actividades de modelización en el aula.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L" sz="2400" dirty="0">
                <a:latin typeface="Nunito" pitchFamily="2" charset="0"/>
              </a:rPr>
              <a:t>Es necesario repensar el trabajo en las aulas tradicionales para incluir la modelización y el desarrollo de habilidades </a:t>
            </a:r>
            <a:r>
              <a:rPr lang="es-CL" sz="2400">
                <a:latin typeface="Nunito" pitchFamily="2" charset="0"/>
              </a:rPr>
              <a:t>de modelización. </a:t>
            </a:r>
            <a:endParaRPr lang="es-CL" sz="2400" dirty="0">
              <a:latin typeface="Nunito" pitchFamily="2" charset="0"/>
            </a:endParaRPr>
          </a:p>
          <a:p>
            <a:endParaRPr lang="es-CL" sz="2800" dirty="0">
              <a:latin typeface="Nunito" pitchFamily="2" charset="0"/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HK Grotesk Medium"/>
              </a:rPr>
              <a:t>Me lo </a:t>
            </a:r>
            <a:r>
              <a:rPr lang="en-US" sz="2800" i="1" dirty="0" err="1">
                <a:solidFill>
                  <a:schemeClr val="accent3">
                    <a:lumMod val="75000"/>
                  </a:schemeClr>
                </a:solidFill>
                <a:latin typeface="HK Grotesk Medium"/>
              </a:rPr>
              <a:t>contaron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HK Grotesk Medium"/>
              </a:rPr>
              <a:t> y lo </a:t>
            </a:r>
            <a:r>
              <a:rPr lang="en-US" sz="2800" i="1" dirty="0" err="1">
                <a:solidFill>
                  <a:schemeClr val="accent3">
                    <a:lumMod val="75000"/>
                  </a:schemeClr>
                </a:solidFill>
                <a:latin typeface="HK Grotesk Medium"/>
              </a:rPr>
              <a:t>olvidé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HK Grotesk Medium"/>
              </a:rPr>
              <a:t>; lo vi y lo </a:t>
            </a:r>
            <a:r>
              <a:rPr lang="en-US" sz="2800" i="1" dirty="0" err="1">
                <a:solidFill>
                  <a:schemeClr val="accent3">
                    <a:lumMod val="75000"/>
                  </a:schemeClr>
                </a:solidFill>
                <a:latin typeface="HK Grotesk Medium"/>
              </a:rPr>
              <a:t>entendí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HK Grotesk Medium"/>
              </a:rPr>
              <a:t>; lo </a:t>
            </a:r>
            <a:r>
              <a:rPr lang="en-US" sz="2800" i="1" dirty="0" err="1">
                <a:solidFill>
                  <a:schemeClr val="accent3">
                    <a:lumMod val="75000"/>
                  </a:schemeClr>
                </a:solidFill>
                <a:latin typeface="HK Grotesk Medium"/>
              </a:rPr>
              <a:t>hice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HK Grotesk Medium"/>
              </a:rPr>
              <a:t> y lo </a:t>
            </a:r>
            <a:r>
              <a:rPr lang="en-US" sz="2800" i="1" dirty="0" err="1">
                <a:solidFill>
                  <a:schemeClr val="accent3">
                    <a:lumMod val="75000"/>
                  </a:schemeClr>
                </a:solidFill>
                <a:latin typeface="HK Grotesk Medium"/>
              </a:rPr>
              <a:t>aprendí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HK Grotesk Medium"/>
              </a:rPr>
              <a:t>. ”</a:t>
            </a:r>
          </a:p>
          <a:p>
            <a:pPr marL="0" indent="0" algn="ctr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Confucio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sz="2800" dirty="0">
              <a:latin typeface="Nunito" pitchFamily="2" charset="0"/>
            </a:endParaRP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4D40F081-DC0F-AA40-069C-F138327C6318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300" b="1" dirty="0">
                <a:solidFill>
                  <a:srgbClr val="5599B4"/>
                </a:solidFill>
                <a:latin typeface="Nunito"/>
              </a:rPr>
              <a:t>Conclusiones y aporte para la formación inicial docente en matemática</a:t>
            </a:r>
          </a:p>
        </p:txBody>
      </p:sp>
    </p:spTree>
    <p:extLst>
      <p:ext uri="{BB962C8B-B14F-4D97-AF65-F5344CB8AC3E}">
        <p14:creationId xmlns:p14="http://schemas.microsoft.com/office/powerpoint/2010/main" val="66090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F1B4D342-97D5-3904-EC88-22E348E61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91DCC160-6417-D2C5-2EF9-0DC3F4EA86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BF3585D5-82DD-F29E-572E-956263EBF232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E0B3727-2E58-76AB-6F12-410732F181AC}"/>
              </a:ext>
            </a:extLst>
          </p:cNvPr>
          <p:cNvSpPr txBox="1"/>
          <p:nvPr/>
        </p:nvSpPr>
        <p:spPr>
          <a:xfrm>
            <a:off x="566058" y="1244050"/>
            <a:ext cx="100627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0" i="0" dirty="0">
                <a:effectLst/>
                <a:latin typeface="biryani"/>
              </a:rPr>
              <a:t>Guerrero-Ortiz, C. (2024). Modelización en la educación matemática. Tendencias, perspectivas e implicancias en la formación de profesores. </a:t>
            </a:r>
            <a:r>
              <a:rPr lang="es-CL" b="0" i="1" dirty="0">
                <a:effectLst/>
                <a:latin typeface="biryani"/>
              </a:rPr>
              <a:t>Revista Venezolana De Investigación En Educación Matemática</a:t>
            </a:r>
            <a:r>
              <a:rPr lang="es-CL" b="0" i="0" dirty="0">
                <a:effectLst/>
                <a:latin typeface="biryani"/>
              </a:rPr>
              <a:t>, </a:t>
            </a:r>
            <a:r>
              <a:rPr lang="es-CL" b="0" i="1" dirty="0">
                <a:effectLst/>
                <a:latin typeface="biryani"/>
              </a:rPr>
              <a:t>4</a:t>
            </a:r>
            <a:r>
              <a:rPr lang="es-CL" b="0" i="0" dirty="0">
                <a:effectLst/>
                <a:latin typeface="biryani"/>
              </a:rPr>
              <a:t>(3), 1–29. </a:t>
            </a:r>
            <a:r>
              <a:rPr lang="es-CL" b="0" i="0" dirty="0">
                <a:effectLst/>
                <a:latin typeface="biryani"/>
                <a:hlinkClick r:id="rId4"/>
              </a:rPr>
              <a:t>https://doi.org/10.54541/reviem.v4i3.117</a:t>
            </a:r>
            <a:endParaRPr lang="es-CL" b="0" i="0" dirty="0">
              <a:effectLst/>
              <a:latin typeface="biryan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Nunito" pitchFamily="2" charset="0"/>
              </a:rPr>
              <a:t>Castillo, J. &amp; Guerrero-Ortiz, C. (in </a:t>
            </a:r>
            <a:r>
              <a:rPr lang="es-CL" dirty="0" err="1">
                <a:latin typeface="Nunito" pitchFamily="2" charset="0"/>
              </a:rPr>
              <a:t>press</a:t>
            </a:r>
            <a:r>
              <a:rPr lang="es-CL" dirty="0">
                <a:latin typeface="Nunito" pitchFamily="2" charset="0"/>
              </a:rPr>
              <a:t>). A </a:t>
            </a:r>
            <a:r>
              <a:rPr lang="es-CL" dirty="0" err="1">
                <a:latin typeface="Nunito" pitchFamily="2" charset="0"/>
              </a:rPr>
              <a:t>theoretical</a:t>
            </a:r>
            <a:r>
              <a:rPr lang="es-CL" dirty="0">
                <a:latin typeface="Nunito" pitchFamily="2" charset="0"/>
              </a:rPr>
              <a:t> </a:t>
            </a:r>
            <a:r>
              <a:rPr lang="es-CL" dirty="0" err="1">
                <a:latin typeface="Nunito" pitchFamily="2" charset="0"/>
              </a:rPr>
              <a:t>model</a:t>
            </a:r>
            <a:r>
              <a:rPr lang="es-CL" dirty="0">
                <a:latin typeface="Nunito" pitchFamily="2" charset="0"/>
              </a:rPr>
              <a:t> </a:t>
            </a:r>
            <a:r>
              <a:rPr lang="es-CL" dirty="0" err="1">
                <a:latin typeface="Nunito" pitchFamily="2" charset="0"/>
              </a:rPr>
              <a:t>for</a:t>
            </a:r>
            <a:r>
              <a:rPr lang="es-CL" dirty="0">
                <a:latin typeface="Nunito" pitchFamily="2" charset="0"/>
              </a:rPr>
              <a:t> </a:t>
            </a:r>
            <a:r>
              <a:rPr lang="es-CL" dirty="0" err="1">
                <a:latin typeface="Nunito" pitchFamily="2" charset="0"/>
              </a:rPr>
              <a:t>describing</a:t>
            </a:r>
            <a:r>
              <a:rPr lang="es-CL" dirty="0">
                <a:latin typeface="Nunito" pitchFamily="2" charset="0"/>
              </a:rPr>
              <a:t> </a:t>
            </a:r>
            <a:r>
              <a:rPr lang="es-CL" dirty="0" err="1">
                <a:latin typeface="Nunito" pitchFamily="2" charset="0"/>
              </a:rPr>
              <a:t>knowledge</a:t>
            </a:r>
            <a:r>
              <a:rPr lang="es-CL" dirty="0">
                <a:latin typeface="Nunito" pitchFamily="2" charset="0"/>
              </a:rPr>
              <a:t> </a:t>
            </a:r>
            <a:r>
              <a:rPr lang="es-CL" dirty="0" err="1">
                <a:latin typeface="Nunito" pitchFamily="2" charset="0"/>
              </a:rPr>
              <a:t>for</a:t>
            </a:r>
            <a:r>
              <a:rPr lang="es-CL" dirty="0">
                <a:latin typeface="Nunito" pitchFamily="2" charset="0"/>
              </a:rPr>
              <a:t> </a:t>
            </a:r>
            <a:r>
              <a:rPr lang="es-CL" dirty="0" err="1">
                <a:latin typeface="Nunito" pitchFamily="2" charset="0"/>
              </a:rPr>
              <a:t>teaching</a:t>
            </a:r>
            <a:r>
              <a:rPr lang="es-CL" dirty="0">
                <a:latin typeface="Nunito" pitchFamily="2" charset="0"/>
              </a:rPr>
              <a:t> </a:t>
            </a:r>
            <a:r>
              <a:rPr lang="es-CL" dirty="0" err="1">
                <a:latin typeface="Nunito" pitchFamily="2" charset="0"/>
              </a:rPr>
              <a:t>modelling</a:t>
            </a:r>
            <a:r>
              <a:rPr lang="es-CL" dirty="0">
                <a:latin typeface="Nunito" pitchFamily="2" charset="0"/>
              </a:rPr>
              <a:t> in digital </a:t>
            </a:r>
            <a:r>
              <a:rPr lang="es-CL" dirty="0" err="1">
                <a:latin typeface="Nunito" pitchFamily="2" charset="0"/>
              </a:rPr>
              <a:t>environments</a:t>
            </a:r>
            <a:endParaRPr lang="es-CL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latin typeface="Nunito" pitchFamily="2" charset="0"/>
            </a:endParaRP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C7FDC8BC-A48C-BB67-4F56-0BB2EF8A8C32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Referencias</a:t>
            </a:r>
          </a:p>
        </p:txBody>
      </p:sp>
    </p:spTree>
    <p:extLst>
      <p:ext uri="{BB962C8B-B14F-4D97-AF65-F5344CB8AC3E}">
        <p14:creationId xmlns:p14="http://schemas.microsoft.com/office/powerpoint/2010/main" val="173841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6" descr="Interfaz de usuario gráfica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5594</TotalTime>
  <Words>625</Words>
  <Application>Microsoft Office PowerPoint</Application>
  <PresentationFormat>Widescreen</PresentationFormat>
  <Paragraphs>80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Calibri</vt:lpstr>
      <vt:lpstr>Arial</vt:lpstr>
      <vt:lpstr>biryani</vt:lpstr>
      <vt:lpstr>Helvetica</vt:lpstr>
      <vt:lpstr>HK Grotesk Medium</vt:lpstr>
      <vt:lpstr>Wingdings</vt:lpstr>
      <vt:lpstr>Cambria Math</vt:lpstr>
      <vt:lpstr>Times New Roman</vt:lpstr>
      <vt:lpstr>Nunito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Thomas Edward Peet Moraga (tomaspemora)</dc:creator>
  <cp:lastModifiedBy>Helena Loreto Montenegro Maggio (helena.montenegro)</cp:lastModifiedBy>
  <cp:revision>11</cp:revision>
  <dcterms:created xsi:type="dcterms:W3CDTF">2022-08-02T14:50:44Z</dcterms:created>
  <dcterms:modified xsi:type="dcterms:W3CDTF">2025-01-07T09:19:15Z</dcterms:modified>
</cp:coreProperties>
</file>