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98" r:id="rId4"/>
    <p:sldId id="299" r:id="rId5"/>
    <p:sldId id="304" r:id="rId6"/>
    <p:sldId id="300" r:id="rId7"/>
    <p:sldId id="302" r:id="rId8"/>
    <p:sldId id="303" r:id="rId9"/>
    <p:sldId id="277" r:id="rId10"/>
  </p:sldIdLst>
  <p:sldSz cx="12192000" cy="6858000"/>
  <p:notesSz cx="6858000" cy="9144000"/>
  <p:embeddedFontLst>
    <p:embeddedFont>
      <p:font typeface="Nunito" pitchFamily="2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iGZjRwQ5hsWurLRDtszvFQJZbCZ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ic matematica" initials="" lastIdx="2" clrIdx="0"/>
  <p:cmAuthor id="1" name="CARLOS ROJAS" initials="" lastIdx="1" clrIdx="1"/>
  <p:cmAuthor id="2" name="Helena Loreto Montenegr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7B0A1-1E53-4486-91FF-E53DDF23C9CA}">
  <a:tblStyle styleId="{E2A7B0A1-1E53-4486-91FF-E53DDF23C9C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09"/>
  </p:normalViewPr>
  <p:slideViewPr>
    <p:cSldViewPr snapToGrid="0">
      <p:cViewPr varScale="1">
        <p:scale>
          <a:sx n="57" d="100"/>
          <a:sy n="57" d="100"/>
        </p:scale>
        <p:origin x="9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FABD84-9E5A-7A45-BBEA-D24066CF004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FE44A1D8-E09F-2F44-B621-58AB6DF8764D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Decreto 179</a:t>
          </a:r>
        </a:p>
      </dgm:t>
    </dgm:pt>
    <dgm:pt modelId="{3ADB8393-63C7-B74D-A7BF-2534B8921997}" type="parTrans" cxnId="{8207ECCE-1CC0-2F47-B2C4-9426C9B0A169}">
      <dgm:prSet/>
      <dgm:spPr/>
      <dgm:t>
        <a:bodyPr/>
        <a:lstStyle/>
        <a:p>
          <a:endParaRPr lang="es-MX"/>
        </a:p>
      </dgm:t>
    </dgm:pt>
    <dgm:pt modelId="{614DE0A9-0F81-2148-9A53-18A53CA0629D}" type="sibTrans" cxnId="{8207ECCE-1CC0-2F47-B2C4-9426C9B0A169}">
      <dgm:prSet/>
      <dgm:spPr/>
      <dgm:t>
        <a:bodyPr/>
        <a:lstStyle/>
        <a:p>
          <a:endParaRPr lang="es-MX"/>
        </a:p>
      </dgm:t>
    </dgm:pt>
    <dgm:pt modelId="{3D0BC2B3-1A86-E04E-84CD-81F38B5A13E4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Decreto 83</a:t>
          </a:r>
        </a:p>
      </dgm:t>
    </dgm:pt>
    <dgm:pt modelId="{4FD09ECB-DF12-BB47-A0F8-155C00F3C40F}" type="parTrans" cxnId="{ADA1B20B-3FBE-D84F-8D5B-170AAB2CED93}">
      <dgm:prSet/>
      <dgm:spPr/>
      <dgm:t>
        <a:bodyPr/>
        <a:lstStyle/>
        <a:p>
          <a:endParaRPr lang="es-MX"/>
        </a:p>
      </dgm:t>
    </dgm:pt>
    <dgm:pt modelId="{CBFE3C0D-65BE-4445-9228-A6F1E7097C35}" type="sibTrans" cxnId="{ADA1B20B-3FBE-D84F-8D5B-170AAB2CED93}">
      <dgm:prSet/>
      <dgm:spPr/>
      <dgm:t>
        <a:bodyPr/>
        <a:lstStyle/>
        <a:p>
          <a:endParaRPr lang="es-MX"/>
        </a:p>
      </dgm:t>
    </dgm:pt>
    <dgm:pt modelId="{CCFF5507-6E09-2849-8031-C38A004C11CE}">
      <dgm:prSet/>
      <dgm:spPr/>
      <dgm:t>
        <a:bodyPr/>
        <a:lstStyle/>
        <a:p>
          <a:r>
            <a:rPr lang="es-CL" dirty="0">
              <a:solidFill>
                <a:schemeClr val="tx1"/>
              </a:solidFill>
            </a:rPr>
            <a:t>Decreto 83 en todos los niveles</a:t>
          </a:r>
        </a:p>
      </dgm:t>
    </dgm:pt>
    <dgm:pt modelId="{208D7160-F7A6-0848-93A6-1B6DE695A132}" type="parTrans" cxnId="{BA047D49-2B92-F04A-BD65-9E806193CA5E}">
      <dgm:prSet/>
      <dgm:spPr/>
      <dgm:t>
        <a:bodyPr/>
        <a:lstStyle/>
        <a:p>
          <a:endParaRPr lang="es-MX"/>
        </a:p>
      </dgm:t>
    </dgm:pt>
    <dgm:pt modelId="{D1BD6BAC-D9C4-B141-9683-34653DD2EA6A}" type="sibTrans" cxnId="{BA047D49-2B92-F04A-BD65-9E806193CA5E}">
      <dgm:prSet/>
      <dgm:spPr/>
      <dgm:t>
        <a:bodyPr/>
        <a:lstStyle/>
        <a:p>
          <a:endParaRPr lang="es-MX"/>
        </a:p>
      </dgm:t>
    </dgm:pt>
    <dgm:pt modelId="{C9730085-D0BB-CB44-9E4B-CCB4E230A342}" type="pres">
      <dgm:prSet presAssocID="{21FABD84-9E5A-7A45-BBEA-D24066CF0041}" presName="CompostProcess" presStyleCnt="0">
        <dgm:presLayoutVars>
          <dgm:dir/>
          <dgm:resizeHandles val="exact"/>
        </dgm:presLayoutVars>
      </dgm:prSet>
      <dgm:spPr/>
    </dgm:pt>
    <dgm:pt modelId="{B293BB4C-32C9-574C-B324-67AF00EC73FC}" type="pres">
      <dgm:prSet presAssocID="{21FABD84-9E5A-7A45-BBEA-D24066CF0041}" presName="arrow" presStyleLbl="bgShp" presStyleIdx="0" presStyleCnt="1"/>
      <dgm:spPr/>
    </dgm:pt>
    <dgm:pt modelId="{E4B3A197-DD99-DE49-AD7E-987D95554936}" type="pres">
      <dgm:prSet presAssocID="{21FABD84-9E5A-7A45-BBEA-D24066CF0041}" presName="linearProcess" presStyleCnt="0"/>
      <dgm:spPr/>
    </dgm:pt>
    <dgm:pt modelId="{6751D7A1-54CF-E14C-9A84-42937AEE6705}" type="pres">
      <dgm:prSet presAssocID="{FE44A1D8-E09F-2F44-B621-58AB6DF8764D}" presName="textNode" presStyleLbl="node1" presStyleIdx="0" presStyleCnt="3">
        <dgm:presLayoutVars>
          <dgm:bulletEnabled val="1"/>
        </dgm:presLayoutVars>
      </dgm:prSet>
      <dgm:spPr/>
    </dgm:pt>
    <dgm:pt modelId="{BB4AE352-8A80-ED45-BF24-7DEA3DC97C63}" type="pres">
      <dgm:prSet presAssocID="{614DE0A9-0F81-2148-9A53-18A53CA0629D}" presName="sibTrans" presStyleCnt="0"/>
      <dgm:spPr/>
    </dgm:pt>
    <dgm:pt modelId="{2B14CA01-FE2B-6046-B965-B728985EBC5E}" type="pres">
      <dgm:prSet presAssocID="{3D0BC2B3-1A86-E04E-84CD-81F38B5A13E4}" presName="textNode" presStyleLbl="node1" presStyleIdx="1" presStyleCnt="3">
        <dgm:presLayoutVars>
          <dgm:bulletEnabled val="1"/>
        </dgm:presLayoutVars>
      </dgm:prSet>
      <dgm:spPr/>
    </dgm:pt>
    <dgm:pt modelId="{95F5F087-2E2C-8D49-B4D9-5D4A65FF8FD7}" type="pres">
      <dgm:prSet presAssocID="{CBFE3C0D-65BE-4445-9228-A6F1E7097C35}" presName="sibTrans" presStyleCnt="0"/>
      <dgm:spPr/>
    </dgm:pt>
    <dgm:pt modelId="{57415D8B-3ED7-B348-822E-F11423783E15}" type="pres">
      <dgm:prSet presAssocID="{CCFF5507-6E09-2849-8031-C38A004C11CE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DA1B20B-3FBE-D84F-8D5B-170AAB2CED93}" srcId="{21FABD84-9E5A-7A45-BBEA-D24066CF0041}" destId="{3D0BC2B3-1A86-E04E-84CD-81F38B5A13E4}" srcOrd="1" destOrd="0" parTransId="{4FD09ECB-DF12-BB47-A0F8-155C00F3C40F}" sibTransId="{CBFE3C0D-65BE-4445-9228-A6F1E7097C35}"/>
    <dgm:cxn modelId="{BEE46B1C-8E36-6242-B7F4-31F7FE8E4F52}" type="presOf" srcId="{3D0BC2B3-1A86-E04E-84CD-81F38B5A13E4}" destId="{2B14CA01-FE2B-6046-B965-B728985EBC5E}" srcOrd="0" destOrd="0" presId="urn:microsoft.com/office/officeart/2005/8/layout/hProcess9"/>
    <dgm:cxn modelId="{BA047D49-2B92-F04A-BD65-9E806193CA5E}" srcId="{21FABD84-9E5A-7A45-BBEA-D24066CF0041}" destId="{CCFF5507-6E09-2849-8031-C38A004C11CE}" srcOrd="2" destOrd="0" parTransId="{208D7160-F7A6-0848-93A6-1B6DE695A132}" sibTransId="{D1BD6BAC-D9C4-B141-9683-34653DD2EA6A}"/>
    <dgm:cxn modelId="{8C42B78B-900F-324A-94E0-21EE8BD06CD0}" type="presOf" srcId="{21FABD84-9E5A-7A45-BBEA-D24066CF0041}" destId="{C9730085-D0BB-CB44-9E4B-CCB4E230A342}" srcOrd="0" destOrd="0" presId="urn:microsoft.com/office/officeart/2005/8/layout/hProcess9"/>
    <dgm:cxn modelId="{46421EB8-11D3-FF42-BA78-8E3DA40B49F0}" type="presOf" srcId="{CCFF5507-6E09-2849-8031-C38A004C11CE}" destId="{57415D8B-3ED7-B348-822E-F11423783E15}" srcOrd="0" destOrd="0" presId="urn:microsoft.com/office/officeart/2005/8/layout/hProcess9"/>
    <dgm:cxn modelId="{8207ECCE-1CC0-2F47-B2C4-9426C9B0A169}" srcId="{21FABD84-9E5A-7A45-BBEA-D24066CF0041}" destId="{FE44A1D8-E09F-2F44-B621-58AB6DF8764D}" srcOrd="0" destOrd="0" parTransId="{3ADB8393-63C7-B74D-A7BF-2534B8921997}" sibTransId="{614DE0A9-0F81-2148-9A53-18A53CA0629D}"/>
    <dgm:cxn modelId="{823503E1-3B27-5643-A5B9-93DC9910605E}" type="presOf" srcId="{FE44A1D8-E09F-2F44-B621-58AB6DF8764D}" destId="{6751D7A1-54CF-E14C-9A84-42937AEE6705}" srcOrd="0" destOrd="0" presId="urn:microsoft.com/office/officeart/2005/8/layout/hProcess9"/>
    <dgm:cxn modelId="{48296417-C6E9-A840-900F-965B9CD8CC54}" type="presParOf" srcId="{C9730085-D0BB-CB44-9E4B-CCB4E230A342}" destId="{B293BB4C-32C9-574C-B324-67AF00EC73FC}" srcOrd="0" destOrd="0" presId="urn:microsoft.com/office/officeart/2005/8/layout/hProcess9"/>
    <dgm:cxn modelId="{627C7D41-68EA-DB45-AE68-EEB1E21098F3}" type="presParOf" srcId="{C9730085-D0BB-CB44-9E4B-CCB4E230A342}" destId="{E4B3A197-DD99-DE49-AD7E-987D95554936}" srcOrd="1" destOrd="0" presId="urn:microsoft.com/office/officeart/2005/8/layout/hProcess9"/>
    <dgm:cxn modelId="{154E3A03-330A-AB48-9443-63902E0670C3}" type="presParOf" srcId="{E4B3A197-DD99-DE49-AD7E-987D95554936}" destId="{6751D7A1-54CF-E14C-9A84-42937AEE6705}" srcOrd="0" destOrd="0" presId="urn:microsoft.com/office/officeart/2005/8/layout/hProcess9"/>
    <dgm:cxn modelId="{E38B5BB5-D5B2-F24B-8968-0024369C5B99}" type="presParOf" srcId="{E4B3A197-DD99-DE49-AD7E-987D95554936}" destId="{BB4AE352-8A80-ED45-BF24-7DEA3DC97C63}" srcOrd="1" destOrd="0" presId="urn:microsoft.com/office/officeart/2005/8/layout/hProcess9"/>
    <dgm:cxn modelId="{B5090FC4-82AE-D24D-A777-10C2A67C6ADE}" type="presParOf" srcId="{E4B3A197-DD99-DE49-AD7E-987D95554936}" destId="{2B14CA01-FE2B-6046-B965-B728985EBC5E}" srcOrd="2" destOrd="0" presId="urn:microsoft.com/office/officeart/2005/8/layout/hProcess9"/>
    <dgm:cxn modelId="{FA96E06B-0EF6-CE47-BC23-DA6469150C00}" type="presParOf" srcId="{E4B3A197-DD99-DE49-AD7E-987D95554936}" destId="{95F5F087-2E2C-8D49-B4D9-5D4A65FF8FD7}" srcOrd="3" destOrd="0" presId="urn:microsoft.com/office/officeart/2005/8/layout/hProcess9"/>
    <dgm:cxn modelId="{6C3D9BBB-9E27-6242-A26C-C145B0301D25}" type="presParOf" srcId="{E4B3A197-DD99-DE49-AD7E-987D95554936}" destId="{57415D8B-3ED7-B348-822E-F11423783E1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603912-A8F4-5147-87EB-284E9DE1188C}" type="doc">
      <dgm:prSet loTypeId="urn:microsoft.com/office/officeart/2005/8/layout/arrow5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F4CFF02F-1B95-9C42-B216-27C9F699E87B}">
      <dgm:prSet phldrT="[Texto]"/>
      <dgm:spPr/>
      <dgm:t>
        <a:bodyPr/>
        <a:lstStyle/>
        <a:p>
          <a:r>
            <a:rPr lang="es-MX" dirty="0"/>
            <a:t>Profe de Matemática</a:t>
          </a:r>
        </a:p>
      </dgm:t>
    </dgm:pt>
    <dgm:pt modelId="{D3623159-10DD-0941-991C-B57CA03E392A}" type="parTrans" cxnId="{C6E7295D-9042-9A45-A0AD-E6A2EBCC1D8A}">
      <dgm:prSet/>
      <dgm:spPr/>
      <dgm:t>
        <a:bodyPr/>
        <a:lstStyle/>
        <a:p>
          <a:endParaRPr lang="es-MX"/>
        </a:p>
      </dgm:t>
    </dgm:pt>
    <dgm:pt modelId="{8206CC73-E23B-5D43-8B21-95577BCA8397}" type="sibTrans" cxnId="{C6E7295D-9042-9A45-A0AD-E6A2EBCC1D8A}">
      <dgm:prSet/>
      <dgm:spPr/>
      <dgm:t>
        <a:bodyPr/>
        <a:lstStyle/>
        <a:p>
          <a:endParaRPr lang="es-MX"/>
        </a:p>
      </dgm:t>
    </dgm:pt>
    <dgm:pt modelId="{FC54FC1A-9475-8E48-9484-1DB6B1077E7B}">
      <dgm:prSet phldrT="[Texto]"/>
      <dgm:spPr/>
      <dgm:t>
        <a:bodyPr/>
        <a:lstStyle/>
        <a:p>
          <a:r>
            <a:rPr lang="es-MX" dirty="0"/>
            <a:t>Profe PIE</a:t>
          </a:r>
        </a:p>
      </dgm:t>
    </dgm:pt>
    <dgm:pt modelId="{DE337E06-F57D-B649-B151-91BD1F1A4198}" type="parTrans" cxnId="{7CBADE76-48CA-C644-AF0A-6012C1D09F06}">
      <dgm:prSet/>
      <dgm:spPr/>
      <dgm:t>
        <a:bodyPr/>
        <a:lstStyle/>
        <a:p>
          <a:endParaRPr lang="es-MX"/>
        </a:p>
      </dgm:t>
    </dgm:pt>
    <dgm:pt modelId="{358949EE-57C2-0244-B685-E341B050675A}" type="sibTrans" cxnId="{7CBADE76-48CA-C644-AF0A-6012C1D09F06}">
      <dgm:prSet/>
      <dgm:spPr/>
      <dgm:t>
        <a:bodyPr/>
        <a:lstStyle/>
        <a:p>
          <a:endParaRPr lang="es-MX"/>
        </a:p>
      </dgm:t>
    </dgm:pt>
    <dgm:pt modelId="{4FE96F38-6C48-D14F-898D-DA2D1128ABE4}" type="pres">
      <dgm:prSet presAssocID="{56603912-A8F4-5147-87EB-284E9DE1188C}" presName="diagram" presStyleCnt="0">
        <dgm:presLayoutVars>
          <dgm:dir/>
          <dgm:resizeHandles val="exact"/>
        </dgm:presLayoutVars>
      </dgm:prSet>
      <dgm:spPr/>
    </dgm:pt>
    <dgm:pt modelId="{124E6AEC-CDA8-E94B-BE3C-720AF5ED92D8}" type="pres">
      <dgm:prSet presAssocID="{F4CFF02F-1B95-9C42-B216-27C9F699E87B}" presName="arrow" presStyleLbl="node1" presStyleIdx="0" presStyleCnt="2">
        <dgm:presLayoutVars>
          <dgm:bulletEnabled val="1"/>
        </dgm:presLayoutVars>
      </dgm:prSet>
      <dgm:spPr/>
    </dgm:pt>
    <dgm:pt modelId="{A0029576-15C4-D34F-A9E1-2CEB29D2AB92}" type="pres">
      <dgm:prSet presAssocID="{FC54FC1A-9475-8E48-9484-1DB6B1077E7B}" presName="arrow" presStyleLbl="node1" presStyleIdx="1" presStyleCnt="2">
        <dgm:presLayoutVars>
          <dgm:bulletEnabled val="1"/>
        </dgm:presLayoutVars>
      </dgm:prSet>
      <dgm:spPr/>
    </dgm:pt>
  </dgm:ptLst>
  <dgm:cxnLst>
    <dgm:cxn modelId="{02AC381F-34C4-0448-A503-1A55023ADE8A}" type="presOf" srcId="{FC54FC1A-9475-8E48-9484-1DB6B1077E7B}" destId="{A0029576-15C4-D34F-A9E1-2CEB29D2AB92}" srcOrd="0" destOrd="0" presId="urn:microsoft.com/office/officeart/2005/8/layout/arrow5"/>
    <dgm:cxn modelId="{C6E7295D-9042-9A45-A0AD-E6A2EBCC1D8A}" srcId="{56603912-A8F4-5147-87EB-284E9DE1188C}" destId="{F4CFF02F-1B95-9C42-B216-27C9F699E87B}" srcOrd="0" destOrd="0" parTransId="{D3623159-10DD-0941-991C-B57CA03E392A}" sibTransId="{8206CC73-E23B-5D43-8B21-95577BCA8397}"/>
    <dgm:cxn modelId="{7CBADE76-48CA-C644-AF0A-6012C1D09F06}" srcId="{56603912-A8F4-5147-87EB-284E9DE1188C}" destId="{FC54FC1A-9475-8E48-9484-1DB6B1077E7B}" srcOrd="1" destOrd="0" parTransId="{DE337E06-F57D-B649-B151-91BD1F1A4198}" sibTransId="{358949EE-57C2-0244-B685-E341B050675A}"/>
    <dgm:cxn modelId="{F96B87D4-1EE9-5742-B7F8-E7334633F29C}" type="presOf" srcId="{56603912-A8F4-5147-87EB-284E9DE1188C}" destId="{4FE96F38-6C48-D14F-898D-DA2D1128ABE4}" srcOrd="0" destOrd="0" presId="urn:microsoft.com/office/officeart/2005/8/layout/arrow5"/>
    <dgm:cxn modelId="{134C29D7-482C-EC49-9C58-AD01C827C94F}" type="presOf" srcId="{F4CFF02F-1B95-9C42-B216-27C9F699E87B}" destId="{124E6AEC-CDA8-E94B-BE3C-720AF5ED92D8}" srcOrd="0" destOrd="0" presId="urn:microsoft.com/office/officeart/2005/8/layout/arrow5"/>
    <dgm:cxn modelId="{DE00809B-9924-6B4D-BA06-AC5856F84DF2}" type="presParOf" srcId="{4FE96F38-6C48-D14F-898D-DA2D1128ABE4}" destId="{124E6AEC-CDA8-E94B-BE3C-720AF5ED92D8}" srcOrd="0" destOrd="0" presId="urn:microsoft.com/office/officeart/2005/8/layout/arrow5"/>
    <dgm:cxn modelId="{80EFF2A0-135C-9B47-980D-BFF02D0BCE4B}" type="presParOf" srcId="{4FE96F38-6C48-D14F-898D-DA2D1128ABE4}" destId="{A0029576-15C4-D34F-A9E1-2CEB29D2AB92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93BB4C-32C9-574C-B324-67AF00EC73FC}">
      <dsp:nvSpPr>
        <dsp:cNvPr id="0" name=""/>
        <dsp:cNvSpPr/>
      </dsp:nvSpPr>
      <dsp:spPr>
        <a:xfrm>
          <a:off x="728755" y="0"/>
          <a:ext cx="8259226" cy="130407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D7A1-54CF-E14C-9A84-42937AEE6705}">
      <dsp:nvSpPr>
        <dsp:cNvPr id="0" name=""/>
        <dsp:cNvSpPr/>
      </dsp:nvSpPr>
      <dsp:spPr>
        <a:xfrm>
          <a:off x="5723" y="391223"/>
          <a:ext cx="3047214" cy="5216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/>
              </a:solidFill>
            </a:rPr>
            <a:t>Decreto 179</a:t>
          </a:r>
        </a:p>
      </dsp:txBody>
      <dsp:txXfrm>
        <a:off x="31187" y="416687"/>
        <a:ext cx="2996286" cy="470703"/>
      </dsp:txXfrm>
    </dsp:sp>
    <dsp:sp modelId="{2B14CA01-FE2B-6046-B965-B728985EBC5E}">
      <dsp:nvSpPr>
        <dsp:cNvPr id="0" name=""/>
        <dsp:cNvSpPr/>
      </dsp:nvSpPr>
      <dsp:spPr>
        <a:xfrm>
          <a:off x="3334761" y="391223"/>
          <a:ext cx="3047214" cy="521631"/>
        </a:xfrm>
        <a:prstGeom prst="roundRect">
          <a:avLst/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/>
              </a:solidFill>
            </a:rPr>
            <a:t>Decreto 83</a:t>
          </a:r>
        </a:p>
      </dsp:txBody>
      <dsp:txXfrm>
        <a:off x="3360225" y="416687"/>
        <a:ext cx="2996286" cy="470703"/>
      </dsp:txXfrm>
    </dsp:sp>
    <dsp:sp modelId="{57415D8B-3ED7-B348-822E-F11423783E15}">
      <dsp:nvSpPr>
        <dsp:cNvPr id="0" name=""/>
        <dsp:cNvSpPr/>
      </dsp:nvSpPr>
      <dsp:spPr>
        <a:xfrm>
          <a:off x="6663799" y="391223"/>
          <a:ext cx="3047214" cy="521631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600" kern="1200" dirty="0">
              <a:solidFill>
                <a:schemeClr val="tx1"/>
              </a:solidFill>
            </a:rPr>
            <a:t>Decreto 83 en todos los niveles</a:t>
          </a:r>
        </a:p>
      </dsp:txBody>
      <dsp:txXfrm>
        <a:off x="6689263" y="416687"/>
        <a:ext cx="2996286" cy="4707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4E6AEC-CDA8-E94B-BE3C-720AF5ED92D8}">
      <dsp:nvSpPr>
        <dsp:cNvPr id="0" name=""/>
        <dsp:cNvSpPr/>
      </dsp:nvSpPr>
      <dsp:spPr>
        <a:xfrm rot="16200000">
          <a:off x="520" y="490988"/>
          <a:ext cx="1536665" cy="153666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Profe de Matemática</a:t>
          </a:r>
        </a:p>
      </dsp:txBody>
      <dsp:txXfrm rot="5400000">
        <a:off x="520" y="875154"/>
        <a:ext cx="1267749" cy="768333"/>
      </dsp:txXfrm>
    </dsp:sp>
    <dsp:sp modelId="{A0029576-15C4-D34F-A9E1-2CEB29D2AB92}">
      <dsp:nvSpPr>
        <dsp:cNvPr id="0" name=""/>
        <dsp:cNvSpPr/>
      </dsp:nvSpPr>
      <dsp:spPr>
        <a:xfrm rot="5400000">
          <a:off x="1661077" y="490988"/>
          <a:ext cx="1536665" cy="1536665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kern="1200" dirty="0"/>
            <a:t>Profe PIE</a:t>
          </a:r>
        </a:p>
      </dsp:txBody>
      <dsp:txXfrm rot="-5400000">
        <a:off x="1929993" y="875154"/>
        <a:ext cx="1267749" cy="7683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704d73db7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3" name="Google Shape;83;g2704d73db7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3219210-B1BA-3B8D-482A-3F8D9614E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D937153F-FBC4-6894-43F6-B8648714F4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4C4043D9-3BB2-B9A1-BCB6-ADDABB22F3A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89365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3B640893-CFE7-1E50-0C71-450F4B95B1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1478D1FA-E407-8FCB-7675-87072689C06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56C51DC2-8E52-32DB-9AB5-2EB32BD628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9328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807C29E2-4F62-EA74-FA78-18AD2C5B7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C4F7674D-BFB3-7646-25D5-B9DC70DAF5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86B3809A-A368-7050-8409-A2D6797C0D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65219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CD8F7A44-92F2-6336-502F-C2CAA1859B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7CA4D69E-9788-CB90-9CFB-B90725CF1EF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B5045738-0A93-E2A8-4A59-470155569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41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19F3FD9C-D0D3-FE39-2C7B-A003D3528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C9A3ACA5-DE7B-AC71-566C-8A4BA95B5B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18AD4B96-880B-B92F-BE4A-576DAB8231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922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>
          <a:extLst>
            <a:ext uri="{FF2B5EF4-FFF2-40B4-BE49-F238E27FC236}">
              <a16:creationId xmlns:a16="http://schemas.microsoft.com/office/drawing/2014/main" id="{56036F4A-8C00-98DA-B728-8EB9C35A3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:notes">
            <a:extLst>
              <a:ext uri="{FF2B5EF4-FFF2-40B4-BE49-F238E27FC236}">
                <a16:creationId xmlns:a16="http://schemas.microsoft.com/office/drawing/2014/main" id="{BDD98A67-FD4B-DC78-CBE6-07021568E9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s-CL" sz="1200">
                <a:solidFill>
                  <a:srgbClr val="595959"/>
                </a:solidFill>
                <a:latin typeface="Nunito"/>
                <a:ea typeface="Nunito"/>
                <a:cs typeface="Nunito"/>
                <a:sym typeface="Nunito"/>
              </a:rPr>
              <a:t>Universidad Austral de Chile	</a:t>
            </a:r>
            <a:endParaRPr/>
          </a:p>
        </p:txBody>
      </p:sp>
      <p:sp>
        <p:nvSpPr>
          <p:cNvPr id="178" name="Google Shape;178;p41:notes">
            <a:extLst>
              <a:ext uri="{FF2B5EF4-FFF2-40B4-BE49-F238E27FC236}">
                <a16:creationId xmlns:a16="http://schemas.microsoft.com/office/drawing/2014/main" id="{292FDD7C-7462-3193-2A88-0FE3266D48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7376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MM-en-blanco">
  <p:cSld name="CMM-en-blanco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Layout" Target="../diagrams/layout2.xml"/><Relationship Id="rId5" Type="http://schemas.openxmlformats.org/officeDocument/2006/relationships/diagramLayout" Target="../diagrams/layout1.xml"/><Relationship Id="rId15" Type="http://schemas.openxmlformats.org/officeDocument/2006/relationships/image" Target="../media/image7.png"/><Relationship Id="rId10" Type="http://schemas.openxmlformats.org/officeDocument/2006/relationships/diagramData" Target="../diagrams/data2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vistas.tec.ac.cr/index.php/matematica" TargetMode="External"/><Relationship Id="rId4" Type="http://schemas.openxmlformats.org/officeDocument/2006/relationships/hyperlink" Target="https://doi.org/10.1080/02109395.2020.174884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g2704d73db7f_0_12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84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2704d73db7f_0_12"/>
          <p:cNvSpPr/>
          <p:nvPr/>
        </p:nvSpPr>
        <p:spPr>
          <a:xfrm>
            <a:off x="4296792" y="887767"/>
            <a:ext cx="5397600" cy="3462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g2704d73db7f_0_12"/>
          <p:cNvSpPr/>
          <p:nvPr/>
        </p:nvSpPr>
        <p:spPr>
          <a:xfrm>
            <a:off x="9610725" y="6029325"/>
            <a:ext cx="762000" cy="744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2704d73db7f_0_12" descr="Logotip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9" y="6141388"/>
            <a:ext cx="693518" cy="505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7E40C965-7389-C44A-3E12-C7A366ACDF78}"/>
              </a:ext>
            </a:extLst>
          </p:cNvPr>
          <p:cNvSpPr/>
          <p:nvPr/>
        </p:nvSpPr>
        <p:spPr>
          <a:xfrm>
            <a:off x="731822" y="6067141"/>
            <a:ext cx="10728356" cy="744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BE82819-54E0-FD26-659C-436B1ECCFD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95" y="6016271"/>
            <a:ext cx="5612130" cy="617220"/>
          </a:xfrm>
          <a:prstGeom prst="rect">
            <a:avLst/>
          </a:prstGeom>
        </p:spPr>
      </p:pic>
      <p:sp>
        <p:nvSpPr>
          <p:cNvPr id="5" name="Google Shape;166;p30">
            <a:extLst>
              <a:ext uri="{FF2B5EF4-FFF2-40B4-BE49-F238E27FC236}">
                <a16:creationId xmlns:a16="http://schemas.microsoft.com/office/drawing/2014/main" id="{CC688BC1-4A53-5194-8109-CD3860233010}"/>
              </a:ext>
            </a:extLst>
          </p:cNvPr>
          <p:cNvSpPr txBox="1"/>
          <p:nvPr/>
        </p:nvSpPr>
        <p:spPr>
          <a:xfrm>
            <a:off x="560832" y="2385765"/>
            <a:ext cx="8493958" cy="1357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>
              <a:buClr>
                <a:srgbClr val="366092"/>
              </a:buClr>
              <a:buSzPts val="2800"/>
            </a:pPr>
            <a:br>
              <a:rPr lang="es-CL" sz="2700" b="1" i="0" u="none" strike="noStrike" cap="none" dirty="0">
                <a:solidFill>
                  <a:srgbClr val="366092"/>
                </a:solidFill>
                <a:latin typeface="Nunito"/>
                <a:ea typeface="Nunito"/>
                <a:cs typeface="Nunito"/>
                <a:sym typeface="Nunito"/>
              </a:rPr>
            </a:br>
            <a:r>
              <a:rPr lang="es-ES_tradnl" sz="3600" b="1" dirty="0">
                <a:solidFill>
                  <a:srgbClr val="5599B4"/>
                </a:solidFill>
                <a:latin typeface="Nunito"/>
              </a:rPr>
              <a:t>Desde el Liceo a la formación de profesores: “el problema” de diversificar en la clase de matemática</a:t>
            </a:r>
            <a:endParaRPr lang="es-CL" sz="3600" b="1" dirty="0">
              <a:solidFill>
                <a:srgbClr val="5599B4"/>
              </a:solidFill>
              <a:latin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None/>
            </a:pP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Expositores: Noemí Pizarro - Jaime García-García</a:t>
            </a:r>
            <a:b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</a:br>
            <a:r>
              <a:rPr lang="es-CL" sz="1800" dirty="0">
                <a:solidFill>
                  <a:srgbClr val="535353"/>
                </a:solidFill>
                <a:latin typeface="Nunito"/>
                <a:sym typeface="Nunito"/>
              </a:rPr>
              <a:t>Institución: 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 Universidad </a:t>
            </a:r>
            <a:r>
              <a:rPr lang="en-US" sz="1800" dirty="0" err="1">
                <a:solidFill>
                  <a:srgbClr val="535353"/>
                </a:solidFill>
                <a:latin typeface="Nunito"/>
                <a:sym typeface="Nunito"/>
              </a:rPr>
              <a:t>Metropolitana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 de </a:t>
            </a:r>
            <a:r>
              <a:rPr lang="en-US" sz="1800" dirty="0" err="1">
                <a:solidFill>
                  <a:srgbClr val="535353"/>
                </a:solidFill>
                <a:latin typeface="Nunito"/>
                <a:sym typeface="Nunito"/>
              </a:rPr>
              <a:t>Ciencias</a:t>
            </a:r>
            <a:r>
              <a:rPr lang="en-US" sz="1800" dirty="0">
                <a:solidFill>
                  <a:srgbClr val="535353"/>
                </a:solidFill>
                <a:latin typeface="Nunito"/>
                <a:sym typeface="Nunito"/>
              </a:rPr>
              <a:t> de la </a:t>
            </a:r>
            <a:r>
              <a:rPr lang="en-US" sz="1800" dirty="0" err="1">
                <a:solidFill>
                  <a:srgbClr val="535353"/>
                </a:solidFill>
                <a:latin typeface="Nunito"/>
                <a:sym typeface="Nunito"/>
              </a:rPr>
              <a:t>Educación</a:t>
            </a:r>
            <a:endParaRPr lang="en-US" sz="1800" dirty="0">
              <a:solidFill>
                <a:srgbClr val="535353"/>
              </a:solidFill>
              <a:latin typeface="Nunito"/>
              <a:sym typeface="Nunito"/>
            </a:endParaRPr>
          </a:p>
        </p:txBody>
      </p:sp>
      <p:pic>
        <p:nvPicPr>
          <p:cNvPr id="1026" name="Picture 2" descr="Símbolos oficiales">
            <a:extLst>
              <a:ext uri="{FF2B5EF4-FFF2-40B4-BE49-F238E27FC236}">
                <a16:creationId xmlns:a16="http://schemas.microsoft.com/office/drawing/2014/main" id="{51C262ED-E0AA-CDDF-AB27-6DEFDB9E8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315" y="3939430"/>
            <a:ext cx="1360037" cy="1443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/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4EE1EC7-6681-82C6-105C-106EA4E06E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4809296"/>
              </p:ext>
            </p:extLst>
          </p:nvPr>
        </p:nvGraphicFramePr>
        <p:xfrm>
          <a:off x="912030" y="1244050"/>
          <a:ext cx="9716737" cy="13040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A7281C-1EFF-2471-C1C2-2EB7A8DF819C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Contextualización del problema que se aborda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447134-33C3-25D0-DE6F-7155E3030698}"/>
              </a:ext>
            </a:extLst>
          </p:cNvPr>
          <p:cNvSpPr txBox="1"/>
          <p:nvPr/>
        </p:nvSpPr>
        <p:spPr>
          <a:xfrm>
            <a:off x="2417789" y="263807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2010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6DC3803-8198-B2BF-FFCB-BFC43916F4E2}"/>
              </a:ext>
            </a:extLst>
          </p:cNvPr>
          <p:cNvSpPr txBox="1"/>
          <p:nvPr/>
        </p:nvSpPr>
        <p:spPr>
          <a:xfrm>
            <a:off x="5359247" y="2638078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2015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C78F100-5B15-EA53-8694-849F9B82EA6D}"/>
              </a:ext>
            </a:extLst>
          </p:cNvPr>
          <p:cNvSpPr txBox="1"/>
          <p:nvPr/>
        </p:nvSpPr>
        <p:spPr>
          <a:xfrm>
            <a:off x="8596223" y="2597457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2019</a:t>
            </a:r>
          </a:p>
        </p:txBody>
      </p:sp>
      <p:pic>
        <p:nvPicPr>
          <p:cNvPr id="2052" name="Picture 4" descr="Tríada didáctica - Seminario Arte, pedagogía y didáctica by María Clara  Arenas Sanín on Prezi">
            <a:extLst>
              <a:ext uri="{FF2B5EF4-FFF2-40B4-BE49-F238E27FC236}">
                <a16:creationId xmlns:a16="http://schemas.microsoft.com/office/drawing/2014/main" id="{D9B6A4D2-F9CC-901D-C523-CAE1053700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1" t="-1" r="19066" b="3426"/>
          <a:stretch/>
        </p:blipFill>
        <p:spPr bwMode="auto">
          <a:xfrm>
            <a:off x="818657" y="3429000"/>
            <a:ext cx="3198263" cy="2780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E7C5A8B6-B848-3CFD-C4EB-65F87BD74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7650488"/>
              </p:ext>
            </p:extLst>
          </p:nvPr>
        </p:nvGraphicFramePr>
        <p:xfrm>
          <a:off x="3875088" y="3826727"/>
          <a:ext cx="3198263" cy="251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2054" name="Picture 6" descr="Pregunta - Iconos gratis de personas">
            <a:extLst>
              <a:ext uri="{FF2B5EF4-FFF2-40B4-BE49-F238E27FC236}">
                <a16:creationId xmlns:a16="http://schemas.microsoft.com/office/drawing/2014/main" id="{5ADCDCB4-DEAC-623F-D54C-4B0655AAE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694" y="4402255"/>
            <a:ext cx="2455745" cy="245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A8A0729-51E9-7B9A-B118-C21B2F24CDB8}"/>
              </a:ext>
            </a:extLst>
          </p:cNvPr>
          <p:cNvSpPr txBox="1"/>
          <p:nvPr/>
        </p:nvSpPr>
        <p:spPr>
          <a:xfrm>
            <a:off x="8295148" y="3518950"/>
            <a:ext cx="29197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>
                <a:effectLst/>
                <a:latin typeface="Verdana" panose="020B0604030504040204" pitchFamily="34" charset="0"/>
              </a:defRPr>
            </a:lvl1pPr>
          </a:lstStyle>
          <a:p>
            <a:pPr algn="ctr"/>
            <a:r>
              <a:rPr lang="es-CL" sz="1600" dirty="0"/>
              <a:t>¿Cómo diversificamos en la planificación de una clase de geometría?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3F56D4A-7116-FD5E-7985-6B702275B1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D357FA01-33B8-3534-B3C9-8A59107EBCC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56F88CAA-8CAA-097D-C5F9-1937B911A069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9FB79F9-2721-A9FA-7704-DE6AA9D15B67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Marco referencial</a:t>
            </a:r>
          </a:p>
        </p:txBody>
      </p:sp>
      <p:pic>
        <p:nvPicPr>
          <p:cNvPr id="4" name="Picture 2" descr="Webquest Creator 2">
            <a:extLst>
              <a:ext uri="{FF2B5EF4-FFF2-40B4-BE49-F238E27FC236}">
                <a16:creationId xmlns:a16="http://schemas.microsoft.com/office/drawing/2014/main" id="{FB2AFCEA-02D7-6D79-D0A1-55E62989A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90" y="1111167"/>
            <a:ext cx="5023220" cy="327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530B9E7-DFC5-299C-6CB0-98864B7D1397}"/>
              </a:ext>
            </a:extLst>
          </p:cNvPr>
          <p:cNvSpPr txBox="1"/>
          <p:nvPr/>
        </p:nvSpPr>
        <p:spPr>
          <a:xfrm>
            <a:off x="5760755" y="2224965"/>
            <a:ext cx="57361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Verdana" panose="020B0604030504040204" pitchFamily="34" charset="0"/>
              </a:defRPr>
            </a:lvl1pPr>
          </a:lstStyle>
          <a:p>
            <a:r>
              <a:rPr lang="es-CL" sz="1600" dirty="0"/>
              <a:t>Parrilla (1999) destaca que la diversidad es amplia y subjetiva, depende desde donde nos posicionemos para idearla.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5492C50-AC5F-7C8F-0CC8-461B62076B88}"/>
              </a:ext>
            </a:extLst>
          </p:cNvPr>
          <p:cNvSpPr txBox="1"/>
          <p:nvPr/>
        </p:nvSpPr>
        <p:spPr>
          <a:xfrm>
            <a:off x="690882" y="4513605"/>
            <a:ext cx="101397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6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Entendemos la diversidad como la consecuencia de modos distintos de construir significados que dan lugar a una visión de mundo diversa en algunos o en muchos sentidos, no mejor o peor sino sólo diferente, que se constituye en el lenguaje según el modo de convivencia propio de cada cultura o subcultura (Ibáñez, 2004)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11343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86FDA77D-9827-38FB-8824-3D53CCD37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3A6B177-D624-9212-BE50-5563196C75B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3222263E-E038-93CB-3C43-785EE1042F8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588BF0CF-9126-1290-C8A7-79FB41B3853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Marco Referencial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D2233C-63B0-CD10-A61D-58E0F4325B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7344"/>
          <a:stretch/>
        </p:blipFill>
        <p:spPr>
          <a:xfrm>
            <a:off x="193680" y="999033"/>
            <a:ext cx="6314549" cy="47170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C893AA6-F9BD-4C85-BC1A-445C02BBD24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62867"/>
          <a:stretch/>
        </p:blipFill>
        <p:spPr>
          <a:xfrm>
            <a:off x="6305906" y="1024033"/>
            <a:ext cx="5397535" cy="238959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DD9C902-CF72-038E-35CE-EE7B768F6166}"/>
              </a:ext>
            </a:extLst>
          </p:cNvPr>
          <p:cNvSpPr txBox="1"/>
          <p:nvPr/>
        </p:nvSpPr>
        <p:spPr>
          <a:xfrm>
            <a:off x="8153633" y="4437658"/>
            <a:ext cx="23929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Verdana" panose="020B0604030504040204" pitchFamily="34" charset="0"/>
              </a:defRPr>
            </a:lvl1pPr>
          </a:lstStyle>
          <a:p>
            <a:r>
              <a:rPr lang="es-CL" dirty="0"/>
              <a:t>Uribe y Méndez (2022)</a:t>
            </a:r>
          </a:p>
        </p:txBody>
      </p:sp>
    </p:spTree>
    <p:extLst>
      <p:ext uri="{BB962C8B-B14F-4D97-AF65-F5344CB8AC3E}">
        <p14:creationId xmlns:p14="http://schemas.microsoft.com/office/powerpoint/2010/main" val="2216140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D1D7EA9F-D67B-C8BA-2EC4-3D097F512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71F014BB-9AF8-8AB4-049A-13DF62979E3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F74923D6-E7D1-985A-E320-23515935D1AD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DB96588-B4F4-96E0-79CE-2A44028BFC43}"/>
              </a:ext>
            </a:extLst>
          </p:cNvPr>
          <p:cNvSpPr txBox="1"/>
          <p:nvPr/>
        </p:nvSpPr>
        <p:spPr>
          <a:xfrm>
            <a:off x="690882" y="901150"/>
            <a:ext cx="1052400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Verdana" panose="020B0604030504040204" pitchFamily="34" charset="0"/>
              </a:defRPr>
            </a:lvl1pPr>
          </a:lstStyle>
          <a:p>
            <a:r>
              <a:rPr lang="es-CL" dirty="0"/>
              <a:t>Paradigma socio-crítico, dado que nos interesa conocer y comprender la realidad desde la práctica, para que el conocimiento especializado de la enseñanza de la matemática sea, de acuerdo a Popkewitz (1988), una instancia de liberación y empoderamiento social, con el fin de que los futuros profesores se impliquen en la adopción de decisiones consensuadas, gracias a la auto y </a:t>
            </a:r>
            <a:r>
              <a:rPr lang="es-CL" dirty="0" err="1"/>
              <a:t>co</a:t>
            </a:r>
            <a:r>
              <a:rPr lang="es-CL" dirty="0"/>
              <a:t>-reflexión, para la transformación desde intereses particulares. </a:t>
            </a:r>
          </a:p>
          <a:p>
            <a:endParaRPr lang="es-CL" dirty="0"/>
          </a:p>
          <a:p>
            <a:r>
              <a:rPr lang="es-CL" dirty="0"/>
              <a:t>Población: 38 Futuros profesores de Matemática, planificaron para un curso con estas características</a:t>
            </a:r>
          </a:p>
          <a:p>
            <a:endParaRPr lang="es-CL" dirty="0"/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0184DA4-CC77-4C80-30ED-482262390AF0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Metodología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1CBCB4E-C421-01FB-4856-3F618C5AB9B4}"/>
              </a:ext>
            </a:extLst>
          </p:cNvPr>
          <p:cNvSpPr txBox="1"/>
          <p:nvPr/>
        </p:nvSpPr>
        <p:spPr>
          <a:xfrm>
            <a:off x="844754" y="2395875"/>
            <a:ext cx="108528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- 28 chilenos, 2 bolivianos, 7 venezolanos y 2 colombianos.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- 12 mujeres, una de ellas trans, 2 se declaran no binarios y el resto son hombres; uno de ellos ha comentado que es homosexual.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 40% de los adultos a cargo de ellos tienen estudios terciarios. Sus ingresos familiares van desde los $500.000 a los $3.500.000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El 30% vive con ambos padres; el 50% solo con la madre. El resto, vive con abuelos o tíos.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Hay tres estudiantes feministas que son parte de la brigada activista del colegio.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Jorge tiene discapacidad visual, usa lentes pero aún así les cuesta ver.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Andrés tiene dificultades de aprendizaje, su avance académico corresponde a Cuarto Básico.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Rayén tiene problemas de conducta. Le ha pegado a compañeros. Tiene bajo rendimiento.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Rocío no habla con nadie.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-Antonio declara odiar a todos, principalmente a las tres compañeras feministas y a los compañeros venezolanos o colombianos. Se junta con los compañeros bolivianos. Ignacio, quien se ha declaro gay, lo molesta constantemente. Se han pelado varias veces.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Felipe quiere ser futbolista, es simpático, no molesta, pero no hace nada. Todo el curso lo quiere.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Laura habla dos idiomas y quiere ser médica, tiene promedio 7.0. Se junta con Claudia y Gisella, todas son buenísimas estudiantes.</a:t>
            </a:r>
          </a:p>
          <a:p>
            <a:pPr algn="just"/>
            <a:r>
              <a:rPr lang="es-CL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-Luis está diagnosticado con espectro autista. Es muy ansioso y tiende a estar al lado del profesor preguntando. Casi no habla con sus compañeros, tampoco entiende las bromas. Es buenísimo en matemática.</a:t>
            </a:r>
          </a:p>
        </p:txBody>
      </p:sp>
    </p:spTree>
    <p:extLst>
      <p:ext uri="{BB962C8B-B14F-4D97-AF65-F5344CB8AC3E}">
        <p14:creationId xmlns:p14="http://schemas.microsoft.com/office/powerpoint/2010/main" val="1772795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9FD31180-5ABF-6429-C086-4DBB6D8E99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2213B31E-FCE1-C396-A12A-A8F129932B3C}"/>
              </a:ext>
            </a:extLst>
          </p:cNvPr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149F7BD9-577D-ECA5-338E-64CF1C89B65B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87DC28F8-F59D-7F8F-DE36-5168CD067FBA}"/>
              </a:ext>
            </a:extLst>
          </p:cNvPr>
          <p:cNvSpPr txBox="1"/>
          <p:nvPr/>
        </p:nvSpPr>
        <p:spPr>
          <a:xfrm>
            <a:off x="912030" y="1244050"/>
            <a:ext cx="9716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Clasificaron las características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La excelencia académica es sinónimo de ayudantía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La discapacidad visual considera más trabajo visual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Hay bastante uso de material concreto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Se realizan distintos tipos de representaciones: concreta, pictórica, simbólica y verbal, pero no necesariamente se relacionan.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Las diferencias sociales no se enfrentan para no crear problemas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No hay uso de TIC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No se crea material</a:t>
            </a:r>
          </a:p>
          <a:p>
            <a:pPr marL="285750" indent="-285750">
              <a:buFontTx/>
              <a:buChar char="-"/>
            </a:pPr>
            <a:r>
              <a:rPr lang="es-CL" sz="1800" dirty="0">
                <a:latin typeface="Verdana" panose="020B0604030504040204" pitchFamily="34" charset="0"/>
                <a:ea typeface="Verdana" panose="020B0604030504040204" pitchFamily="34" charset="0"/>
              </a:rPr>
              <a:t>Solo hay un trabajo contextualizado con los grupos sociopolíticos</a:t>
            </a:r>
          </a:p>
          <a:p>
            <a:pPr marL="285750" indent="-285750">
              <a:buFontTx/>
              <a:buChar char="-"/>
            </a:pPr>
            <a:r>
              <a:rPr lang="es-419" sz="18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El atraso de los aprendizajes es una oportunidad para reforzar contenidos previos</a:t>
            </a: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3602BA4C-23B8-6A19-C32A-D49460C0169F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Principales resultados</a:t>
            </a:r>
          </a:p>
        </p:txBody>
      </p:sp>
    </p:spTree>
    <p:extLst>
      <p:ext uri="{BB962C8B-B14F-4D97-AF65-F5344CB8AC3E}">
        <p14:creationId xmlns:p14="http://schemas.microsoft.com/office/powerpoint/2010/main" val="257227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69C3AF7D-9801-A39C-7289-BE4164C4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CE604E61-E57C-5468-A42E-36F5E4F527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2DCBE947-7A3E-BEB4-1060-A681D44DC423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113E8A6-F1A6-3DA6-EC84-1ABB614C3A8C}"/>
              </a:ext>
            </a:extLst>
          </p:cNvPr>
          <p:cNvSpPr txBox="1"/>
          <p:nvPr/>
        </p:nvSpPr>
        <p:spPr>
          <a:xfrm>
            <a:off x="1237631" y="1229983"/>
            <a:ext cx="971673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>
                <a:effectLst/>
                <a:latin typeface="Verdana" panose="020B0604030504040204" pitchFamily="34" charset="0"/>
              </a:defRPr>
            </a:lvl1pPr>
          </a:lstStyle>
          <a:p>
            <a:r>
              <a:rPr lang="es-CL" sz="1600" dirty="0"/>
              <a:t>Los futuros profesores usan (y tal vez abusan) del material concreto, considerándolo como una representación junto a lo pictórico, simbólico y verbal. </a:t>
            </a:r>
          </a:p>
          <a:p>
            <a:endParaRPr lang="es-CL" sz="1600" dirty="0"/>
          </a:p>
          <a:p>
            <a:r>
              <a:rPr lang="es-CL" sz="1600" dirty="0"/>
              <a:t>No se vela por el trabajo de todos, sino de algunos. La excelencia académica es sinónimo de ayudantía.</a:t>
            </a:r>
          </a:p>
          <a:p>
            <a:endParaRPr lang="es-CL" sz="1600" dirty="0"/>
          </a:p>
          <a:p>
            <a:r>
              <a:rPr lang="es-CL" sz="1600" dirty="0"/>
              <a:t>La visualización es la gran protagonista entre las habilidades, a pesar que hay un estudiante con discapacidad visual</a:t>
            </a:r>
          </a:p>
          <a:p>
            <a:endParaRPr lang="es-CL" sz="1600" dirty="0"/>
          </a:p>
          <a:p>
            <a:endParaRPr lang="es-CL" sz="1600" dirty="0"/>
          </a:p>
          <a:p>
            <a:r>
              <a:rPr lang="es-CL" sz="1600" dirty="0"/>
              <a:t>Reflexiones: </a:t>
            </a:r>
          </a:p>
          <a:p>
            <a:endParaRPr lang="es-CL" sz="1600" dirty="0"/>
          </a:p>
          <a:p>
            <a:r>
              <a:rPr lang="es-CL" sz="1600" dirty="0"/>
              <a:t>¿Bastan dos cursos en, una formación de profesores de cinco años, para  trabajar la diversidad?</a:t>
            </a:r>
          </a:p>
          <a:p>
            <a:endParaRPr lang="es-CL" sz="1600" dirty="0"/>
          </a:p>
          <a:p>
            <a:r>
              <a:rPr lang="es-CL" sz="1600" dirty="0"/>
              <a:t>¿Cómo nosotros trabajamos la diversidad, dando el ejemplo a futuros profesores?</a:t>
            </a:r>
          </a:p>
          <a:p>
            <a:endParaRPr lang="es-CL" sz="1600" dirty="0"/>
          </a:p>
          <a:p>
            <a:r>
              <a:rPr lang="es-CL" sz="1600" dirty="0"/>
              <a:t>¿Qué herramientas les hemos dado para trabajar la diversidad en el aula?</a:t>
            </a:r>
          </a:p>
          <a:p>
            <a:endParaRPr lang="es-CL" sz="1600" dirty="0"/>
          </a:p>
          <a:p>
            <a:r>
              <a:rPr lang="es-CL" sz="1600" dirty="0"/>
              <a:t>¿qué convicciones tiene el futuro profesor del trabajo con diversidad e inclusión para la justicia social?</a:t>
            </a:r>
          </a:p>
          <a:p>
            <a:endParaRPr lang="es-CL" sz="1600" dirty="0"/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4D40F081-DC0F-AA40-069C-F138327C6318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300" b="1" dirty="0">
                <a:solidFill>
                  <a:srgbClr val="5599B4"/>
                </a:solidFill>
                <a:latin typeface="Nunito"/>
              </a:rPr>
              <a:t>Conclusiones y aporte para la formación inicial docente en matemática</a:t>
            </a:r>
          </a:p>
        </p:txBody>
      </p:sp>
    </p:spTree>
    <p:extLst>
      <p:ext uri="{BB962C8B-B14F-4D97-AF65-F5344CB8AC3E}">
        <p14:creationId xmlns:p14="http://schemas.microsoft.com/office/powerpoint/2010/main" val="660900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>
          <a:extLst>
            <a:ext uri="{FF2B5EF4-FFF2-40B4-BE49-F238E27FC236}">
              <a16:creationId xmlns:a16="http://schemas.microsoft.com/office/drawing/2014/main" id="{F1B4D342-97D5-3904-EC88-22E348E61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41" descr="Imagen que contiene Patrón de fondo&#10;&#10;Descripción generada automáticamente">
            <a:extLst>
              <a:ext uri="{FF2B5EF4-FFF2-40B4-BE49-F238E27FC236}">
                <a16:creationId xmlns:a16="http://schemas.microsoft.com/office/drawing/2014/main" id="{91DCC160-6417-D2C5-2EF9-0DC3F4EA867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1">
            <a:extLst>
              <a:ext uri="{FF2B5EF4-FFF2-40B4-BE49-F238E27FC236}">
                <a16:creationId xmlns:a16="http://schemas.microsoft.com/office/drawing/2014/main" id="{BF3585D5-82DD-F29E-572E-956263EBF232}"/>
              </a:ext>
            </a:extLst>
          </p:cNvPr>
          <p:cNvSpPr txBox="1"/>
          <p:nvPr/>
        </p:nvSpPr>
        <p:spPr>
          <a:xfrm>
            <a:off x="0" y="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E0B3727-2E58-76AB-6F12-410732F181AC}"/>
              </a:ext>
            </a:extLst>
          </p:cNvPr>
          <p:cNvSpPr txBox="1"/>
          <p:nvPr/>
        </p:nvSpPr>
        <p:spPr>
          <a:xfrm>
            <a:off x="912030" y="1244050"/>
            <a:ext cx="9716737" cy="476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 algn="just">
              <a:lnSpc>
                <a:spcPct val="107000"/>
              </a:lnSpc>
              <a:spcBef>
                <a:spcPts val="600"/>
              </a:spcBef>
            </a:pP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Ibáñez, N. (2004). La interacción prelingüística: primeras coordinaciones de acciones consensuales. 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Estudios Pedagógicos, 30,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61-74.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2000" indent="-457200" algn="just">
              <a:lnSpc>
                <a:spcPct val="107000"/>
              </a:lnSpc>
            </a:pPr>
            <a:r>
              <a:rPr lang="es-C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Obando, G., Pontón, T., Parada, S.-E. y Villa, J. A. (2020).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into Cognition and Numerical Thinking in Colombia , 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Studies in Psychology, 41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319-347.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https://doi.org/10.1080/02109395.2020.1748841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2000" indent="-457200" algn="just">
              <a:lnSpc>
                <a:spcPct val="107000"/>
              </a:lnSpc>
              <a:spcBef>
                <a:spcPts val="600"/>
              </a:spcBef>
            </a:pP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Parrilla, A. (1999). Más allá del conocimiento intelectual sobre la diversidad. Profesorado, 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Revista de Currículum y Formación del Profesorado, 3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(2), 1-16.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2000" indent="-457200" algn="just">
              <a:lnSpc>
                <a:spcPct val="107000"/>
              </a:lnSpc>
              <a:spcBef>
                <a:spcPts val="600"/>
              </a:spcBef>
            </a:pP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Popkewitz, T. (1988). 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Paradigma e ideología en investigación educativa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 funciones sociales del intelectual. 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Mondadori.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2000" indent="-457200" algn="just">
              <a:lnSpc>
                <a:spcPct val="107000"/>
              </a:lnSpc>
              <a:spcBef>
                <a:spcPts val="600"/>
              </a:spcBef>
            </a:pP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Pérez Serrano, G. (1994). 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Investigación cualitativa. Retos e interrogantes. II Técnicas y análisis de datos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Editorial Muralla.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2000" indent="-457200" algn="just">
              <a:lnSpc>
                <a:spcPct val="107000"/>
              </a:lnSpc>
              <a:spcBef>
                <a:spcPts val="600"/>
              </a:spcBef>
            </a:pP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Uribe, A. y Mendez, J. (2022). Estrategias de Enseñanza Inclusiva de las Matemáticas en Educación Básica: Revisión Sistemática. </a:t>
            </a:r>
            <a:r>
              <a:rPr lang="es-419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Revista digital Matematica, Educación e Internet. 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s-419" sz="18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https://revistas.tec.ac.cr/index.php/matematica</a:t>
            </a:r>
            <a:r>
              <a:rPr lang="es-419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s-C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s-CL" dirty="0">
              <a:latin typeface="Nunito" pitchFamily="2" charset="0"/>
            </a:endParaRPr>
          </a:p>
        </p:txBody>
      </p:sp>
      <p:sp>
        <p:nvSpPr>
          <p:cNvPr id="3" name="Google Shape;303;p37">
            <a:extLst>
              <a:ext uri="{FF2B5EF4-FFF2-40B4-BE49-F238E27FC236}">
                <a16:creationId xmlns:a16="http://schemas.microsoft.com/office/drawing/2014/main" id="{C7FDC8BC-A48C-BB67-4F56-0BB2EF8A8C32}"/>
              </a:ext>
            </a:extLst>
          </p:cNvPr>
          <p:cNvSpPr txBox="1"/>
          <p:nvPr/>
        </p:nvSpPr>
        <p:spPr>
          <a:xfrm>
            <a:off x="690882" y="369300"/>
            <a:ext cx="10524000" cy="741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r>
              <a:rPr lang="es-CL" sz="2400" b="1" dirty="0">
                <a:solidFill>
                  <a:srgbClr val="5599B4"/>
                </a:solidFill>
                <a:latin typeface="Nunito"/>
              </a:rPr>
              <a:t>Referencias</a:t>
            </a:r>
          </a:p>
        </p:txBody>
      </p:sp>
    </p:spTree>
    <p:extLst>
      <p:ext uri="{BB962C8B-B14F-4D97-AF65-F5344CB8AC3E}">
        <p14:creationId xmlns:p14="http://schemas.microsoft.com/office/powerpoint/2010/main" val="1738411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16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1021</Words>
  <Application>Microsoft Office PowerPoint</Application>
  <PresentationFormat>Panorámica</PresentationFormat>
  <Paragraphs>76</Paragraphs>
  <Slides>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Calibri</vt:lpstr>
      <vt:lpstr>Arial</vt:lpstr>
      <vt:lpstr>Nunito</vt:lpstr>
      <vt:lpstr>Times New Roman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Thomas Edward Peet Moraga (tomaspemora)</dc:creator>
  <cp:lastModifiedBy>Revisor</cp:lastModifiedBy>
  <cp:revision>8</cp:revision>
  <dcterms:created xsi:type="dcterms:W3CDTF">2022-08-02T14:50:44Z</dcterms:created>
  <dcterms:modified xsi:type="dcterms:W3CDTF">2024-12-28T01:34:01Z</dcterms:modified>
</cp:coreProperties>
</file>