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98" r:id="rId4"/>
    <p:sldId id="299" r:id="rId5"/>
    <p:sldId id="300" r:id="rId6"/>
    <p:sldId id="302" r:id="rId7"/>
    <p:sldId id="303" r:id="rId8"/>
    <p:sldId id="277" r:id="rId9"/>
  </p:sldIdLst>
  <p:sldSz cx="12192000" cy="6858000"/>
  <p:notesSz cx="6858000" cy="9144000"/>
  <p:embeddedFontLst>
    <p:embeddedFont>
      <p:font typeface="Nunito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GZjRwQ5hsWurLRDtszvFQJZbC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ic matematica" initials="" lastIdx="2" clrIdx="0"/>
  <p:cmAuthor id="1" name="CARLOS ROJAS" initials="" lastIdx="1" clrIdx="1"/>
  <p:cmAuthor id="2" name="Helena Loreto Montenegr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7B0A1-1E53-4486-91FF-E53DDF23C9CA}">
  <a:tblStyle styleId="{E2A7B0A1-1E53-4486-91FF-E53DDF23C9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04d73db7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2704d73db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3219210-B1BA-3B8D-482A-3F8D9614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D937153F-FBC4-6894-43F6-B8648714F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4C4043D9-3BB2-B9A1-BCB6-ADDABB22F3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936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B640893-CFE7-1E50-0C71-450F4B95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1478D1FA-E407-8FCB-7675-87072689C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56C51DC2-8E52-32DB-9AB5-2EB32BD62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28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CD8F7A44-92F2-6336-502F-C2CAA185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7CA4D69E-9788-CB90-9CFB-B90725CF1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B5045738-0A93-E2A8-4A59-470155569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41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19F3FD9C-D0D3-FE39-2C7B-A003D3528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C9A3ACA5-DE7B-AC71-566C-8A4BA95B5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18AD4B96-880B-B92F-BE4A-576DAB823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22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56036F4A-8C00-98DA-B728-8EB9C35A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BDD98A67-FD4B-DC78-CBE6-07021568E9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292FDD7C-7462-3193-2A88-0FE3266D48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37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MM-en-blanco">
  <p:cSld name="CMM-en-blanc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704d73db7f_0_12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704d73db7f_0_12"/>
          <p:cNvSpPr/>
          <p:nvPr/>
        </p:nvSpPr>
        <p:spPr>
          <a:xfrm>
            <a:off x="4296792" y="887767"/>
            <a:ext cx="5397600" cy="34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704d73db7f_0_12"/>
          <p:cNvSpPr/>
          <p:nvPr/>
        </p:nvSpPr>
        <p:spPr>
          <a:xfrm>
            <a:off x="9610725" y="6029325"/>
            <a:ext cx="762000" cy="7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2704d73db7f_0_12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6859" y="6141388"/>
            <a:ext cx="693518" cy="505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E40C965-7389-C44A-3E12-C7A366ACDF78}"/>
              </a:ext>
            </a:extLst>
          </p:cNvPr>
          <p:cNvSpPr/>
          <p:nvPr/>
        </p:nvSpPr>
        <p:spPr>
          <a:xfrm>
            <a:off x="679010" y="6029325"/>
            <a:ext cx="10728356" cy="74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BE82819-54E0-FD26-659C-436B1ECCF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95" y="6111172"/>
            <a:ext cx="5612130" cy="617220"/>
          </a:xfrm>
          <a:prstGeom prst="rect">
            <a:avLst/>
          </a:prstGeom>
        </p:spPr>
      </p:pic>
      <p:sp>
        <p:nvSpPr>
          <p:cNvPr id="5" name="Google Shape;166;p30">
            <a:extLst>
              <a:ext uri="{FF2B5EF4-FFF2-40B4-BE49-F238E27FC236}">
                <a16:creationId xmlns:a16="http://schemas.microsoft.com/office/drawing/2014/main" id="{CC688BC1-4A53-5194-8109-CD3860233010}"/>
              </a:ext>
            </a:extLst>
          </p:cNvPr>
          <p:cNvSpPr txBox="1"/>
          <p:nvPr/>
        </p:nvSpPr>
        <p:spPr>
          <a:xfrm>
            <a:off x="924850" y="2317170"/>
            <a:ext cx="10241700" cy="293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lvl="0">
              <a:buClr>
                <a:srgbClr val="366092"/>
              </a:buClr>
              <a:buSzPts val="2800"/>
            </a:pPr>
            <a:br>
              <a:rPr lang="es-CL" sz="2700" b="1" i="0" u="none" strike="noStrike" cap="none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MX" sz="3600" b="1" dirty="0">
                <a:solidFill>
                  <a:srgbClr val="5599B4"/>
                </a:solidFill>
                <a:latin typeface="Nunito"/>
                <a:sym typeface="Nunito"/>
              </a:rPr>
              <a:t>Fortalezas y desafíos en la formación de futuros docentes autistas en matemáticas: Una mirada inclusiva</a:t>
            </a: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endParaRPr lang="es-CL" sz="1800" dirty="0">
              <a:solidFill>
                <a:srgbClr val="535353"/>
              </a:solidFill>
              <a:latin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  <a:t>Expositores: Daniela Olivares</a:t>
            </a: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  <a:t>Institución: </a:t>
            </a:r>
            <a:r>
              <a:rPr lang="en-US" sz="1800" dirty="0">
                <a:solidFill>
                  <a:srgbClr val="535353"/>
                </a:solidFill>
                <a:latin typeface="Nunito"/>
                <a:sym typeface="Nunito"/>
              </a:rPr>
              <a:t>Universidad de La Serena</a:t>
            </a:r>
            <a:endParaRPr sz="1800" dirty="0">
              <a:solidFill>
                <a:srgbClr val="535353"/>
              </a:solidFill>
              <a:latin typeface="Nuni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767030"/>
            <a:ext cx="2499360" cy="6623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18" y="643208"/>
            <a:ext cx="1659572" cy="937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853D48-5295-4A77-F98D-DC6FBEEFF754}"/>
              </a:ext>
            </a:extLst>
          </p:cNvPr>
          <p:cNvSpPr txBox="1"/>
          <p:nvPr/>
        </p:nvSpPr>
        <p:spPr>
          <a:xfrm>
            <a:off x="912030" y="1244050"/>
            <a:ext cx="97167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dirty="0"/>
              <a:t>Desde una perspectiva </a:t>
            </a:r>
            <a:r>
              <a:rPr lang="es-CL" sz="1800" dirty="0" err="1"/>
              <a:t>neurodiversa</a:t>
            </a:r>
            <a:r>
              <a:rPr lang="es-CL" sz="1800" dirty="0"/>
              <a:t>, el autismo es una </a:t>
            </a:r>
            <a:r>
              <a:rPr lang="es-CL" sz="1800" dirty="0">
                <a:solidFill>
                  <a:srgbClr val="0070C0"/>
                </a:solidFill>
              </a:rPr>
              <a:t>variación natural del </a:t>
            </a:r>
            <a:r>
              <a:rPr lang="es-CL" sz="1800" dirty="0" err="1">
                <a:solidFill>
                  <a:srgbClr val="0070C0"/>
                </a:solidFill>
              </a:rPr>
              <a:t>neurodesarrollo</a:t>
            </a:r>
            <a:r>
              <a:rPr lang="es-CL" sz="1800" dirty="0">
                <a:solidFill>
                  <a:srgbClr val="0070C0"/>
                </a:solidFill>
              </a:rPr>
              <a:t>, que implica una forma particular de procesar el mundo</a:t>
            </a:r>
            <a:r>
              <a:rPr lang="es-CL" sz="1800" dirty="0"/>
              <a:t> (</a:t>
            </a:r>
            <a:r>
              <a:rPr lang="es-CL" sz="1800" dirty="0" err="1"/>
              <a:t>Wasiliew</a:t>
            </a:r>
            <a:r>
              <a:rPr lang="es-CL" sz="1800" dirty="0"/>
              <a:t> y Montero, 2022).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dirty="0"/>
              <a:t>No obstante, los entornos educativos diseñados para </a:t>
            </a:r>
            <a:r>
              <a:rPr lang="es-CL" sz="1800" dirty="0" err="1"/>
              <a:t>neurotípicos</a:t>
            </a:r>
            <a:r>
              <a:rPr lang="es-CL" sz="1800" dirty="0"/>
              <a:t> generan barreras que dificultan su aprendizaje y participación (De </a:t>
            </a:r>
            <a:r>
              <a:rPr lang="es-CL" sz="1800" dirty="0" err="1"/>
              <a:t>Jaegher</a:t>
            </a:r>
            <a:r>
              <a:rPr lang="es-CL" sz="1800" dirty="0"/>
              <a:t>, 2021).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0070C0"/>
                </a:solidFill>
              </a:rPr>
              <a:t>Desafíos</a:t>
            </a:r>
            <a:r>
              <a:rPr lang="es-CL" sz="1800" dirty="0"/>
              <a:t> en didáctica de las matemáticas: comprensión de conceptos abstractos y la necesidad de instrucciones claras (Polo et al., 2024).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0070C0"/>
                </a:solidFill>
              </a:rPr>
              <a:t>Fortalezas</a:t>
            </a:r>
            <a:r>
              <a:rPr lang="es-CL" sz="1800" dirty="0"/>
              <a:t>: reconocimiento de patrones y creatividad (</a:t>
            </a:r>
            <a:r>
              <a:rPr lang="es-CL" sz="1800" dirty="0" err="1"/>
              <a:t>Sabaruddin</a:t>
            </a:r>
            <a:r>
              <a:rPr lang="es-CL" sz="1800" dirty="0"/>
              <a:t> et al., 2020).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dirty="0"/>
              <a:t>Existe poca investigación sobre matemáticas y autismo, y más aún sobre las experiencias de futuros docentes autistas (Salazar y Piñeiro, 2024; Wood y </a:t>
            </a:r>
            <a:r>
              <a:rPr lang="es-CL" sz="1800" dirty="0" err="1"/>
              <a:t>Happé</a:t>
            </a:r>
            <a:r>
              <a:rPr lang="es-CL" sz="1800" dirty="0"/>
              <a:t>, 2023), lo que resalta la necesidad de adaptar los programas formativos.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8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u="sng" dirty="0">
                <a:solidFill>
                  <a:srgbClr val="0070C0"/>
                </a:solidFill>
                <a:latin typeface="Nunito" pitchFamily="2" charset="0"/>
              </a:rPr>
              <a:t>Objetivo</a:t>
            </a:r>
            <a:r>
              <a:rPr lang="es-CL" sz="1800" dirty="0">
                <a:solidFill>
                  <a:srgbClr val="0070C0"/>
                </a:solidFill>
                <a:latin typeface="Nunito" pitchFamily="2" charset="0"/>
              </a:rPr>
              <a:t>: </a:t>
            </a:r>
            <a:r>
              <a:rPr lang="es-CL" sz="1800" dirty="0">
                <a:solidFill>
                  <a:srgbClr val="0070C0"/>
                </a:solidFill>
              </a:rPr>
              <a:t>analizar las fortalezas y desafíos de futuros en la formación de futuros docentes autistas en matemáticas, para proponer estrategias inclusivas que optimicen su desarrollo.</a:t>
            </a:r>
            <a:endParaRPr lang="es-CL" sz="1800" dirty="0">
              <a:solidFill>
                <a:srgbClr val="0070C0"/>
              </a:solidFill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4DA7281C-1EFF-2471-C1C2-2EB7A8DF819C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Contextualización del problema que se aborda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3F56D4A-7116-FD5E-7985-6B702275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D357FA01-33B8-3534-B3C9-8A59107EBC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56F88CAA-8CAA-097D-C5F9-1937B911A069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4C949F-CD00-3A9C-CD45-EB17AA19197E}"/>
              </a:ext>
            </a:extLst>
          </p:cNvPr>
          <p:cNvSpPr txBox="1"/>
          <p:nvPr/>
        </p:nvSpPr>
        <p:spPr>
          <a:xfrm>
            <a:off x="497840" y="1168428"/>
            <a:ext cx="1051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Nunito" pitchFamily="2" charset="0"/>
              </a:rPr>
              <a:t>El autismo, según la APA (2012), implica desafíos persistentes en la comunicación social, intereses restringidos y comportamientos repetitivos. </a:t>
            </a:r>
          </a:p>
          <a:p>
            <a:endParaRPr lang="es-MX" sz="1800" dirty="0">
              <a:latin typeface="Nunito" pitchFamily="2" charset="0"/>
            </a:endParaRPr>
          </a:p>
          <a:p>
            <a:r>
              <a:rPr lang="es-MX" sz="1800" dirty="0">
                <a:latin typeface="Nunito" pitchFamily="2" charset="0"/>
              </a:rPr>
              <a:t>Desde la </a:t>
            </a:r>
            <a:r>
              <a:rPr lang="es-MX" sz="1800" dirty="0">
                <a:solidFill>
                  <a:srgbClr val="0070C0"/>
                </a:solidFill>
                <a:latin typeface="Nunito" pitchFamily="2" charset="0"/>
              </a:rPr>
              <a:t>perspectiva de la </a:t>
            </a:r>
            <a:r>
              <a:rPr lang="es-MX" sz="1800" dirty="0" err="1">
                <a:solidFill>
                  <a:srgbClr val="0070C0"/>
                </a:solidFill>
                <a:latin typeface="Nunito" pitchFamily="2" charset="0"/>
              </a:rPr>
              <a:t>neurodiversidad</a:t>
            </a:r>
            <a:r>
              <a:rPr lang="es-MX" sz="1800" dirty="0">
                <a:latin typeface="Nunito" pitchFamily="2" charset="0"/>
              </a:rPr>
              <a:t>, el autismo se entiende como una forma particular de ser persona, marcada por un </a:t>
            </a:r>
            <a:r>
              <a:rPr lang="es-MX" sz="1800" dirty="0" err="1">
                <a:latin typeface="Nunito" pitchFamily="2" charset="0"/>
              </a:rPr>
              <a:t>neurodesarrollo</a:t>
            </a:r>
            <a:r>
              <a:rPr lang="es-MX" sz="1800" dirty="0">
                <a:latin typeface="Nunito" pitchFamily="2" charset="0"/>
              </a:rPr>
              <a:t> único que influye en el aprendizaje y la interacción (</a:t>
            </a:r>
            <a:r>
              <a:rPr lang="es-MX" sz="1800" dirty="0" err="1">
                <a:latin typeface="Nunito" pitchFamily="2" charset="0"/>
              </a:rPr>
              <a:t>Wasiliew</a:t>
            </a:r>
            <a:r>
              <a:rPr lang="es-MX" sz="1800" dirty="0">
                <a:latin typeface="Nunito" pitchFamily="2" charset="0"/>
              </a:rPr>
              <a:t> y Montero, 2022). </a:t>
            </a:r>
          </a:p>
          <a:p>
            <a:endParaRPr lang="es-MX" sz="1800" dirty="0">
              <a:latin typeface="Nunito" pitchFamily="2" charset="0"/>
            </a:endParaRPr>
          </a:p>
          <a:p>
            <a:r>
              <a:rPr lang="es-MX" sz="1800" dirty="0">
                <a:latin typeface="Nunito" pitchFamily="2" charset="0"/>
              </a:rPr>
              <a:t>En matemáticas, los enfoques tradicionales suelen ser insuficientes para atender las necesidades de las personas autistas (</a:t>
            </a:r>
            <a:r>
              <a:rPr lang="es-MX" sz="1800" dirty="0" err="1">
                <a:latin typeface="Nunito" pitchFamily="2" charset="0"/>
              </a:rPr>
              <a:t>Sabaruddin</a:t>
            </a:r>
            <a:r>
              <a:rPr lang="es-MX" sz="1800" dirty="0">
                <a:latin typeface="Nunito" pitchFamily="2" charset="0"/>
              </a:rPr>
              <a:t> et al., 2020). </a:t>
            </a:r>
          </a:p>
          <a:p>
            <a:endParaRPr lang="es-MX" sz="1800" dirty="0">
              <a:latin typeface="Nunito" pitchFamily="2" charset="0"/>
            </a:endParaRPr>
          </a:p>
          <a:p>
            <a:r>
              <a:rPr lang="es-MX" sz="1800" dirty="0">
                <a:latin typeface="Nunito" pitchFamily="2" charset="0"/>
              </a:rPr>
              <a:t>Por otro lado, la inclusión educativa busca reducir la exclusión y aumentar la participación de todos los estudiantes (</a:t>
            </a:r>
            <a:r>
              <a:rPr lang="es-MX" sz="1800" dirty="0" err="1">
                <a:latin typeface="Nunito" pitchFamily="2" charset="0"/>
              </a:rPr>
              <a:t>Booth</a:t>
            </a:r>
            <a:r>
              <a:rPr lang="es-MX" sz="1800" dirty="0">
                <a:latin typeface="Nunito" pitchFamily="2" charset="0"/>
              </a:rPr>
              <a:t> y </a:t>
            </a:r>
            <a:r>
              <a:rPr lang="es-MX" sz="1800" dirty="0" err="1">
                <a:latin typeface="Nunito" pitchFamily="2" charset="0"/>
              </a:rPr>
              <a:t>Ainscow</a:t>
            </a:r>
            <a:r>
              <a:rPr lang="es-MX" sz="1800" dirty="0">
                <a:latin typeface="Nunito" pitchFamily="2" charset="0"/>
              </a:rPr>
              <a:t>, 2011). </a:t>
            </a:r>
          </a:p>
          <a:p>
            <a:endParaRPr lang="es-MX" sz="1800" dirty="0">
              <a:latin typeface="Nunito" pitchFamily="2" charset="0"/>
            </a:endParaRPr>
          </a:p>
          <a:p>
            <a:r>
              <a:rPr lang="es-MX" sz="1800" dirty="0">
                <a:latin typeface="Nunito" pitchFamily="2" charset="0"/>
              </a:rPr>
              <a:t>Estrategias como </a:t>
            </a:r>
            <a:r>
              <a:rPr lang="es-MX" sz="1800" dirty="0">
                <a:solidFill>
                  <a:srgbClr val="0070C0"/>
                </a:solidFill>
                <a:latin typeface="Nunito" pitchFamily="2" charset="0"/>
              </a:rPr>
              <a:t>apoyos visuales, materiales concretos e instrucciones claras </a:t>
            </a:r>
            <a:r>
              <a:rPr lang="es-MX" sz="1800" dirty="0">
                <a:latin typeface="Nunito" pitchFamily="2" charset="0"/>
              </a:rPr>
              <a:t>son esenciales para adaptar el aprendizaje matemático al autismo (</a:t>
            </a:r>
            <a:r>
              <a:rPr lang="es-MX" sz="1800" dirty="0" err="1">
                <a:latin typeface="Nunito" pitchFamily="2" charset="0"/>
              </a:rPr>
              <a:t>Yakubova</a:t>
            </a:r>
            <a:r>
              <a:rPr lang="es-MX" sz="1800" dirty="0">
                <a:latin typeface="Nunito" pitchFamily="2" charset="0"/>
              </a:rPr>
              <a:t> et al., 2020). </a:t>
            </a:r>
          </a:p>
          <a:p>
            <a:endParaRPr lang="es-MX" sz="1800" dirty="0">
              <a:latin typeface="Nunito" pitchFamily="2" charset="0"/>
            </a:endParaRPr>
          </a:p>
          <a:p>
            <a:r>
              <a:rPr lang="es-MX" sz="1800" dirty="0">
                <a:latin typeface="Nunito" pitchFamily="2" charset="0"/>
              </a:rPr>
              <a:t>Pese a avances, la </a:t>
            </a:r>
            <a:r>
              <a:rPr lang="es-MX" sz="1800" dirty="0">
                <a:solidFill>
                  <a:srgbClr val="0070C0"/>
                </a:solidFill>
                <a:latin typeface="Nunito" pitchFamily="2" charset="0"/>
              </a:rPr>
              <a:t>investigación en formación docente es limitada </a:t>
            </a:r>
            <a:r>
              <a:rPr lang="es-MX" sz="1800" dirty="0">
                <a:latin typeface="Nunito" pitchFamily="2" charset="0"/>
              </a:rPr>
              <a:t>(Wood y </a:t>
            </a:r>
            <a:r>
              <a:rPr lang="es-MX" sz="1800" dirty="0" err="1">
                <a:latin typeface="Nunito" pitchFamily="2" charset="0"/>
              </a:rPr>
              <a:t>Happé</a:t>
            </a:r>
            <a:r>
              <a:rPr lang="es-MX" sz="1800" dirty="0">
                <a:latin typeface="Nunito" pitchFamily="2" charset="0"/>
              </a:rPr>
              <a:t>, 2020). </a:t>
            </a:r>
          </a:p>
          <a:p>
            <a:endParaRPr lang="es-MX" sz="1800" dirty="0">
              <a:latin typeface="Nunito" pitchFamily="2" charset="0"/>
            </a:endParaRPr>
          </a:p>
          <a:p>
            <a:r>
              <a:rPr lang="es-MX" sz="1800" dirty="0">
                <a:latin typeface="Nunito" pitchFamily="2" charset="0"/>
              </a:rPr>
              <a:t>Es necesario desarrollar estrategias inclusivas para preparar futuros docentes y promover ambientes que integren sus fortalezas (</a:t>
            </a:r>
            <a:r>
              <a:rPr lang="es-MX" sz="1800" dirty="0" err="1">
                <a:latin typeface="Nunito" pitchFamily="2" charset="0"/>
              </a:rPr>
              <a:t>Sasikala</a:t>
            </a:r>
            <a:r>
              <a:rPr lang="es-MX" sz="1800" dirty="0">
                <a:latin typeface="Nunito" pitchFamily="2" charset="0"/>
              </a:rPr>
              <a:t>, 2023).</a:t>
            </a:r>
            <a:endParaRPr lang="es-CL" sz="1800" dirty="0"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9FB79F9-2721-A9FA-7704-DE6AA9D15B67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Marco referencial</a:t>
            </a:r>
          </a:p>
        </p:txBody>
      </p:sp>
    </p:spTree>
    <p:extLst>
      <p:ext uri="{BB962C8B-B14F-4D97-AF65-F5344CB8AC3E}">
        <p14:creationId xmlns:p14="http://schemas.microsoft.com/office/powerpoint/2010/main" val="14113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86FDA77D-9827-38FB-8824-3D53CCD3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3A6B177-D624-9212-BE50-5563196C75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3222263E-E038-93CB-3C43-785EE1042F83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11AD68-6BA7-1557-3040-E1BE2A2A87F3}"/>
              </a:ext>
            </a:extLst>
          </p:cNvPr>
          <p:cNvSpPr txBox="1"/>
          <p:nvPr/>
        </p:nvSpPr>
        <p:spPr>
          <a:xfrm>
            <a:off x="891710" y="1480467"/>
            <a:ext cx="97167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Nunito" pitchFamily="2" charset="0"/>
              </a:rPr>
              <a:t>Este estudio utiliza un enfoque cualitativo-interpretativo para explorar las experiencias de futuros docentes autistas en su formación en Didáctica de las Matemáticas.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Nunito" pitchFamily="2" charset="0"/>
              </a:rPr>
              <a:t>Se seleccionaron intencionalmente tres estudiantes autistas de Pedagogía en Educación General Básica.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Nunito" pitchFamily="2" charset="0"/>
              </a:rPr>
              <a:t>La recolección de datos se realizó mediante entrevistas en profundidad, organizadas en dos reuniones: la primera para explicar el propósito de la investigación y firmar el consentimiento informado, y la segunda para realizar las entrevistas, posteriormente transcritas y analizadas.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Nunito" pitchFamily="2" charset="0"/>
              </a:rPr>
              <a:t>El análisis de contenido incluyó la codificación de categorías emergentes y la identificación de patrones comunes.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Nunito" pitchFamily="2" charset="0"/>
              </a:rPr>
              <a:t>La codificación se realizó por parte de la autora de este trabajo y su ayudante: cada una identificó categorías por separado y luego se comparó y discutió los resultados de cada una hasta llegar a un consenso.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Nunito" pitchFamily="2" charset="0"/>
              </a:rPr>
              <a:t>Al finalizar el trabajo se realizó un chequeo con participantes para resguardar el criterio de </a:t>
            </a:r>
            <a:r>
              <a:rPr lang="es-MX" sz="1600" dirty="0" err="1">
                <a:latin typeface="Nunito" pitchFamily="2" charset="0"/>
              </a:rPr>
              <a:t>confirmabilidad</a:t>
            </a:r>
            <a:r>
              <a:rPr lang="es-MX" sz="1600" dirty="0">
                <a:latin typeface="Nunito" pitchFamily="2" charset="0"/>
              </a:rPr>
              <a:t> (Hernández-</a:t>
            </a:r>
            <a:r>
              <a:rPr lang="es-MX" sz="1600" dirty="0" err="1">
                <a:latin typeface="Nunito" pitchFamily="2" charset="0"/>
              </a:rPr>
              <a:t>Sampieri</a:t>
            </a:r>
            <a:r>
              <a:rPr lang="es-MX" sz="1600" dirty="0">
                <a:latin typeface="Nunito" pitchFamily="2" charset="0"/>
              </a:rPr>
              <a:t> et al., 2014).</a:t>
            </a:r>
            <a:endParaRPr lang="es-CL" sz="1600" dirty="0"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588BF0CF-9126-1290-C8A7-79FB41B38538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1614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9FD31180-5ABF-6429-C086-4DBB6D8E9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213B31E-FCE1-C396-A12A-A8F129932B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149F7BD9-577D-ECA5-338E-64CF1C89B65B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3602BA4C-23B8-6A19-C32A-D49460C0169F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Principales resultados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91081"/>
              </p:ext>
            </p:extLst>
          </p:nvPr>
        </p:nvGraphicFramePr>
        <p:xfrm>
          <a:off x="1050682" y="1961357"/>
          <a:ext cx="9804400" cy="39646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02200">
                  <a:extLst>
                    <a:ext uri="{9D8B030D-6E8A-4147-A177-3AD203B41FA5}">
                      <a16:colId xmlns:a16="http://schemas.microsoft.com/office/drawing/2014/main" val="393538752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val="1349620654"/>
                    </a:ext>
                  </a:extLst>
                </a:gridCol>
              </a:tblGrid>
              <a:tr h="436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800" dirty="0"/>
                        <a:t>Desafíos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800" dirty="0"/>
                        <a:t>Fortalezas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76552"/>
                  </a:ext>
                </a:extLst>
              </a:tr>
              <a:tr h="3528292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s-MX" sz="1800" dirty="0">
                        <a:latin typeface="Nunito" panose="020B0604020202020204" charset="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Dificultades con álgebra y representaciones abstractas.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Instrucciones ambiguas.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Autoeficacia en la enseñanza.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Desafíos del entorno educativo.</a:t>
                      </a:r>
                    </a:p>
                    <a:p>
                      <a:endParaRPr lang="en-US" sz="1800" dirty="0">
                        <a:latin typeface="Nuni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s-MX" sz="1800" dirty="0">
                        <a:latin typeface="Nunito" panose="020B0604020202020204" charset="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Identificación de patrones.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Inclinación natural al pensamiento lógico.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Creatividad y creación de material didáctico.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Claridad al explicar.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MX" sz="1800" dirty="0">
                          <a:latin typeface="Nunito" panose="020B0604020202020204" charset="0"/>
                        </a:rPr>
                        <a:t>Planificación estructurada de su enseñanza.</a:t>
                      </a:r>
                      <a:endParaRPr lang="es-CL" sz="1800" dirty="0">
                        <a:latin typeface="Nunito" panose="020B0604020202020204" charset="0"/>
                      </a:endParaRPr>
                    </a:p>
                    <a:p>
                      <a:endParaRPr lang="en-US" sz="1800" dirty="0">
                        <a:latin typeface="Nuni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85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27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9C3AF7D-9801-A39C-7289-BE4164C42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E604E61-E57C-5468-A42E-36F5E4F527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2DCBE947-7A3E-BEB4-1060-A681D44DC423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13E8A6-F1A6-3DA6-EC84-1ABB614C3A8C}"/>
              </a:ext>
            </a:extLst>
          </p:cNvPr>
          <p:cNvSpPr txBox="1"/>
          <p:nvPr/>
        </p:nvSpPr>
        <p:spPr>
          <a:xfrm>
            <a:off x="576750" y="1480467"/>
            <a:ext cx="1073133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latin typeface="Nunito" pitchFamily="2" charset="0"/>
              </a:rPr>
              <a:t>Este estudio muestra que las experiencias de los futuros docentes autistas </a:t>
            </a:r>
            <a:r>
              <a:rPr lang="es-MX" sz="1700" dirty="0">
                <a:solidFill>
                  <a:srgbClr val="0070C0"/>
                </a:solidFill>
                <a:latin typeface="Nunito" pitchFamily="2" charset="0"/>
              </a:rPr>
              <a:t>no son radicalmente diferentes</a:t>
            </a:r>
            <a:r>
              <a:rPr lang="es-MX" sz="1700" dirty="0">
                <a:latin typeface="Nunito" pitchFamily="2" charset="0"/>
              </a:rPr>
              <a:t> de las de sus compañeros </a:t>
            </a:r>
            <a:r>
              <a:rPr lang="es-MX" sz="1700" dirty="0" err="1">
                <a:latin typeface="Nunito" pitchFamily="2" charset="0"/>
              </a:rPr>
              <a:t>neurotípicos</a:t>
            </a:r>
            <a:r>
              <a:rPr lang="es-MX" sz="1700" dirty="0">
                <a:latin typeface="Nunito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latin typeface="Nunito" pitchFamily="2" charset="0"/>
              </a:rPr>
              <a:t>Las diferencias están más relacionadas con el entorno educativo que con el autismo en sí. El entorno emerge como un factor clave, y al ser una variable manipulable, ofrece oportunidades para mejorar la formación de futuros docentes autistas.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latin typeface="Nunito" pitchFamily="2" charset="0"/>
              </a:rPr>
              <a:t>Las adaptaciones que se pueden realizar benefician a cualquier estudiante, independientemente de su </a:t>
            </a:r>
            <a:r>
              <a:rPr lang="es-MX" sz="1700" dirty="0" err="1">
                <a:latin typeface="Nunito" pitchFamily="2" charset="0"/>
              </a:rPr>
              <a:t>neutoripo</a:t>
            </a:r>
            <a:r>
              <a:rPr lang="es-MX" sz="1700" dirty="0">
                <a:latin typeface="Nunito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latin typeface="Nunito" pitchFamily="2" charset="0"/>
              </a:rPr>
              <a:t>Los resultados de este trabajo conllevaron a la adopción de las siguientes estrategias en las asignaturas de Didáctica de las Matemáticas:</a:t>
            </a:r>
          </a:p>
          <a:p>
            <a:pPr marL="1168400" lvl="3" indent="-285750">
              <a:buFont typeface="Courier New" panose="02070309020205020404" pitchFamily="49" charset="0"/>
              <a:buChar char="o"/>
            </a:pPr>
            <a:r>
              <a:rPr lang="es-MX" sz="1700" dirty="0">
                <a:latin typeface="Nunito" pitchFamily="2" charset="0"/>
              </a:rPr>
              <a:t>Establecimiento de grupos al azar o conformados por la profesora.</a:t>
            </a:r>
          </a:p>
          <a:p>
            <a:pPr marL="1168400" lvl="3" indent="-285750">
              <a:buFont typeface="Courier New" panose="02070309020205020404" pitchFamily="49" charset="0"/>
              <a:buChar char="o"/>
            </a:pPr>
            <a:r>
              <a:rPr lang="es-MX" sz="1700" dirty="0">
                <a:latin typeface="Nunito" pitchFamily="2" charset="0"/>
              </a:rPr>
              <a:t>Facilitación de PPT previamente a la clase o guía con explicaciones altamente estructuradas.</a:t>
            </a:r>
          </a:p>
          <a:p>
            <a:pPr marL="1168400" lvl="3" indent="-285750">
              <a:buFont typeface="Courier New" panose="02070309020205020404" pitchFamily="49" charset="0"/>
              <a:buChar char="o"/>
            </a:pPr>
            <a:r>
              <a:rPr lang="es-MX" sz="1700" dirty="0">
                <a:latin typeface="Nunito" pitchFamily="2" charset="0"/>
              </a:rPr>
              <a:t>Anticipación de tareas de aprendizaje que involucran cambios de rutina.</a:t>
            </a:r>
          </a:p>
          <a:p>
            <a:pPr marL="1168400" lvl="3" indent="-285750">
              <a:buFont typeface="Courier New" panose="02070309020205020404" pitchFamily="49" charset="0"/>
              <a:buChar char="o"/>
            </a:pPr>
            <a:r>
              <a:rPr lang="es-MX" sz="1700" dirty="0">
                <a:latin typeface="Nunito" pitchFamily="2" charset="0"/>
              </a:rPr>
              <a:t>Sesiones de reforzamiento individualizado.</a:t>
            </a:r>
          </a:p>
          <a:p>
            <a:pPr marL="1168400" lvl="3" indent="-285750">
              <a:buFont typeface="Courier New" panose="02070309020205020404" pitchFamily="49" charset="0"/>
              <a:buChar char="o"/>
            </a:pPr>
            <a:r>
              <a:rPr lang="es-MX" sz="1700" dirty="0">
                <a:latin typeface="Nunito" pitchFamily="2" charset="0"/>
              </a:rPr>
              <a:t>Mayor incorporación de actividades de </a:t>
            </a:r>
            <a:r>
              <a:rPr lang="es-MX" sz="1700" dirty="0" err="1">
                <a:latin typeface="Nunito" pitchFamily="2" charset="0"/>
              </a:rPr>
              <a:t>microenseñanza</a:t>
            </a:r>
            <a:r>
              <a:rPr lang="es-MX" sz="1700" dirty="0">
                <a:latin typeface="Nunito" pitchFamily="2" charset="0"/>
              </a:rPr>
              <a:t>.</a:t>
            </a:r>
          </a:p>
          <a:p>
            <a:pPr marL="1168400" lvl="3" indent="-285750">
              <a:buFont typeface="Courier New" panose="02070309020205020404" pitchFamily="49" charset="0"/>
              <a:buChar char="o"/>
            </a:pPr>
            <a:r>
              <a:rPr lang="es-MX" sz="1700" dirty="0">
                <a:latin typeface="Nunito" pitchFamily="2" charset="0"/>
              </a:rPr>
              <a:t>Uso del material concreto para el desarrollo de su aprendizaje y no solo de su enseñanza.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s-CL" sz="1700" dirty="0"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4D40F081-DC0F-AA40-069C-F138327C6318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300" b="1" dirty="0">
                <a:solidFill>
                  <a:srgbClr val="5599B4"/>
                </a:solidFill>
                <a:latin typeface="Nunito"/>
              </a:rPr>
              <a:t>Conclusiones y aporte para la formación inicial docente en matemática</a:t>
            </a:r>
          </a:p>
        </p:txBody>
      </p:sp>
    </p:spTree>
    <p:extLst>
      <p:ext uri="{BB962C8B-B14F-4D97-AF65-F5344CB8AC3E}">
        <p14:creationId xmlns:p14="http://schemas.microsoft.com/office/powerpoint/2010/main" val="66090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F1B4D342-97D5-3904-EC88-22E348E6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1DCC160-6417-D2C5-2EF9-0DC3F4EA86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BF3585D5-82DD-F29E-572E-956263EBF232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0B3727-2E58-76AB-6F12-410732F181AC}"/>
              </a:ext>
            </a:extLst>
          </p:cNvPr>
          <p:cNvSpPr txBox="1"/>
          <p:nvPr/>
        </p:nvSpPr>
        <p:spPr>
          <a:xfrm>
            <a:off x="690882" y="1167534"/>
            <a:ext cx="106906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Nunito" pitchFamily="2" charset="0"/>
              </a:rPr>
              <a:t>Asociación Americana de Psiquiatría. (2013). DSM-5. </a:t>
            </a:r>
            <a:r>
              <a:rPr lang="en-US" sz="1300" dirty="0">
                <a:latin typeface="Nunito" pitchFamily="2" charset="0"/>
              </a:rPr>
              <a:t>(5.ª ed.). Editorial </a:t>
            </a:r>
            <a:r>
              <a:rPr lang="en-US" sz="1300" dirty="0" err="1">
                <a:latin typeface="Nunito" pitchFamily="2" charset="0"/>
              </a:rPr>
              <a:t>Médica</a:t>
            </a:r>
            <a:r>
              <a:rPr lang="en-US" sz="1300" dirty="0">
                <a:latin typeface="Nunito" pitchFamily="2" charset="0"/>
              </a:rPr>
              <a:t> </a:t>
            </a:r>
            <a:r>
              <a:rPr lang="en-US" sz="1300" dirty="0" err="1">
                <a:latin typeface="Nunito" pitchFamily="2" charset="0"/>
              </a:rPr>
              <a:t>Panamericana</a:t>
            </a:r>
            <a:r>
              <a:rPr lang="en-US" sz="1300" dirty="0">
                <a:latin typeface="Nunito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1300" dirty="0" err="1">
                <a:latin typeface="Nunito" pitchFamily="2" charset="0"/>
              </a:rPr>
              <a:t>Booth</a:t>
            </a:r>
            <a:r>
              <a:rPr lang="es-CL" sz="1300" dirty="0">
                <a:latin typeface="Nunito" pitchFamily="2" charset="0"/>
              </a:rPr>
              <a:t>, T., &amp; </a:t>
            </a:r>
            <a:r>
              <a:rPr lang="es-CL" sz="1300" dirty="0" err="1">
                <a:latin typeface="Nunito" pitchFamily="2" charset="0"/>
              </a:rPr>
              <a:t>Ainscow</a:t>
            </a:r>
            <a:r>
              <a:rPr lang="es-CL" sz="1300" dirty="0">
                <a:latin typeface="Nunito" pitchFamily="2" charset="0"/>
              </a:rPr>
              <a:t>, M. (2011). Guía para la educación inclusiva: Desarrollando el aprendizaje y la participación en los centros escolares (3.ª ed.). FUHEM/OEI.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1300" dirty="0">
                <a:latin typeface="Nunito" pitchFamily="2" charset="0"/>
              </a:rPr>
              <a:t>De </a:t>
            </a:r>
            <a:r>
              <a:rPr lang="es-CL" sz="1300" dirty="0" err="1">
                <a:latin typeface="Nunito" pitchFamily="2" charset="0"/>
              </a:rPr>
              <a:t>Jaegher</a:t>
            </a:r>
            <a:r>
              <a:rPr lang="es-CL" sz="1300" dirty="0">
                <a:latin typeface="Nunito" pitchFamily="2" charset="0"/>
              </a:rPr>
              <a:t>, H. (2023). </a:t>
            </a:r>
            <a:r>
              <a:rPr lang="es-CL" sz="1300" dirty="0" err="1">
                <a:latin typeface="Nunito" pitchFamily="2" charset="0"/>
              </a:rPr>
              <a:t>Seeing</a:t>
            </a:r>
            <a:r>
              <a:rPr lang="es-CL" sz="1300" dirty="0">
                <a:latin typeface="Nunito" pitchFamily="2" charset="0"/>
              </a:rPr>
              <a:t> and </a:t>
            </a:r>
            <a:r>
              <a:rPr lang="es-CL" sz="1300" dirty="0" err="1">
                <a:latin typeface="Nunito" pitchFamily="2" charset="0"/>
              </a:rPr>
              <a:t>inviting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participation</a:t>
            </a:r>
            <a:r>
              <a:rPr lang="es-CL" sz="1300" dirty="0">
                <a:latin typeface="Nunito" pitchFamily="2" charset="0"/>
              </a:rPr>
              <a:t> in </a:t>
            </a:r>
            <a:r>
              <a:rPr lang="es-CL" sz="1300" dirty="0" err="1">
                <a:latin typeface="Nunito" pitchFamily="2" charset="0"/>
              </a:rPr>
              <a:t>autistic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interactions</a:t>
            </a:r>
            <a:r>
              <a:rPr lang="es-CL" sz="1300" dirty="0">
                <a:latin typeface="Nunito" pitchFamily="2" charset="0"/>
              </a:rPr>
              <a:t>. Transcultural </a:t>
            </a:r>
            <a:r>
              <a:rPr lang="es-CL" sz="1300" dirty="0" err="1">
                <a:latin typeface="Nunito" pitchFamily="2" charset="0"/>
              </a:rPr>
              <a:t>Psychiatry</a:t>
            </a:r>
            <a:r>
              <a:rPr lang="es-CL" sz="1300" dirty="0">
                <a:latin typeface="Nunito" pitchFamily="2" charset="0"/>
              </a:rPr>
              <a:t>, 60(5), 852-865.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Nunito" pitchFamily="2" charset="0"/>
              </a:rPr>
              <a:t>Hernández </a:t>
            </a:r>
            <a:r>
              <a:rPr lang="es-MX" sz="1300" dirty="0" err="1">
                <a:latin typeface="Nunito" pitchFamily="2" charset="0"/>
              </a:rPr>
              <a:t>Sampieri</a:t>
            </a:r>
            <a:r>
              <a:rPr lang="es-MX" sz="1300" dirty="0">
                <a:latin typeface="Nunito" pitchFamily="2" charset="0"/>
              </a:rPr>
              <a:t>, R., Fernández Collado, C., &amp; Baptista Lucio, M. P. (2014). </a:t>
            </a:r>
            <a:r>
              <a:rPr lang="es-MX" sz="1300" i="1" dirty="0">
                <a:latin typeface="Nunito" pitchFamily="2" charset="0"/>
              </a:rPr>
              <a:t>Metodología de la investigación </a:t>
            </a:r>
            <a:r>
              <a:rPr lang="es-MX" sz="1300" dirty="0">
                <a:latin typeface="Nunito" pitchFamily="2" charset="0"/>
              </a:rPr>
              <a:t>(6.a ed.). McGraw Hill.</a:t>
            </a:r>
            <a:r>
              <a:rPr lang="es-CL" sz="1300" dirty="0">
                <a:latin typeface="Nunito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1300" dirty="0">
                <a:latin typeface="Nunito" pitchFamily="2" charset="0"/>
              </a:rPr>
              <a:t>Polo-Blanco, I., Suárez-Pinilla, P., </a:t>
            </a:r>
            <a:r>
              <a:rPr lang="es-CL" sz="1300" dirty="0" err="1">
                <a:latin typeface="Nunito" pitchFamily="2" charset="0"/>
              </a:rPr>
              <a:t>Goñi</a:t>
            </a:r>
            <a:r>
              <a:rPr lang="es-CL" sz="1300" dirty="0">
                <a:latin typeface="Nunito" pitchFamily="2" charset="0"/>
              </a:rPr>
              <a:t>-Cervera, J., Suárez-Pinilla, M. y </a:t>
            </a:r>
            <a:r>
              <a:rPr lang="es-CL" sz="1300" dirty="0" err="1">
                <a:latin typeface="Nunito" pitchFamily="2" charset="0"/>
              </a:rPr>
              <a:t>Payá</a:t>
            </a:r>
            <a:r>
              <a:rPr lang="es-CL" sz="1300" dirty="0">
                <a:latin typeface="Nunito" pitchFamily="2" charset="0"/>
              </a:rPr>
              <a:t>, B. (2024). </a:t>
            </a:r>
            <a:r>
              <a:rPr lang="es-CL" sz="1300" dirty="0" err="1">
                <a:latin typeface="Nunito" pitchFamily="2" charset="0"/>
              </a:rPr>
              <a:t>Comparison</a:t>
            </a:r>
            <a:r>
              <a:rPr lang="es-CL" sz="1300" dirty="0">
                <a:latin typeface="Nunito" pitchFamily="2" charset="0"/>
              </a:rPr>
              <a:t> of </a:t>
            </a:r>
            <a:r>
              <a:rPr lang="es-CL" sz="1300" dirty="0" err="1">
                <a:latin typeface="Nunito" pitchFamily="2" charset="0"/>
              </a:rPr>
              <a:t>mathematics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problem-solving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abilities</a:t>
            </a:r>
            <a:r>
              <a:rPr lang="es-CL" sz="1300" dirty="0">
                <a:latin typeface="Nunito" pitchFamily="2" charset="0"/>
              </a:rPr>
              <a:t> in </a:t>
            </a:r>
            <a:r>
              <a:rPr lang="es-CL" sz="1300" dirty="0" err="1">
                <a:latin typeface="Nunito" pitchFamily="2" charset="0"/>
              </a:rPr>
              <a:t>autistic</a:t>
            </a:r>
            <a:r>
              <a:rPr lang="es-CL" sz="1300" dirty="0">
                <a:latin typeface="Nunito" pitchFamily="2" charset="0"/>
              </a:rPr>
              <a:t> and non-</a:t>
            </a:r>
            <a:r>
              <a:rPr lang="es-CL" sz="1300" dirty="0" err="1">
                <a:latin typeface="Nunito" pitchFamily="2" charset="0"/>
              </a:rPr>
              <a:t>autistic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children</a:t>
            </a:r>
            <a:r>
              <a:rPr lang="es-CL" sz="1300" dirty="0">
                <a:latin typeface="Nunito" pitchFamily="2" charset="0"/>
              </a:rPr>
              <a:t>: </a:t>
            </a:r>
            <a:r>
              <a:rPr lang="es-CL" sz="1300" dirty="0" err="1">
                <a:latin typeface="Nunito" pitchFamily="2" charset="0"/>
              </a:rPr>
              <a:t>The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influence</a:t>
            </a:r>
            <a:r>
              <a:rPr lang="es-CL" sz="1300" dirty="0">
                <a:latin typeface="Nunito" pitchFamily="2" charset="0"/>
              </a:rPr>
              <a:t> of </a:t>
            </a:r>
            <a:r>
              <a:rPr lang="es-CL" sz="1300" dirty="0" err="1">
                <a:latin typeface="Nunito" pitchFamily="2" charset="0"/>
              </a:rPr>
              <a:t>cognitive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profile</a:t>
            </a:r>
            <a:r>
              <a:rPr lang="es-CL" sz="1300" dirty="0">
                <a:latin typeface="Nunito" pitchFamily="2" charset="0"/>
              </a:rPr>
              <a:t>. </a:t>
            </a:r>
            <a:r>
              <a:rPr lang="es-CL" sz="1300" dirty="0" err="1">
                <a:latin typeface="Nunito" pitchFamily="2" charset="0"/>
              </a:rPr>
              <a:t>Journal</a:t>
            </a:r>
            <a:r>
              <a:rPr lang="es-CL" sz="1300" dirty="0">
                <a:latin typeface="Nunito" pitchFamily="2" charset="0"/>
              </a:rPr>
              <a:t> of </a:t>
            </a:r>
            <a:r>
              <a:rPr lang="es-CL" sz="1300" dirty="0" err="1">
                <a:latin typeface="Nunito" pitchFamily="2" charset="0"/>
              </a:rPr>
              <a:t>Autism</a:t>
            </a:r>
            <a:r>
              <a:rPr lang="es-CL" sz="1300" dirty="0">
                <a:latin typeface="Nunito" pitchFamily="2" charset="0"/>
              </a:rPr>
              <a:t> and </a:t>
            </a:r>
            <a:r>
              <a:rPr lang="es-CL" sz="1300" dirty="0" err="1">
                <a:latin typeface="Nunito" pitchFamily="2" charset="0"/>
              </a:rPr>
              <a:t>Developmental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Disorders</a:t>
            </a:r>
            <a:r>
              <a:rPr lang="es-CL" sz="1300" dirty="0">
                <a:latin typeface="Nunito" pitchFamily="2" charset="0"/>
              </a:rPr>
              <a:t>, 54(1), 353-365.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1300" dirty="0" err="1">
                <a:latin typeface="Nunito" pitchFamily="2" charset="0"/>
              </a:rPr>
              <a:t>Sabaruddin</a:t>
            </a:r>
            <a:r>
              <a:rPr lang="es-CL" sz="1300" dirty="0">
                <a:latin typeface="Nunito" pitchFamily="2" charset="0"/>
              </a:rPr>
              <a:t>, S., </a:t>
            </a:r>
            <a:r>
              <a:rPr lang="es-CL" sz="1300" dirty="0" err="1">
                <a:latin typeface="Nunito" pitchFamily="2" charset="0"/>
              </a:rPr>
              <a:t>Mansor</a:t>
            </a:r>
            <a:r>
              <a:rPr lang="es-CL" sz="1300" dirty="0">
                <a:latin typeface="Nunito" pitchFamily="2" charset="0"/>
              </a:rPr>
              <a:t>, R., </a:t>
            </a:r>
            <a:r>
              <a:rPr lang="es-CL" sz="1300" dirty="0" err="1">
                <a:latin typeface="Nunito" pitchFamily="2" charset="0"/>
              </a:rPr>
              <a:t>Rusmar</a:t>
            </a:r>
            <a:r>
              <a:rPr lang="es-CL" sz="1300" dirty="0">
                <a:latin typeface="Nunito" pitchFamily="2" charset="0"/>
              </a:rPr>
              <a:t>, I. y </a:t>
            </a:r>
            <a:r>
              <a:rPr lang="es-CL" sz="1300" dirty="0" err="1">
                <a:latin typeface="Nunito" pitchFamily="2" charset="0"/>
              </a:rPr>
              <a:t>Husna</a:t>
            </a:r>
            <a:r>
              <a:rPr lang="es-CL" sz="1300" dirty="0">
                <a:latin typeface="Nunito" pitchFamily="2" charset="0"/>
              </a:rPr>
              <a:t>, F. (2020). </a:t>
            </a:r>
            <a:r>
              <a:rPr lang="es-CL" sz="1300" dirty="0" err="1">
                <a:latin typeface="Nunito" pitchFamily="2" charset="0"/>
              </a:rPr>
              <a:t>Student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with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Special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Needs</a:t>
            </a:r>
            <a:r>
              <a:rPr lang="es-CL" sz="1300" dirty="0">
                <a:latin typeface="Nunito" pitchFamily="2" charset="0"/>
              </a:rPr>
              <a:t> and </a:t>
            </a:r>
            <a:r>
              <a:rPr lang="es-CL" sz="1300" dirty="0" err="1">
                <a:latin typeface="Nunito" pitchFamily="2" charset="0"/>
              </a:rPr>
              <a:t>Mathematics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Learning</a:t>
            </a:r>
            <a:r>
              <a:rPr lang="es-CL" sz="1300" dirty="0">
                <a:latin typeface="Nunito" pitchFamily="2" charset="0"/>
              </a:rPr>
              <a:t>: A Case </a:t>
            </a:r>
            <a:r>
              <a:rPr lang="es-CL" sz="1300" dirty="0" err="1">
                <a:latin typeface="Nunito" pitchFamily="2" charset="0"/>
              </a:rPr>
              <a:t>Study</a:t>
            </a:r>
            <a:r>
              <a:rPr lang="es-CL" sz="1300" dirty="0">
                <a:latin typeface="Nunito" pitchFamily="2" charset="0"/>
              </a:rPr>
              <a:t> of </a:t>
            </a:r>
            <a:r>
              <a:rPr lang="es-CL" sz="1300" dirty="0" err="1">
                <a:latin typeface="Nunito" pitchFamily="2" charset="0"/>
              </a:rPr>
              <a:t>an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Autistic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Student</a:t>
            </a:r>
            <a:r>
              <a:rPr lang="es-CL" sz="1300" dirty="0">
                <a:latin typeface="Nunito" pitchFamily="2" charset="0"/>
              </a:rPr>
              <a:t>. </a:t>
            </a:r>
            <a:r>
              <a:rPr lang="es-CL" sz="1300" dirty="0" err="1">
                <a:latin typeface="Nunito" pitchFamily="2" charset="0"/>
              </a:rPr>
              <a:t>Journal</a:t>
            </a:r>
            <a:r>
              <a:rPr lang="es-CL" sz="1300" dirty="0">
                <a:latin typeface="Nunito" pitchFamily="2" charset="0"/>
              </a:rPr>
              <a:t> of </a:t>
            </a:r>
            <a:r>
              <a:rPr lang="es-CL" sz="1300" dirty="0" err="1">
                <a:latin typeface="Nunito" pitchFamily="2" charset="0"/>
              </a:rPr>
              <a:t>Research</a:t>
            </a:r>
            <a:r>
              <a:rPr lang="es-CL" sz="1300" dirty="0">
                <a:latin typeface="Nunito" pitchFamily="2" charset="0"/>
              </a:rPr>
              <a:t> and </a:t>
            </a:r>
            <a:r>
              <a:rPr lang="es-CL" sz="1300" dirty="0" err="1">
                <a:latin typeface="Nunito" pitchFamily="2" charset="0"/>
              </a:rPr>
              <a:t>Advances</a:t>
            </a:r>
            <a:r>
              <a:rPr lang="es-CL" sz="1300" dirty="0">
                <a:latin typeface="Nunito" pitchFamily="2" charset="0"/>
              </a:rPr>
              <a:t> in </a:t>
            </a:r>
            <a:r>
              <a:rPr lang="es-CL" sz="1300" dirty="0" err="1">
                <a:latin typeface="Nunito" pitchFamily="2" charset="0"/>
              </a:rPr>
              <a:t>Mathematics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Education</a:t>
            </a:r>
            <a:r>
              <a:rPr lang="es-CL" sz="1300" dirty="0">
                <a:latin typeface="Nunito" pitchFamily="2" charset="0"/>
              </a:rPr>
              <a:t>, 5(3), 317-330.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Nunito" pitchFamily="2" charset="0"/>
              </a:rPr>
              <a:t>Salazar, S. y Piñeiro, J. L. (2024). Una revisión de la literatura sobre la enseñanza y el aprendizaje de las matemáticas de estudiantes en el espectro con foco en el conocimiento del profesor. En S. Morales, E. </a:t>
            </a:r>
            <a:r>
              <a:rPr lang="es-MX" sz="1300" dirty="0" err="1">
                <a:latin typeface="Nunito" pitchFamily="2" charset="0"/>
              </a:rPr>
              <a:t>Chandía</a:t>
            </a:r>
            <a:r>
              <a:rPr lang="es-MX" sz="1300" dirty="0">
                <a:latin typeface="Nunito" pitchFamily="2" charset="0"/>
              </a:rPr>
              <a:t>, M. Castillo, M. Gamboa, &amp; J. Lugo-Armenta (Eds.), </a:t>
            </a:r>
            <a:r>
              <a:rPr lang="es-MX" sz="1300" i="1" dirty="0">
                <a:latin typeface="Nunito" pitchFamily="2" charset="0"/>
              </a:rPr>
              <a:t>Actas de las XXVIII Jornadas Nacionales de Educación Matemática </a:t>
            </a:r>
            <a:r>
              <a:rPr lang="es-MX" sz="1300" dirty="0">
                <a:latin typeface="Nunito" pitchFamily="2" charset="0"/>
              </a:rPr>
              <a:t>(12–13 de diciembre de 2024, Universidad de Concepción, sede Los Ángeles) (pp. 504–508). SOCHIEM.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1300" dirty="0" err="1">
                <a:latin typeface="Nunito" pitchFamily="2" charset="0"/>
              </a:rPr>
              <a:t>Wasiliew</a:t>
            </a:r>
            <a:r>
              <a:rPr lang="es-CL" sz="1300" dirty="0">
                <a:latin typeface="Nunito" pitchFamily="2" charset="0"/>
              </a:rPr>
              <a:t>, A. y Montero, M. (2022). El autismo en la escuela desde una perspectiva de aceptación y valoración: Guía breve (1ª ed.).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1300" dirty="0">
                <a:latin typeface="Nunito" pitchFamily="2" charset="0"/>
              </a:rPr>
              <a:t>Wood, R., &amp; </a:t>
            </a:r>
            <a:r>
              <a:rPr lang="es-CL" sz="1300" dirty="0" err="1">
                <a:latin typeface="Nunito" pitchFamily="2" charset="0"/>
              </a:rPr>
              <a:t>Happé</a:t>
            </a:r>
            <a:r>
              <a:rPr lang="es-CL" sz="1300" dirty="0">
                <a:latin typeface="Nunito" pitchFamily="2" charset="0"/>
              </a:rPr>
              <a:t>, F. (2023). </a:t>
            </a:r>
            <a:r>
              <a:rPr lang="es-CL" sz="1300" dirty="0" err="1">
                <a:latin typeface="Nunito" pitchFamily="2" charset="0"/>
              </a:rPr>
              <a:t>What</a:t>
            </a:r>
            <a:r>
              <a:rPr lang="es-CL" sz="1300" dirty="0">
                <a:latin typeface="Nunito" pitchFamily="2" charset="0"/>
              </a:rPr>
              <a:t> are </a:t>
            </a:r>
            <a:r>
              <a:rPr lang="es-CL" sz="1300" dirty="0" err="1">
                <a:latin typeface="Nunito" pitchFamily="2" charset="0"/>
              </a:rPr>
              <a:t>the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views</a:t>
            </a:r>
            <a:r>
              <a:rPr lang="es-CL" sz="1300" dirty="0">
                <a:latin typeface="Nunito" pitchFamily="2" charset="0"/>
              </a:rPr>
              <a:t> and </a:t>
            </a:r>
            <a:r>
              <a:rPr lang="es-CL" sz="1300" dirty="0" err="1">
                <a:latin typeface="Nunito" pitchFamily="2" charset="0"/>
              </a:rPr>
              <a:t>experiences</a:t>
            </a:r>
            <a:r>
              <a:rPr lang="es-CL" sz="1300" dirty="0">
                <a:latin typeface="Nunito" pitchFamily="2" charset="0"/>
              </a:rPr>
              <a:t> of </a:t>
            </a:r>
            <a:r>
              <a:rPr lang="es-CL" sz="1300" dirty="0" err="1">
                <a:latin typeface="Nunito" pitchFamily="2" charset="0"/>
              </a:rPr>
              <a:t>autistic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teachers</a:t>
            </a:r>
            <a:r>
              <a:rPr lang="es-CL" sz="1300" dirty="0">
                <a:latin typeface="Nunito" pitchFamily="2" charset="0"/>
              </a:rPr>
              <a:t>? </a:t>
            </a:r>
            <a:r>
              <a:rPr lang="es-CL" sz="1300" dirty="0" err="1">
                <a:latin typeface="Nunito" pitchFamily="2" charset="0"/>
              </a:rPr>
              <a:t>Findings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from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an</a:t>
            </a:r>
            <a:r>
              <a:rPr lang="es-CL" sz="1300" dirty="0">
                <a:latin typeface="Nunito" pitchFamily="2" charset="0"/>
              </a:rPr>
              <a:t> online </a:t>
            </a:r>
            <a:r>
              <a:rPr lang="es-CL" sz="1300" dirty="0" err="1">
                <a:latin typeface="Nunito" pitchFamily="2" charset="0"/>
              </a:rPr>
              <a:t>survey</a:t>
            </a:r>
            <a:r>
              <a:rPr lang="es-CL" sz="1300" dirty="0">
                <a:latin typeface="Nunito" pitchFamily="2" charset="0"/>
              </a:rPr>
              <a:t> in </a:t>
            </a:r>
            <a:r>
              <a:rPr lang="es-CL" sz="1300" dirty="0" err="1">
                <a:latin typeface="Nunito" pitchFamily="2" charset="0"/>
              </a:rPr>
              <a:t>the</a:t>
            </a:r>
            <a:r>
              <a:rPr lang="es-CL" sz="1300" dirty="0">
                <a:latin typeface="Nunito" pitchFamily="2" charset="0"/>
              </a:rPr>
              <a:t> UK. </a:t>
            </a:r>
            <a:r>
              <a:rPr lang="es-CL" sz="1300" dirty="0" err="1">
                <a:latin typeface="Nunito" pitchFamily="2" charset="0"/>
              </a:rPr>
              <a:t>Disability</a:t>
            </a:r>
            <a:r>
              <a:rPr lang="es-CL" sz="1300" dirty="0">
                <a:latin typeface="Nunito" pitchFamily="2" charset="0"/>
              </a:rPr>
              <a:t> &amp; </a:t>
            </a:r>
            <a:r>
              <a:rPr lang="es-CL" sz="1300" dirty="0" err="1">
                <a:latin typeface="Nunito" pitchFamily="2" charset="0"/>
              </a:rPr>
              <a:t>Society</a:t>
            </a:r>
            <a:r>
              <a:rPr lang="es-CL" sz="1300" dirty="0">
                <a:latin typeface="Nunito" pitchFamily="2" charset="0"/>
              </a:rPr>
              <a:t>, 38(1), 47-72.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1300" dirty="0" err="1">
                <a:latin typeface="Nunito" pitchFamily="2" charset="0"/>
              </a:rPr>
              <a:t>Yakubova</a:t>
            </a:r>
            <a:r>
              <a:rPr lang="es-CL" sz="1300" dirty="0">
                <a:latin typeface="Nunito" pitchFamily="2" charset="0"/>
              </a:rPr>
              <a:t>, G., Hughes, E. M. y </a:t>
            </a:r>
            <a:r>
              <a:rPr lang="es-CL" sz="1300" dirty="0" err="1">
                <a:latin typeface="Nunito" pitchFamily="2" charset="0"/>
              </a:rPr>
              <a:t>Baer</a:t>
            </a:r>
            <a:r>
              <a:rPr lang="es-CL" sz="1300" dirty="0">
                <a:latin typeface="Nunito" pitchFamily="2" charset="0"/>
              </a:rPr>
              <a:t>, B. L. (2020). </a:t>
            </a:r>
            <a:r>
              <a:rPr lang="es-CL" sz="1300" dirty="0" err="1">
                <a:latin typeface="Nunito" pitchFamily="2" charset="0"/>
              </a:rPr>
              <a:t>Supporting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students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with</a:t>
            </a:r>
            <a:r>
              <a:rPr lang="es-CL" sz="1300" dirty="0">
                <a:latin typeface="Nunito" pitchFamily="2" charset="0"/>
              </a:rPr>
              <a:t> ASD in </a:t>
            </a:r>
            <a:r>
              <a:rPr lang="es-CL" sz="1300" dirty="0" err="1">
                <a:latin typeface="Nunito" pitchFamily="2" charset="0"/>
              </a:rPr>
              <a:t>mathematics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learning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using</a:t>
            </a:r>
            <a:r>
              <a:rPr lang="es-CL" sz="1300" dirty="0">
                <a:latin typeface="Nunito" pitchFamily="2" charset="0"/>
              </a:rPr>
              <a:t> video-</a:t>
            </a:r>
            <a:r>
              <a:rPr lang="es-CL" sz="1300" dirty="0" err="1">
                <a:latin typeface="Nunito" pitchFamily="2" charset="0"/>
              </a:rPr>
              <a:t>based</a:t>
            </a:r>
            <a:r>
              <a:rPr lang="es-CL" sz="1300" dirty="0">
                <a:latin typeface="Nunito" pitchFamily="2" charset="0"/>
              </a:rPr>
              <a:t> concrete-</a:t>
            </a:r>
            <a:r>
              <a:rPr lang="es-CL" sz="1300" dirty="0" err="1">
                <a:latin typeface="Nunito" pitchFamily="2" charset="0"/>
              </a:rPr>
              <a:t>representational</a:t>
            </a:r>
            <a:r>
              <a:rPr lang="es-CL" sz="1300" dirty="0">
                <a:latin typeface="Nunito" pitchFamily="2" charset="0"/>
              </a:rPr>
              <a:t>-</a:t>
            </a:r>
            <a:r>
              <a:rPr lang="es-CL" sz="1300" dirty="0" err="1">
                <a:latin typeface="Nunito" pitchFamily="2" charset="0"/>
              </a:rPr>
              <a:t>abstract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sequencing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instruction</a:t>
            </a:r>
            <a:r>
              <a:rPr lang="es-CL" sz="1300" dirty="0">
                <a:latin typeface="Nunito" pitchFamily="2" charset="0"/>
              </a:rPr>
              <a:t>. </a:t>
            </a:r>
            <a:r>
              <a:rPr lang="es-CL" sz="1300" dirty="0" err="1">
                <a:latin typeface="Nunito" pitchFamily="2" charset="0"/>
              </a:rPr>
              <a:t>Preventing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School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Failure</a:t>
            </a:r>
            <a:r>
              <a:rPr lang="es-CL" sz="1300" dirty="0">
                <a:latin typeface="Nunito" pitchFamily="2" charset="0"/>
              </a:rPr>
              <a:t>: </a:t>
            </a:r>
            <a:r>
              <a:rPr lang="es-CL" sz="1300" dirty="0" err="1">
                <a:latin typeface="Nunito" pitchFamily="2" charset="0"/>
              </a:rPr>
              <a:t>Alternative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Education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for</a:t>
            </a:r>
            <a:r>
              <a:rPr lang="es-CL" sz="1300" dirty="0">
                <a:latin typeface="Nunito" pitchFamily="2" charset="0"/>
              </a:rPr>
              <a:t> </a:t>
            </a:r>
            <a:r>
              <a:rPr lang="es-CL" sz="1300" dirty="0" err="1">
                <a:latin typeface="Nunito" pitchFamily="2" charset="0"/>
              </a:rPr>
              <a:t>Children</a:t>
            </a:r>
            <a:r>
              <a:rPr lang="es-CL" sz="1300" dirty="0">
                <a:latin typeface="Nunito" pitchFamily="2" charset="0"/>
              </a:rPr>
              <a:t> and </a:t>
            </a:r>
            <a:r>
              <a:rPr lang="es-CL" sz="1300" dirty="0" err="1">
                <a:latin typeface="Nunito" pitchFamily="2" charset="0"/>
              </a:rPr>
              <a:t>Youth</a:t>
            </a:r>
            <a:r>
              <a:rPr lang="es-CL" sz="1300" dirty="0">
                <a:latin typeface="Nunito" pitchFamily="2" charset="0"/>
              </a:rPr>
              <a:t>, 64(1), 12-18.</a:t>
            </a:r>
          </a:p>
          <a:p>
            <a:endParaRPr lang="es-CL" sz="1300" dirty="0"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7FDC8BC-A48C-BB67-4F56-0BB2EF8A8C32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173841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6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1226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Nunito</vt:lpstr>
      <vt:lpstr>Courier New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Thomas Edward Peet Moraga (tomaspemora)</dc:creator>
  <cp:lastModifiedBy>Helena Loreto Montenegro Maggio (helena.montenegro)</cp:lastModifiedBy>
  <cp:revision>12</cp:revision>
  <dcterms:created xsi:type="dcterms:W3CDTF">2022-08-02T14:50:44Z</dcterms:created>
  <dcterms:modified xsi:type="dcterms:W3CDTF">2025-01-07T09:25:15Z</dcterms:modified>
</cp:coreProperties>
</file>