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98" r:id="rId4"/>
    <p:sldId id="299" r:id="rId5"/>
    <p:sldId id="300" r:id="rId6"/>
    <p:sldId id="302" r:id="rId7"/>
    <p:sldId id="303" r:id="rId8"/>
    <p:sldId id="277" r:id="rId9"/>
  </p:sldIdLst>
  <p:sldSz cx="12192000" cy="6858000"/>
  <p:notesSz cx="6858000" cy="9144000"/>
  <p:embeddedFontLst>
    <p:embeddedFont>
      <p:font typeface="Nunito" pitchFamily="2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9" roundtripDataSignature="AMtx7miGZjRwQ5hsWurLRDtszvFQJZbCZ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mic matematica" initials="" lastIdx="2" clrIdx="0"/>
  <p:cmAuthor id="1" name="CARLOS ROJAS" initials="" lastIdx="1" clrIdx="1"/>
  <p:cmAuthor id="2" name="Helena Loreto Montenegro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8DF8"/>
    <a:srgbClr val="7284E5"/>
    <a:srgbClr val="E5D876"/>
    <a:srgbClr val="EB94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2A7B0A1-1E53-4486-91FF-E53DDF23C9CA}">
  <a:tblStyle styleId="{E2A7B0A1-1E53-4486-91FF-E53DDF23C9C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94694"/>
  </p:normalViewPr>
  <p:slideViewPr>
    <p:cSldViewPr snapToGrid="0">
      <p:cViewPr varScale="1">
        <p:scale>
          <a:sx n="106" d="100"/>
          <a:sy n="106" d="100"/>
        </p:scale>
        <p:origin x="13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39" Type="http://customschemas.google.com/relationships/presentationmetadata" Target="metadata"/><Relationship Id="rId3" Type="http://schemas.openxmlformats.org/officeDocument/2006/relationships/slide" Target="slides/slide2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2" Type="http://schemas.openxmlformats.org/officeDocument/2006/relationships/slide" Target="slides/slide1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704d73db7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3" name="Google Shape;83;g2704d73db7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 dirty="0"/>
          </a:p>
        </p:txBody>
      </p:sp>
      <p:sp>
        <p:nvSpPr>
          <p:cNvPr id="178" name="Google Shape;17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>
          <a:extLst>
            <a:ext uri="{FF2B5EF4-FFF2-40B4-BE49-F238E27FC236}">
              <a16:creationId xmlns:a16="http://schemas.microsoft.com/office/drawing/2014/main" id="{33219210-B1BA-3B8D-482A-3F8D9614E6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>
            <a:extLst>
              <a:ext uri="{FF2B5EF4-FFF2-40B4-BE49-F238E27FC236}">
                <a16:creationId xmlns:a16="http://schemas.microsoft.com/office/drawing/2014/main" id="{D937153F-FBC4-6894-43F6-B8648714F45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>
            <a:extLst>
              <a:ext uri="{FF2B5EF4-FFF2-40B4-BE49-F238E27FC236}">
                <a16:creationId xmlns:a16="http://schemas.microsoft.com/office/drawing/2014/main" id="{4C4043D9-3BB2-B9A1-BCB6-ADDABB22F3A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89365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>
          <a:extLst>
            <a:ext uri="{FF2B5EF4-FFF2-40B4-BE49-F238E27FC236}">
              <a16:creationId xmlns:a16="http://schemas.microsoft.com/office/drawing/2014/main" id="{3B640893-CFE7-1E50-0C71-450F4B95B1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>
            <a:extLst>
              <a:ext uri="{FF2B5EF4-FFF2-40B4-BE49-F238E27FC236}">
                <a16:creationId xmlns:a16="http://schemas.microsoft.com/office/drawing/2014/main" id="{1478D1FA-E407-8FCB-7675-87072689C06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>
            <a:extLst>
              <a:ext uri="{FF2B5EF4-FFF2-40B4-BE49-F238E27FC236}">
                <a16:creationId xmlns:a16="http://schemas.microsoft.com/office/drawing/2014/main" id="{56C51DC2-8E52-32DB-9AB5-2EB32BD6282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93281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>
          <a:extLst>
            <a:ext uri="{FF2B5EF4-FFF2-40B4-BE49-F238E27FC236}">
              <a16:creationId xmlns:a16="http://schemas.microsoft.com/office/drawing/2014/main" id="{CD8F7A44-92F2-6336-502F-C2CAA1859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>
            <a:extLst>
              <a:ext uri="{FF2B5EF4-FFF2-40B4-BE49-F238E27FC236}">
                <a16:creationId xmlns:a16="http://schemas.microsoft.com/office/drawing/2014/main" id="{7CA4D69E-9788-CB90-9CFB-B90725CF1EF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>
            <a:extLst>
              <a:ext uri="{FF2B5EF4-FFF2-40B4-BE49-F238E27FC236}">
                <a16:creationId xmlns:a16="http://schemas.microsoft.com/office/drawing/2014/main" id="{B5045738-0A93-E2A8-4A59-47015556932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7419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>
          <a:extLst>
            <a:ext uri="{FF2B5EF4-FFF2-40B4-BE49-F238E27FC236}">
              <a16:creationId xmlns:a16="http://schemas.microsoft.com/office/drawing/2014/main" id="{19F3FD9C-D0D3-FE39-2C7B-A003D3528A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>
            <a:extLst>
              <a:ext uri="{FF2B5EF4-FFF2-40B4-BE49-F238E27FC236}">
                <a16:creationId xmlns:a16="http://schemas.microsoft.com/office/drawing/2014/main" id="{C9A3ACA5-DE7B-AC71-566C-8A4BA95B5BC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>
            <a:extLst>
              <a:ext uri="{FF2B5EF4-FFF2-40B4-BE49-F238E27FC236}">
                <a16:creationId xmlns:a16="http://schemas.microsoft.com/office/drawing/2014/main" id="{18AD4B96-880B-B92F-BE4A-576DAB8231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9220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>
          <a:extLst>
            <a:ext uri="{FF2B5EF4-FFF2-40B4-BE49-F238E27FC236}">
              <a16:creationId xmlns:a16="http://schemas.microsoft.com/office/drawing/2014/main" id="{56036F4A-8C00-98DA-B728-8EB9C35A3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>
            <a:extLst>
              <a:ext uri="{FF2B5EF4-FFF2-40B4-BE49-F238E27FC236}">
                <a16:creationId xmlns:a16="http://schemas.microsoft.com/office/drawing/2014/main" id="{BDD98A67-FD4B-DC78-CBE6-07021568E91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>
            <a:extLst>
              <a:ext uri="{FF2B5EF4-FFF2-40B4-BE49-F238E27FC236}">
                <a16:creationId xmlns:a16="http://schemas.microsoft.com/office/drawing/2014/main" id="{292FDD7C-7462-3193-2A88-0FE3266D48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37376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44" name="Google Shape;34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MM-en-blanco">
  <p:cSld name="CMM-en-blanco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g2704d73db7f_0_12" descr="Interfaz de usuario gráfica, Aplicación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g2704d73db7f_0_12"/>
          <p:cNvSpPr/>
          <p:nvPr/>
        </p:nvSpPr>
        <p:spPr>
          <a:xfrm>
            <a:off x="4296792" y="887767"/>
            <a:ext cx="5397600" cy="3462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g2704d73db7f_0_12"/>
          <p:cNvSpPr/>
          <p:nvPr/>
        </p:nvSpPr>
        <p:spPr>
          <a:xfrm>
            <a:off x="9610725" y="6029325"/>
            <a:ext cx="762000" cy="744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8" name="Google Shape;88;g2704d73db7f_0_12" descr="Logotip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66859" y="6141388"/>
            <a:ext cx="693518" cy="50524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7E40C965-7389-C44A-3E12-C7A366ACDF78}"/>
              </a:ext>
            </a:extLst>
          </p:cNvPr>
          <p:cNvSpPr/>
          <p:nvPr/>
        </p:nvSpPr>
        <p:spPr>
          <a:xfrm>
            <a:off x="679010" y="6029325"/>
            <a:ext cx="10728356" cy="74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DBE82819-54E0-FD26-659C-436B1ECCFD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095" y="6111172"/>
            <a:ext cx="5612130" cy="617220"/>
          </a:xfrm>
          <a:prstGeom prst="rect">
            <a:avLst/>
          </a:prstGeom>
        </p:spPr>
      </p:pic>
      <p:sp>
        <p:nvSpPr>
          <p:cNvPr id="5" name="Google Shape;166;p30">
            <a:extLst>
              <a:ext uri="{FF2B5EF4-FFF2-40B4-BE49-F238E27FC236}">
                <a16:creationId xmlns:a16="http://schemas.microsoft.com/office/drawing/2014/main" id="{CC688BC1-4A53-5194-8109-CD3860233010}"/>
              </a:ext>
            </a:extLst>
          </p:cNvPr>
          <p:cNvSpPr txBox="1"/>
          <p:nvPr/>
        </p:nvSpPr>
        <p:spPr>
          <a:xfrm>
            <a:off x="924850" y="649600"/>
            <a:ext cx="10241700" cy="45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2800"/>
              <a:buFont typeface="Arial"/>
              <a:buNone/>
            </a:pPr>
            <a:br>
              <a:rPr lang="es-CL" sz="2700" b="1" i="0" u="none" strike="noStrike" cap="none" dirty="0">
                <a:solidFill>
                  <a:srgbClr val="366092"/>
                </a:solidFill>
                <a:latin typeface="Nunito"/>
                <a:ea typeface="Nunito"/>
                <a:cs typeface="Nunito"/>
                <a:sym typeface="Nunito"/>
              </a:rPr>
            </a:br>
            <a:endParaRPr lang="es-CL" sz="2700" b="1" i="0" u="none" strike="noStrike" cap="none" dirty="0">
              <a:solidFill>
                <a:srgbClr val="366092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2800"/>
              <a:buFont typeface="Arial"/>
              <a:buNone/>
            </a:pPr>
            <a:endParaRPr lang="es-CL" sz="2700" b="1" dirty="0">
              <a:solidFill>
                <a:srgbClr val="366092"/>
              </a:solidFill>
              <a:latin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2800"/>
              <a:buFont typeface="Arial"/>
              <a:buNone/>
            </a:pPr>
            <a:r>
              <a:rPr lang="es-CL" sz="3200" b="1" dirty="0">
                <a:solidFill>
                  <a:srgbClr val="5599B4"/>
                </a:solidFill>
                <a:latin typeface="Nunito"/>
                <a:sym typeface="Nunito"/>
              </a:rPr>
              <a:t>OPINIÓN DE PROFESORES EN FORMACIÓN Y EJERCICIO DOCENTE ACERCA DEL USO DEL ANÁLISIS DIDÁCTICO EN CONTEXTOS ESCOLARES AUTÉNTICOS</a:t>
            </a:r>
            <a:br>
              <a:rPr lang="es-CL" sz="1800" dirty="0">
                <a:solidFill>
                  <a:srgbClr val="535353"/>
                </a:solidFill>
                <a:latin typeface="Nunito"/>
                <a:sym typeface="Nunito"/>
              </a:rPr>
            </a:br>
            <a:br>
              <a:rPr lang="es-CL" sz="1800" dirty="0">
                <a:solidFill>
                  <a:srgbClr val="535353"/>
                </a:solidFill>
                <a:latin typeface="Nunito"/>
                <a:sym typeface="Nunito"/>
              </a:rPr>
            </a:br>
            <a:br>
              <a:rPr lang="es-CL" sz="1800" dirty="0">
                <a:solidFill>
                  <a:srgbClr val="535353"/>
                </a:solidFill>
                <a:latin typeface="Nunito"/>
                <a:sym typeface="Nunito"/>
              </a:rPr>
            </a:br>
            <a:br>
              <a:rPr lang="es-CL" sz="1800" dirty="0">
                <a:solidFill>
                  <a:srgbClr val="535353"/>
                </a:solidFill>
                <a:latin typeface="Nunito"/>
                <a:sym typeface="Nunito"/>
              </a:rPr>
            </a:br>
            <a:endParaRPr lang="es-CL" sz="1800" dirty="0">
              <a:solidFill>
                <a:srgbClr val="535353"/>
              </a:solidFill>
              <a:latin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2800"/>
              <a:buFont typeface="Arial"/>
              <a:buNone/>
            </a:pPr>
            <a:endParaRPr lang="es-CL" sz="1800" dirty="0">
              <a:solidFill>
                <a:srgbClr val="535353"/>
              </a:solidFill>
              <a:latin typeface="Nunito"/>
              <a:sym typeface="Nunito"/>
            </a:endParaRPr>
          </a:p>
          <a:p>
            <a:pPr>
              <a:buClr>
                <a:srgbClr val="366092"/>
              </a:buClr>
              <a:buSzPts val="2800"/>
            </a:pPr>
            <a:br>
              <a:rPr lang="es-CL" sz="1800" dirty="0">
                <a:solidFill>
                  <a:srgbClr val="535353"/>
                </a:solidFill>
                <a:latin typeface="Nunito"/>
                <a:sym typeface="Nunito"/>
              </a:rPr>
            </a:br>
            <a:r>
              <a:rPr lang="es-CL" sz="1800" dirty="0">
                <a:solidFill>
                  <a:srgbClr val="535353"/>
                </a:solidFill>
                <a:latin typeface="Nunito"/>
                <a:sym typeface="Nunito"/>
              </a:rPr>
              <a:t>Expositores: </a:t>
            </a:r>
            <a:r>
              <a:rPr lang="en-US" sz="1800" dirty="0">
                <a:solidFill>
                  <a:srgbClr val="535353"/>
                </a:solidFill>
                <a:latin typeface="Nunito"/>
                <a:sym typeface="Nunito"/>
              </a:rPr>
              <a:t> A Pinto-Vergara - C </a:t>
            </a:r>
            <a:r>
              <a:rPr lang="en-US" sz="1800" dirty="0" err="1">
                <a:solidFill>
                  <a:srgbClr val="535353"/>
                </a:solidFill>
                <a:latin typeface="Nunito"/>
                <a:sym typeface="Nunito"/>
              </a:rPr>
              <a:t>Matus-Zúñiga</a:t>
            </a:r>
            <a:br>
              <a:rPr lang="es-CL" sz="1800" dirty="0">
                <a:solidFill>
                  <a:srgbClr val="535353"/>
                </a:solidFill>
                <a:latin typeface="Nunito"/>
                <a:sym typeface="Nunito"/>
              </a:rPr>
            </a:br>
            <a:r>
              <a:rPr lang="es-CL" sz="1800" dirty="0">
                <a:solidFill>
                  <a:srgbClr val="535353"/>
                </a:solidFill>
                <a:latin typeface="Nunito"/>
                <a:sym typeface="Nunito"/>
              </a:rPr>
              <a:t>Institución: </a:t>
            </a:r>
            <a:r>
              <a:rPr lang="en-US" sz="1800" dirty="0">
                <a:solidFill>
                  <a:srgbClr val="535353"/>
                </a:solidFill>
                <a:latin typeface="Nunito"/>
                <a:sym typeface="Nunito"/>
              </a:rPr>
              <a:t>Universidad de Santiago de Chile, Santiago, Chile</a:t>
            </a:r>
          </a:p>
          <a:p>
            <a:endParaRPr lang="es-CL" sz="24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2800"/>
              <a:buFont typeface="Arial"/>
              <a:buNone/>
            </a:pPr>
            <a:endParaRPr lang="es-CL" sz="1800" b="0" i="0" u="none" strike="noStrike" cap="none" dirty="0">
              <a:solidFill>
                <a:srgbClr val="535353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2800"/>
              <a:buFont typeface="Arial"/>
              <a:buNone/>
            </a:pPr>
            <a:endParaRPr sz="2700" b="1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6" name="Imagen 5" descr="Imagen que contiene Texto&#10;&#10;Descripción generada automáticamente">
            <a:extLst>
              <a:ext uri="{FF2B5EF4-FFF2-40B4-BE49-F238E27FC236}">
                <a16:creationId xmlns:a16="http://schemas.microsoft.com/office/drawing/2014/main" id="{D159BD1E-8DDB-B149-BCC4-4CC2445B7A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08400" y="5049266"/>
            <a:ext cx="3683000" cy="6477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1"/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7853D48-5295-4A77-F98D-DC6FBEEFF754}"/>
              </a:ext>
            </a:extLst>
          </p:cNvPr>
          <p:cNvSpPr txBox="1"/>
          <p:nvPr/>
        </p:nvSpPr>
        <p:spPr>
          <a:xfrm>
            <a:off x="5784819" y="1761608"/>
            <a:ext cx="5669243" cy="3662541"/>
          </a:xfrm>
          <a:prstGeom prst="rect">
            <a:avLst/>
          </a:prstGeom>
          <a:solidFill>
            <a:srgbClr val="E5D87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2000" dirty="0">
                <a:latin typeface="Nunito" pitchFamily="2" charset="0"/>
              </a:rPr>
              <a:t>La investigación plantea indagar acerca de la transferencia pedagógica a los campos de práctica y de ejercicio docente, de la herramienta Análisis Didáctico, utilizada en los ramos de Taller I y II de Herramientas Didácticas de la Matemática, de la carrera de Pedagogía en Matemática y Computación como mejora a la implementación del currículum y la didáctica de la asignatura de matemática.</a:t>
            </a:r>
          </a:p>
          <a:p>
            <a:pPr algn="ctr"/>
            <a:endParaRPr lang="es-CL" sz="2000" dirty="0">
              <a:latin typeface="Nunito" pitchFamily="2" charset="0"/>
            </a:endParaRPr>
          </a:p>
          <a:p>
            <a:pPr algn="ctr"/>
            <a:r>
              <a:rPr lang="es-CL" sz="1600" dirty="0">
                <a:latin typeface="Nunito" pitchFamily="2" charset="0"/>
              </a:rPr>
              <a:t>Palabras clave: Práctica docente, Formación de Profesores, Análisis didáctico.</a:t>
            </a:r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4DA7281C-1EFF-2471-C1C2-2EB7A8DF819C}"/>
              </a:ext>
            </a:extLst>
          </p:cNvPr>
          <p:cNvSpPr txBox="1"/>
          <p:nvPr/>
        </p:nvSpPr>
        <p:spPr>
          <a:xfrm>
            <a:off x="690882" y="369300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400" b="1" dirty="0">
                <a:solidFill>
                  <a:srgbClr val="5599B4"/>
                </a:solidFill>
                <a:latin typeface="Nunito"/>
              </a:rPr>
              <a:t>Contextualización del problema que se aborda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D0ECFB2-8714-9C46-A45C-8F22F1F0AE23}"/>
              </a:ext>
            </a:extLst>
          </p:cNvPr>
          <p:cNvSpPr txBox="1"/>
          <p:nvPr/>
        </p:nvSpPr>
        <p:spPr>
          <a:xfrm>
            <a:off x="919481" y="1413047"/>
            <a:ext cx="4542855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000" dirty="0"/>
              <a:t>El estudio de la práctica docente debe considerar las relaciones entre el educador, el contenido y el aprendiz, incluyendo el contexto, significados e intenciones de las actividades docentes (Da Ponte y Chapman, 2006).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L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000" dirty="0"/>
              <a:t>La formación docente enfrenta desafíos complejos derivados de factores sociales y culturales que tensionan su trabajo, aunque es posible influir en las acciones necesarias para resolverlos (Russell et al., 2016).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>
          <a:extLst>
            <a:ext uri="{FF2B5EF4-FFF2-40B4-BE49-F238E27FC236}">
              <a16:creationId xmlns:a16="http://schemas.microsoft.com/office/drawing/2014/main" id="{63F56D4A-7116-FD5E-7985-6B702275B1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D357FA01-33B8-3534-B3C9-8A59107EBCC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1">
            <a:extLst>
              <a:ext uri="{FF2B5EF4-FFF2-40B4-BE49-F238E27FC236}">
                <a16:creationId xmlns:a16="http://schemas.microsoft.com/office/drawing/2014/main" id="{56F88CAA-8CAA-097D-C5F9-1937B911A069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54C949F-CD00-3A9C-CD45-EB17AA19197E}"/>
              </a:ext>
            </a:extLst>
          </p:cNvPr>
          <p:cNvSpPr txBox="1"/>
          <p:nvPr/>
        </p:nvSpPr>
        <p:spPr>
          <a:xfrm>
            <a:off x="1094513" y="1797784"/>
            <a:ext cx="971673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dirty="0">
                <a:latin typeface="Nunito" pitchFamily="2" charset="0"/>
              </a:rPr>
              <a:t>Esta investigación es una continuación de la indagación a nuestra propia práctica, enfocándose en cómo el análisis didáctico prepara a los profesores en formación para enfrentar su práctica profesional.</a:t>
            </a:r>
          </a:p>
          <a:p>
            <a:pPr algn="ctr"/>
            <a:r>
              <a:rPr lang="es-CL" sz="2000" dirty="0">
                <a:latin typeface="Nunito" pitchFamily="2" charset="0"/>
              </a:rPr>
              <a:t>Se exploran las percepciones de docentes noveles respecto a esta estrategia en contextos escolares auténticos (</a:t>
            </a:r>
            <a:r>
              <a:rPr lang="es-CL" sz="2000" dirty="0" err="1">
                <a:latin typeface="Nunito" pitchFamily="2" charset="0"/>
              </a:rPr>
              <a:t>Aulls</a:t>
            </a:r>
            <a:r>
              <a:rPr lang="es-CL" sz="2000" dirty="0">
                <a:latin typeface="Nunito" pitchFamily="2" charset="0"/>
              </a:rPr>
              <a:t> y Shore, 2008).</a:t>
            </a:r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C9FB79F9-2721-A9FA-7704-DE6AA9D15B67}"/>
              </a:ext>
            </a:extLst>
          </p:cNvPr>
          <p:cNvSpPr txBox="1"/>
          <p:nvPr/>
        </p:nvSpPr>
        <p:spPr>
          <a:xfrm>
            <a:off x="690882" y="369300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400" b="1" dirty="0">
                <a:solidFill>
                  <a:srgbClr val="5599B4"/>
                </a:solidFill>
                <a:latin typeface="Nunito"/>
              </a:rPr>
              <a:t>Marco referencial</a:t>
            </a:r>
          </a:p>
        </p:txBody>
      </p:sp>
    </p:spTree>
    <p:extLst>
      <p:ext uri="{BB962C8B-B14F-4D97-AF65-F5344CB8AC3E}">
        <p14:creationId xmlns:p14="http://schemas.microsoft.com/office/powerpoint/2010/main" val="1411343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>
          <a:extLst>
            <a:ext uri="{FF2B5EF4-FFF2-40B4-BE49-F238E27FC236}">
              <a16:creationId xmlns:a16="http://schemas.microsoft.com/office/drawing/2014/main" id="{86FDA77D-9827-38FB-8824-3D53CCD375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93A6B177-D624-9212-BE50-5563196C75B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1">
            <a:extLst>
              <a:ext uri="{FF2B5EF4-FFF2-40B4-BE49-F238E27FC236}">
                <a16:creationId xmlns:a16="http://schemas.microsoft.com/office/drawing/2014/main" id="{3222263E-E038-93CB-3C43-785EE1042F83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611AD68-6BA7-1557-3040-E1BE2A2A87F3}"/>
              </a:ext>
            </a:extLst>
          </p:cNvPr>
          <p:cNvSpPr txBox="1"/>
          <p:nvPr/>
        </p:nvSpPr>
        <p:spPr>
          <a:xfrm>
            <a:off x="912030" y="1244050"/>
            <a:ext cx="971673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>
                <a:latin typeface="Nunito" pitchFamily="2" charset="0"/>
              </a:rPr>
              <a:t>Enfoque: </a:t>
            </a:r>
            <a:r>
              <a:rPr lang="es-CL" sz="2000" dirty="0">
                <a:latin typeface="Nunito" pitchFamily="2" charset="0"/>
              </a:rPr>
              <a:t>Investigación cualitativa de análisis de caso con diseño fenomenológico.</a:t>
            </a:r>
          </a:p>
          <a:p>
            <a:endParaRPr lang="es-CL" sz="2000" dirty="0">
              <a:latin typeface="Nunito" pitchFamily="2" charset="0"/>
            </a:endParaRPr>
          </a:p>
          <a:p>
            <a:r>
              <a:rPr lang="es-CL" sz="2000" b="1" dirty="0">
                <a:latin typeface="Nunito" pitchFamily="2" charset="0"/>
              </a:rPr>
              <a:t>Participantes: </a:t>
            </a:r>
            <a:r>
              <a:rPr lang="es-CL" sz="2000" dirty="0">
                <a:latin typeface="Nunito" pitchFamily="2" charset="0"/>
              </a:rPr>
              <a:t>6 estudiantes seleccionados intencionalmente que cursaron el Taller I y II de Herramientas Didácticas de la Matemática en Pedagogía en Matemática y Computación de la Universidad de Santiago de Chile.</a:t>
            </a:r>
          </a:p>
          <a:p>
            <a:endParaRPr lang="es-CL" sz="2000" dirty="0">
              <a:latin typeface="Nunito" pitchFamily="2" charset="0"/>
            </a:endParaRPr>
          </a:p>
          <a:p>
            <a:r>
              <a:rPr lang="es-CL" sz="2000" b="1" dirty="0">
                <a:latin typeface="Nunito" pitchFamily="2" charset="0"/>
              </a:rPr>
              <a:t>Instrumentos: </a:t>
            </a:r>
            <a:r>
              <a:rPr lang="es-CL" sz="2000" dirty="0" err="1">
                <a:latin typeface="Nunito" pitchFamily="2" charset="0"/>
              </a:rPr>
              <a:t>Focus</a:t>
            </a:r>
            <a:r>
              <a:rPr lang="es-CL" sz="2000" dirty="0">
                <a:latin typeface="Nunito" pitchFamily="2" charset="0"/>
              </a:rPr>
              <a:t> </a:t>
            </a:r>
            <a:r>
              <a:rPr lang="es-CL" sz="2000" dirty="0" err="1">
                <a:latin typeface="Nunito" pitchFamily="2" charset="0"/>
              </a:rPr>
              <a:t>group</a:t>
            </a:r>
            <a:r>
              <a:rPr lang="es-CL" sz="2000" dirty="0">
                <a:latin typeface="Nunito" pitchFamily="2" charset="0"/>
              </a:rPr>
              <a:t> virtual realizado en octubre de 2024.</a:t>
            </a:r>
          </a:p>
          <a:p>
            <a:endParaRPr lang="es-CL" sz="2000" dirty="0">
              <a:latin typeface="Nunito" pitchFamily="2" charset="0"/>
            </a:endParaRPr>
          </a:p>
          <a:p>
            <a:r>
              <a:rPr lang="es-CL" sz="2000" b="1" dirty="0">
                <a:latin typeface="Nunito" pitchFamily="2" charset="0"/>
              </a:rPr>
              <a:t>Análisis de datos: </a:t>
            </a:r>
            <a:r>
              <a:rPr lang="es-CL" sz="2000" dirty="0">
                <a:latin typeface="Nunito" pitchFamily="2" charset="0"/>
              </a:rPr>
              <a:t>Patrones y categorías organizadas mediante una tabla adaptada de Miles y </a:t>
            </a:r>
            <a:r>
              <a:rPr lang="es-CL" sz="2000" dirty="0" err="1">
                <a:latin typeface="Nunito" pitchFamily="2" charset="0"/>
              </a:rPr>
              <a:t>Huberman</a:t>
            </a:r>
            <a:r>
              <a:rPr lang="es-CL" sz="2000" dirty="0">
                <a:latin typeface="Nunito" pitchFamily="2" charset="0"/>
              </a:rPr>
              <a:t> (1994).</a:t>
            </a:r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588BF0CF-9126-1290-C8A7-79FB41B38538}"/>
              </a:ext>
            </a:extLst>
          </p:cNvPr>
          <p:cNvSpPr txBox="1"/>
          <p:nvPr/>
        </p:nvSpPr>
        <p:spPr>
          <a:xfrm>
            <a:off x="690882" y="369300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400" b="1" dirty="0">
                <a:solidFill>
                  <a:srgbClr val="5599B4"/>
                </a:solidFill>
                <a:latin typeface="Nunito"/>
              </a:rPr>
              <a:t>Metodología</a:t>
            </a:r>
          </a:p>
        </p:txBody>
      </p:sp>
    </p:spTree>
    <p:extLst>
      <p:ext uri="{BB962C8B-B14F-4D97-AF65-F5344CB8AC3E}">
        <p14:creationId xmlns:p14="http://schemas.microsoft.com/office/powerpoint/2010/main" val="2216140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>
          <a:extLst>
            <a:ext uri="{FF2B5EF4-FFF2-40B4-BE49-F238E27FC236}">
              <a16:creationId xmlns:a16="http://schemas.microsoft.com/office/drawing/2014/main" id="{9FD31180-5ABF-6429-C086-4DBB6D8E99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2213B31E-FCE1-C396-A12A-A8F129932B3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1">
            <a:extLst>
              <a:ext uri="{FF2B5EF4-FFF2-40B4-BE49-F238E27FC236}">
                <a16:creationId xmlns:a16="http://schemas.microsoft.com/office/drawing/2014/main" id="{149F7BD9-577D-ECA5-338E-64CF1C89B65B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7DC28F8-F59D-7F8F-DE36-5168CD067FBA}"/>
              </a:ext>
            </a:extLst>
          </p:cNvPr>
          <p:cNvSpPr txBox="1"/>
          <p:nvPr/>
        </p:nvSpPr>
        <p:spPr>
          <a:xfrm>
            <a:off x="541283" y="738600"/>
            <a:ext cx="1110943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b="1" dirty="0">
                <a:effectLst/>
              </a:rPr>
              <a:t>Impacto del Análisis Didáctico en la Formación Docente</a:t>
            </a:r>
            <a:endParaRPr lang="es-CL" sz="1200" dirty="0">
              <a:effectLst/>
            </a:endParaRPr>
          </a:p>
          <a:p>
            <a:pPr algn="l"/>
            <a:r>
              <a:rPr lang="es-CL" sz="1200" dirty="0">
                <a:effectLst/>
              </a:rPr>
              <a:t>● </a:t>
            </a:r>
            <a:r>
              <a:rPr lang="es-CL" sz="1200" b="1" dirty="0">
                <a:effectLst/>
              </a:rPr>
              <a:t>Valoración de los Talleres:</a:t>
            </a:r>
            <a:r>
              <a:rPr lang="es-CL" sz="1200" dirty="0">
                <a:effectLst/>
              </a:rPr>
              <a:t> Los estudiantes consideran los talleres de herramientas didácticas como una de las </a:t>
            </a:r>
            <a:r>
              <a:rPr lang="es-CL" sz="1200" b="1" dirty="0">
                <a:effectLst/>
              </a:rPr>
              <a:t>mejores experiencias</a:t>
            </a:r>
            <a:r>
              <a:rPr lang="es-CL" sz="1200" dirty="0">
                <a:effectLst/>
              </a:rPr>
              <a:t> de su carrera. Las herramientas proporcionadas son </a:t>
            </a:r>
            <a:r>
              <a:rPr lang="es-CL" sz="1200" b="1" dirty="0">
                <a:effectLst/>
              </a:rPr>
              <a:t>esenciales</a:t>
            </a:r>
            <a:r>
              <a:rPr lang="es-CL" sz="1200" dirty="0">
                <a:effectLst/>
              </a:rPr>
              <a:t> para planificar clases para las prácticas. El trabajo colaborativo y las retroalimentaciones entre compañeros son </a:t>
            </a:r>
            <a:r>
              <a:rPr lang="es-CL" sz="1200" b="1" dirty="0">
                <a:effectLst/>
              </a:rPr>
              <a:t>fundamentales</a:t>
            </a:r>
            <a:r>
              <a:rPr lang="es-CL" sz="1200" dirty="0">
                <a:effectLst/>
              </a:rPr>
              <a:t>.</a:t>
            </a:r>
          </a:p>
          <a:p>
            <a:pPr algn="l"/>
            <a:r>
              <a:rPr lang="es-CL" sz="1200" dirty="0">
                <a:effectLst/>
              </a:rPr>
              <a:t>○ </a:t>
            </a:r>
            <a:r>
              <a:rPr lang="es-CL" sz="1200" i="1" dirty="0">
                <a:effectLst/>
              </a:rPr>
              <a:t>Cita textual Estudiante 1:</a:t>
            </a:r>
            <a:r>
              <a:rPr lang="es-CL" sz="1200" dirty="0">
                <a:effectLst/>
              </a:rPr>
              <a:t> "</a:t>
            </a:r>
            <a:r>
              <a:rPr lang="es-CL" sz="1200" i="1" dirty="0">
                <a:effectLst/>
              </a:rPr>
              <a:t>yo creo que fue de las mejores experiencias que tenía en la carrera... las herramientas que me entregó el ramo fueron súper valiosas al momento de empezar a planificar mis clases”</a:t>
            </a:r>
          </a:p>
          <a:p>
            <a:pPr algn="l"/>
            <a:endParaRPr lang="es-CL" sz="1200" dirty="0">
              <a:effectLst/>
            </a:endParaRPr>
          </a:p>
          <a:p>
            <a:pPr algn="l"/>
            <a:r>
              <a:rPr lang="es-CL" sz="1200" dirty="0">
                <a:effectLst/>
              </a:rPr>
              <a:t>● </a:t>
            </a:r>
            <a:r>
              <a:rPr lang="es-CL" sz="1200" b="1" dirty="0">
                <a:effectLst/>
              </a:rPr>
              <a:t>Componentes Clave del Análisis Didáctico:</a:t>
            </a:r>
            <a:endParaRPr lang="es-CL" sz="1200" dirty="0">
              <a:effectLst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CL" sz="1200" b="1" dirty="0">
                <a:effectLst/>
              </a:rPr>
              <a:t>Análisis Curricular:</a:t>
            </a:r>
            <a:r>
              <a:rPr lang="es-CL" sz="1200" dirty="0">
                <a:effectLst/>
              </a:rPr>
              <a:t> El análisis de recursos (bases, programas, guías) fue </a:t>
            </a:r>
            <a:r>
              <a:rPr lang="es-CL" sz="1200" b="1" dirty="0">
                <a:effectLst/>
              </a:rPr>
              <a:t>extenso pero valioso</a:t>
            </a:r>
            <a:r>
              <a:rPr lang="es-CL" sz="1200" dirty="0">
                <a:effectLst/>
              </a:rPr>
              <a:t>, empoderando a los futuros docentes. Las guías docentes son una herramienta clave para la planificación.</a:t>
            </a:r>
          </a:p>
          <a:p>
            <a:pPr algn="l"/>
            <a:r>
              <a:rPr lang="es-CL" sz="1200" i="1" dirty="0">
                <a:effectLst/>
              </a:rPr>
              <a:t>Cita textual Estudiante 2:</a:t>
            </a:r>
            <a:r>
              <a:rPr lang="es-CL" sz="1200" dirty="0">
                <a:effectLst/>
              </a:rPr>
              <a:t> </a:t>
            </a:r>
            <a:r>
              <a:rPr lang="es-CL" sz="1200" i="1" dirty="0">
                <a:effectLst/>
              </a:rPr>
              <a:t>"el análisis curricular hace eso como empoderarte y hacerte el profe que está enseñando”</a:t>
            </a:r>
          </a:p>
          <a:p>
            <a:pPr algn="l"/>
            <a:endParaRPr lang="es-CL" sz="1200" dirty="0">
              <a:effectLst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CL" sz="1200" b="1" dirty="0">
                <a:effectLst/>
              </a:rPr>
              <a:t>Análisis Conceptual:</a:t>
            </a:r>
            <a:r>
              <a:rPr lang="es-CL" sz="1200" dirty="0">
                <a:effectLst/>
              </a:rPr>
              <a:t> El trabajo con conceptos y la génesis epistemológica fue </a:t>
            </a:r>
            <a:r>
              <a:rPr lang="es-CL" sz="1200" b="1" dirty="0">
                <a:effectLst/>
              </a:rPr>
              <a:t>muy enriquecedor</a:t>
            </a:r>
            <a:r>
              <a:rPr lang="es-CL" sz="1200" dirty="0">
                <a:effectLst/>
              </a:rPr>
              <a:t>. La parte histórica requirió </a:t>
            </a:r>
            <a:r>
              <a:rPr lang="es-CL" sz="1200" b="1" dirty="0">
                <a:effectLst/>
              </a:rPr>
              <a:t>mucha investigación</a:t>
            </a:r>
            <a:r>
              <a:rPr lang="es-CL" sz="1200" dirty="0">
                <a:effectLst/>
              </a:rPr>
              <a:t>.</a:t>
            </a:r>
          </a:p>
          <a:p>
            <a:pPr algn="l"/>
            <a:r>
              <a:rPr lang="es-CL" sz="1200" i="1" dirty="0">
                <a:effectLst/>
              </a:rPr>
              <a:t>Cita textual Estudiante  3:</a:t>
            </a:r>
            <a:r>
              <a:rPr lang="es-CL" sz="1200" dirty="0">
                <a:effectLst/>
              </a:rPr>
              <a:t> </a:t>
            </a:r>
            <a:r>
              <a:rPr lang="es-CL" sz="1200" i="1" dirty="0">
                <a:effectLst/>
              </a:rPr>
              <a:t>"lo epistemológico y histórico fue un trabajo árido, difícil, complejo, buscar mucha investigación pero uno conoce cosas que no vio años antes en la carrera”</a:t>
            </a:r>
          </a:p>
          <a:p>
            <a:pPr algn="l"/>
            <a:endParaRPr lang="es-CL" sz="1200" dirty="0">
              <a:effectLst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CL" sz="1200" b="1" dirty="0">
                <a:effectLst/>
              </a:rPr>
              <a:t>Análisis del Contenido:</a:t>
            </a:r>
            <a:r>
              <a:rPr lang="es-CL" sz="1200" dirty="0">
                <a:effectLst/>
              </a:rPr>
              <a:t> Los </a:t>
            </a:r>
            <a:r>
              <a:rPr lang="es-CL" sz="1200" b="1" dirty="0">
                <a:effectLst/>
              </a:rPr>
              <a:t>mapas conceptuales</a:t>
            </a:r>
            <a:r>
              <a:rPr lang="es-CL" sz="1200" dirty="0">
                <a:effectLst/>
              </a:rPr>
              <a:t> fueron </a:t>
            </a:r>
            <a:r>
              <a:rPr lang="es-CL" sz="1200" b="1" dirty="0">
                <a:effectLst/>
              </a:rPr>
              <a:t>fundamentales</a:t>
            </a:r>
            <a:r>
              <a:rPr lang="es-CL" sz="1200" dirty="0">
                <a:effectLst/>
              </a:rPr>
              <a:t> para la representación del contenido. La interrelación con otras disciplinas es </a:t>
            </a:r>
            <a:r>
              <a:rPr lang="es-CL" sz="1200" b="1" dirty="0">
                <a:effectLst/>
              </a:rPr>
              <a:t>importante</a:t>
            </a:r>
            <a:r>
              <a:rPr lang="es-CL" sz="1200" dirty="0">
                <a:effectLst/>
              </a:rPr>
              <a:t>.</a:t>
            </a:r>
          </a:p>
          <a:p>
            <a:pPr algn="l"/>
            <a:r>
              <a:rPr lang="es-CL" sz="1200" i="1" dirty="0">
                <a:effectLst/>
              </a:rPr>
              <a:t>Cita textual Estudiante 4:</a:t>
            </a:r>
            <a:r>
              <a:rPr lang="es-CL" sz="1200" dirty="0">
                <a:effectLst/>
              </a:rPr>
              <a:t> </a:t>
            </a:r>
            <a:r>
              <a:rPr lang="es-CL" sz="1200" i="1" dirty="0">
                <a:effectLst/>
              </a:rPr>
              <a:t>"los mapas te ayudan a hacer esa parte... los mapas serían como la parte fundamental para llenar esta parte que es el trabajo previo al final del trabajo”</a:t>
            </a:r>
          </a:p>
          <a:p>
            <a:pPr algn="l"/>
            <a:endParaRPr lang="es-CL" sz="1200" dirty="0">
              <a:effectLst/>
            </a:endParaRPr>
          </a:p>
          <a:p>
            <a:pPr algn="l"/>
            <a:r>
              <a:rPr lang="es-CL" sz="1200" dirty="0">
                <a:effectLst/>
              </a:rPr>
              <a:t>● </a:t>
            </a:r>
            <a:r>
              <a:rPr lang="es-CL" sz="1200" b="1" dirty="0">
                <a:effectLst/>
              </a:rPr>
              <a:t>Impacto en la Práctica:</a:t>
            </a:r>
            <a:r>
              <a:rPr lang="es-CL" sz="1200" dirty="0">
                <a:effectLst/>
              </a:rPr>
              <a:t> Los talleres ayudan a </a:t>
            </a:r>
            <a:r>
              <a:rPr lang="es-CL" sz="1200" b="1" dirty="0">
                <a:effectLst/>
              </a:rPr>
              <a:t>ordenar ideas</a:t>
            </a:r>
            <a:r>
              <a:rPr lang="es-CL" sz="1200" dirty="0">
                <a:effectLst/>
              </a:rPr>
              <a:t> y planificar clases. El trabajo final (planificación de unidad) es una </a:t>
            </a:r>
            <a:r>
              <a:rPr lang="es-CL" sz="1200" b="1" dirty="0">
                <a:effectLst/>
              </a:rPr>
              <a:t>herramienta muy útil</a:t>
            </a:r>
            <a:r>
              <a:rPr lang="es-CL" sz="1200" dirty="0">
                <a:effectLst/>
              </a:rPr>
              <a:t>. Las </a:t>
            </a:r>
            <a:r>
              <a:rPr lang="es-CL" sz="1200" dirty="0" err="1">
                <a:effectLst/>
              </a:rPr>
              <a:t>miniclases</a:t>
            </a:r>
            <a:r>
              <a:rPr lang="es-CL" sz="1200" dirty="0">
                <a:effectLst/>
              </a:rPr>
              <a:t> mejoran la </a:t>
            </a:r>
            <a:r>
              <a:rPr lang="es-CL" sz="1200" b="1" dirty="0">
                <a:effectLst/>
              </a:rPr>
              <a:t>confianza</a:t>
            </a:r>
            <a:r>
              <a:rPr lang="es-CL" sz="1200" dirty="0">
                <a:effectLst/>
              </a:rPr>
              <a:t>. Los trabajos son de </a:t>
            </a:r>
            <a:r>
              <a:rPr lang="es-CL" sz="1200" b="1" dirty="0">
                <a:effectLst/>
              </a:rPr>
              <a:t>alta calidad</a:t>
            </a:r>
            <a:r>
              <a:rPr lang="es-CL" sz="1200" dirty="0">
                <a:effectLst/>
              </a:rPr>
              <a:t> y sirven para </a:t>
            </a:r>
            <a:r>
              <a:rPr lang="es-CL" sz="1200" b="1" dirty="0">
                <a:effectLst/>
              </a:rPr>
              <a:t>perfeccionar</a:t>
            </a:r>
            <a:r>
              <a:rPr lang="es-CL" sz="1200" dirty="0">
                <a:effectLst/>
              </a:rPr>
              <a:t> la práctica. Los estudiantes usan trabajos de compañeros para </a:t>
            </a:r>
            <a:r>
              <a:rPr lang="es-CL" sz="1200" b="1" dirty="0">
                <a:effectLst/>
              </a:rPr>
              <a:t>complementar</a:t>
            </a:r>
            <a:r>
              <a:rPr lang="es-CL" sz="1200" dirty="0">
                <a:effectLst/>
              </a:rPr>
              <a:t> sus planificaciones. El análisis didáctico ayuda a definir cómo </a:t>
            </a:r>
            <a:r>
              <a:rPr lang="es-CL" sz="1200" b="1" dirty="0">
                <a:effectLst/>
              </a:rPr>
              <a:t>enseñar y evaluar</a:t>
            </a:r>
            <a:r>
              <a:rPr lang="es-CL" sz="1200" dirty="0">
                <a:effectLst/>
              </a:rPr>
              <a:t>.</a:t>
            </a:r>
          </a:p>
          <a:p>
            <a:pPr algn="l"/>
            <a:r>
              <a:rPr lang="es-CL" sz="1200" i="1" dirty="0">
                <a:effectLst/>
              </a:rPr>
              <a:t>Cita textual Estudiante 5: "sin mis mapitas yo no hubiera llegado a ninguna parte"</a:t>
            </a:r>
          </a:p>
          <a:p>
            <a:r>
              <a:rPr lang="es-CL" sz="1200" i="1" dirty="0">
                <a:effectLst/>
              </a:rPr>
              <a:t>Cita textual Estudiante 6:</a:t>
            </a:r>
            <a:r>
              <a:rPr lang="es-CL" sz="1200" dirty="0">
                <a:effectLst/>
              </a:rPr>
              <a:t> </a:t>
            </a:r>
            <a:r>
              <a:rPr lang="es-CL" sz="1200" i="1" dirty="0">
                <a:effectLst/>
              </a:rPr>
              <a:t>"el trabajo es súper completo... mi meta es como tener uno para cada curso”</a:t>
            </a:r>
          </a:p>
          <a:p>
            <a:endParaRPr lang="es-CL" sz="1200" dirty="0">
              <a:effectLst/>
            </a:endParaRPr>
          </a:p>
          <a:p>
            <a:pPr algn="l"/>
            <a:r>
              <a:rPr lang="es-CL" sz="1200" dirty="0">
                <a:effectLst/>
              </a:rPr>
              <a:t>● </a:t>
            </a:r>
            <a:r>
              <a:rPr lang="es-CL" sz="1200" b="1" dirty="0">
                <a:effectLst/>
              </a:rPr>
              <a:t>Sugerencias Clave:</a:t>
            </a:r>
            <a:r>
              <a:rPr lang="es-CL" sz="1200" dirty="0">
                <a:effectLst/>
              </a:rPr>
              <a:t> Es necesario ofrecer </a:t>
            </a:r>
            <a:r>
              <a:rPr lang="es-CL" sz="1200" b="1" dirty="0">
                <a:effectLst/>
              </a:rPr>
              <a:t>talleres más específicos</a:t>
            </a:r>
            <a:r>
              <a:rPr lang="es-CL" sz="1200" dirty="0">
                <a:effectLst/>
              </a:rPr>
              <a:t> por área de las matemáticas. Se necesita la </a:t>
            </a:r>
            <a:r>
              <a:rPr lang="es-CL" sz="1200" b="1" dirty="0">
                <a:effectLst/>
              </a:rPr>
              <a:t>integración temprana</a:t>
            </a:r>
            <a:r>
              <a:rPr lang="es-CL" sz="1200" dirty="0">
                <a:effectLst/>
              </a:rPr>
              <a:t> de los talleres en la formación docente. El análisis didáctico proporciona </a:t>
            </a:r>
            <a:r>
              <a:rPr lang="es-CL" sz="1200" b="1" dirty="0">
                <a:effectLst/>
              </a:rPr>
              <a:t>herramientas prácticas</a:t>
            </a:r>
            <a:r>
              <a:rPr lang="es-CL" sz="1200" dirty="0">
                <a:effectLst/>
              </a:rPr>
              <a:t> que otras asignaturas no ofrecen.</a:t>
            </a:r>
          </a:p>
          <a:p>
            <a:pPr algn="l"/>
            <a:r>
              <a:rPr lang="es-CL" sz="1200" i="1" dirty="0">
                <a:effectLst/>
              </a:rPr>
              <a:t>Cita textual Estudiante  4:</a:t>
            </a:r>
            <a:r>
              <a:rPr lang="es-CL" sz="1200" dirty="0">
                <a:effectLst/>
              </a:rPr>
              <a:t> </a:t>
            </a:r>
            <a:r>
              <a:rPr lang="es-CL" sz="1200" i="1" dirty="0">
                <a:effectLst/>
              </a:rPr>
              <a:t>"sería genial que hubiera un taller dedicado a la álgebra un taller dedicado al cálculo un taller dedicado a la geometría un taller dedicado a las estadísticas"</a:t>
            </a:r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3602BA4C-23B8-6A19-C32A-D49460C0169F}"/>
              </a:ext>
            </a:extLst>
          </p:cNvPr>
          <p:cNvSpPr txBox="1"/>
          <p:nvPr/>
        </p:nvSpPr>
        <p:spPr>
          <a:xfrm>
            <a:off x="671631" y="205308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400" b="1" dirty="0">
                <a:solidFill>
                  <a:srgbClr val="5599B4"/>
                </a:solidFill>
                <a:latin typeface="Nunito"/>
              </a:rPr>
              <a:t>Principales resultados</a:t>
            </a:r>
          </a:p>
        </p:txBody>
      </p:sp>
    </p:spTree>
    <p:extLst>
      <p:ext uri="{BB962C8B-B14F-4D97-AF65-F5344CB8AC3E}">
        <p14:creationId xmlns:p14="http://schemas.microsoft.com/office/powerpoint/2010/main" val="2572274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>
          <a:extLst>
            <a:ext uri="{FF2B5EF4-FFF2-40B4-BE49-F238E27FC236}">
              <a16:creationId xmlns:a16="http://schemas.microsoft.com/office/drawing/2014/main" id="{69C3AF7D-9801-A39C-7289-BE4164C420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CE604E61-E57C-5468-A42E-36F5E4F5279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1">
            <a:extLst>
              <a:ext uri="{FF2B5EF4-FFF2-40B4-BE49-F238E27FC236}">
                <a16:creationId xmlns:a16="http://schemas.microsoft.com/office/drawing/2014/main" id="{2DCBE947-7A3E-BEB4-1060-A681D44DC423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113E8A6-F1A6-3DA6-EC84-1ABB614C3A8C}"/>
              </a:ext>
            </a:extLst>
          </p:cNvPr>
          <p:cNvSpPr txBox="1"/>
          <p:nvPr/>
        </p:nvSpPr>
        <p:spPr>
          <a:xfrm>
            <a:off x="912030" y="1244050"/>
            <a:ext cx="4321707" cy="4708981"/>
          </a:xfrm>
          <a:prstGeom prst="rect">
            <a:avLst/>
          </a:prstGeom>
          <a:solidFill>
            <a:srgbClr val="7B8DF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2000" b="1" dirty="0">
                <a:latin typeface="Nunito" pitchFamily="2" charset="0"/>
              </a:rPr>
              <a:t>Conclusiones: </a:t>
            </a:r>
          </a:p>
          <a:p>
            <a:pPr algn="ctr"/>
            <a:endParaRPr lang="es-CL" sz="2000" b="1" dirty="0">
              <a:latin typeface="Nunito" pitchFamily="2" charset="0"/>
            </a:endParaRPr>
          </a:p>
          <a:p>
            <a:r>
              <a:rPr lang="es-CL" sz="2000" b="1" dirty="0"/>
              <a:t>Estado actual:</a:t>
            </a:r>
            <a:r>
              <a:rPr lang="es-CL" sz="2000" dirty="0"/>
              <a:t> Las conclusiones están en desarrollo.</a:t>
            </a:r>
          </a:p>
          <a:p>
            <a:endParaRPr lang="es-CL" sz="2000" b="1" dirty="0"/>
          </a:p>
          <a:p>
            <a:r>
              <a:rPr lang="es-CL" sz="2000" b="1" dirty="0"/>
              <a:t>Avance esperado:</a:t>
            </a:r>
            <a:r>
              <a:rPr lang="es-CL" sz="2000" dirty="0"/>
              <a:t> Generar un reporte sobre las opiniones y experiencias de profesores novatos respecto al uso del análisis didáctico tras cursar Taller I y II.</a:t>
            </a:r>
          </a:p>
          <a:p>
            <a:endParaRPr lang="es-CL" sz="2000" b="1" dirty="0"/>
          </a:p>
          <a:p>
            <a:r>
              <a:rPr lang="es-CL" sz="2000" b="1" dirty="0"/>
              <a:t>Objetivo final:</a:t>
            </a:r>
            <a:r>
              <a:rPr lang="es-CL" sz="2000" dirty="0"/>
              <a:t> Identificar aportes del análisis didáctico al quehacer profesional docente y su impacto en contextos escolares auténticos.</a:t>
            </a:r>
            <a:endParaRPr lang="es-CL" sz="2000" dirty="0">
              <a:latin typeface="Nunito" pitchFamily="2" charset="0"/>
            </a:endParaRPr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4D40F081-DC0F-AA40-069C-F138327C6318}"/>
              </a:ext>
            </a:extLst>
          </p:cNvPr>
          <p:cNvSpPr txBox="1"/>
          <p:nvPr/>
        </p:nvSpPr>
        <p:spPr>
          <a:xfrm>
            <a:off x="690882" y="369300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300" b="1" dirty="0">
                <a:solidFill>
                  <a:srgbClr val="5599B4"/>
                </a:solidFill>
                <a:latin typeface="Nunito"/>
              </a:rPr>
              <a:t>Conclusiones y aporte para la formación inicial docente en matemática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324605E-EA7A-9345-9984-A567F91A8038}"/>
              </a:ext>
            </a:extLst>
          </p:cNvPr>
          <p:cNvSpPr txBox="1"/>
          <p:nvPr/>
        </p:nvSpPr>
        <p:spPr>
          <a:xfrm>
            <a:off x="6451933" y="1228397"/>
            <a:ext cx="4321707" cy="5016758"/>
          </a:xfrm>
          <a:prstGeom prst="rect">
            <a:avLst/>
          </a:prstGeom>
          <a:solidFill>
            <a:srgbClr val="E5D876"/>
          </a:solidFill>
        </p:spPr>
        <p:txBody>
          <a:bodyPr wrap="square">
            <a:spAutoFit/>
          </a:bodyPr>
          <a:lstStyle/>
          <a:p>
            <a:pPr algn="ctr"/>
            <a:r>
              <a:rPr lang="es-CL" sz="2000" b="1" dirty="0"/>
              <a:t>Apoyo para la Formación Inicial Docente:</a:t>
            </a:r>
          </a:p>
          <a:p>
            <a:endParaRPr lang="es-CL" sz="2000" dirty="0"/>
          </a:p>
          <a:p>
            <a:r>
              <a:rPr lang="es-CL" sz="2000" b="1" dirty="0"/>
              <a:t>Innovación: </a:t>
            </a:r>
            <a:r>
              <a:rPr lang="es-CL" sz="2000" dirty="0"/>
              <a:t>Introducción del análisis didáctico como herramienta formativa clave.</a:t>
            </a:r>
          </a:p>
          <a:p>
            <a:endParaRPr lang="es-CL" sz="2000" dirty="0"/>
          </a:p>
          <a:p>
            <a:r>
              <a:rPr lang="es-CL" sz="2000" b="1" dirty="0"/>
              <a:t>Impacto: </a:t>
            </a:r>
            <a:r>
              <a:rPr lang="es-CL" sz="2000" dirty="0"/>
              <a:t>Mejora en la planificación, ejecución de clases y desarrollo de competencias pedagógicas esenciales.</a:t>
            </a:r>
          </a:p>
          <a:p>
            <a:endParaRPr lang="es-CL" sz="2000" b="1" dirty="0"/>
          </a:p>
          <a:p>
            <a:r>
              <a:rPr lang="es-CL" sz="2000" b="1" dirty="0"/>
              <a:t>Proyección: </a:t>
            </a:r>
            <a:r>
              <a:rPr lang="es-CL" sz="2000" dirty="0"/>
              <a:t>Estrategias basadas en análisis didáctico pueden transformar prácticas de enseñanza en la formación inicial docente.</a:t>
            </a:r>
          </a:p>
        </p:txBody>
      </p:sp>
    </p:spTree>
    <p:extLst>
      <p:ext uri="{BB962C8B-B14F-4D97-AF65-F5344CB8AC3E}">
        <p14:creationId xmlns:p14="http://schemas.microsoft.com/office/powerpoint/2010/main" val="660900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>
          <a:extLst>
            <a:ext uri="{FF2B5EF4-FFF2-40B4-BE49-F238E27FC236}">
              <a16:creationId xmlns:a16="http://schemas.microsoft.com/office/drawing/2014/main" id="{F1B4D342-97D5-3904-EC88-22E348E610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91DCC160-6417-D2C5-2EF9-0DC3F4EA867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1">
            <a:extLst>
              <a:ext uri="{FF2B5EF4-FFF2-40B4-BE49-F238E27FC236}">
                <a16:creationId xmlns:a16="http://schemas.microsoft.com/office/drawing/2014/main" id="{BF3585D5-82DD-F29E-572E-956263EBF232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E0B3727-2E58-76AB-6F12-410732F181AC}"/>
              </a:ext>
            </a:extLst>
          </p:cNvPr>
          <p:cNvSpPr txBox="1"/>
          <p:nvPr/>
        </p:nvSpPr>
        <p:spPr>
          <a:xfrm>
            <a:off x="912030" y="1244050"/>
            <a:ext cx="971673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>
                <a:latin typeface="Nunito" pitchFamily="2" charset="0"/>
              </a:rPr>
              <a:t>Aulls</a:t>
            </a:r>
            <a:r>
              <a:rPr lang="es-CL" dirty="0">
                <a:latin typeface="Nunito" pitchFamily="2" charset="0"/>
              </a:rPr>
              <a:t>, M. W., &amp; Shore, B. M. (2008). </a:t>
            </a:r>
            <a:r>
              <a:rPr lang="es-CL" dirty="0" err="1">
                <a:latin typeface="Nunito" pitchFamily="2" charset="0"/>
              </a:rPr>
              <a:t>Inquiry</a:t>
            </a:r>
            <a:r>
              <a:rPr lang="es-CL" dirty="0">
                <a:latin typeface="Nunito" pitchFamily="2" charset="0"/>
              </a:rPr>
              <a:t> in </a:t>
            </a:r>
            <a:r>
              <a:rPr lang="es-CL" dirty="0" err="1">
                <a:latin typeface="Nunito" pitchFamily="2" charset="0"/>
              </a:rPr>
              <a:t>education</a:t>
            </a:r>
            <a:r>
              <a:rPr lang="es-CL" dirty="0">
                <a:latin typeface="Nunito" pitchFamily="2" charset="0"/>
              </a:rPr>
              <a:t> (Vol. 1). </a:t>
            </a:r>
            <a:r>
              <a:rPr lang="es-CL" dirty="0" err="1">
                <a:latin typeface="Nunito" pitchFamily="2" charset="0"/>
              </a:rPr>
              <a:t>The</a:t>
            </a:r>
            <a:r>
              <a:rPr lang="es-CL" dirty="0">
                <a:latin typeface="Nunito" pitchFamily="2" charset="0"/>
              </a:rPr>
              <a:t> conceptual </a:t>
            </a:r>
            <a:r>
              <a:rPr lang="es-CL" dirty="0" err="1">
                <a:latin typeface="Nunito" pitchFamily="2" charset="0"/>
              </a:rPr>
              <a:t>foundations</a:t>
            </a:r>
            <a:r>
              <a:rPr lang="es-CL" dirty="0">
                <a:latin typeface="Nunito" pitchFamily="2" charset="0"/>
              </a:rPr>
              <a:t> </a:t>
            </a:r>
            <a:r>
              <a:rPr lang="es-CL" dirty="0" err="1">
                <a:latin typeface="Nunito" pitchFamily="2" charset="0"/>
              </a:rPr>
              <a:t>for</a:t>
            </a:r>
            <a:r>
              <a:rPr lang="es-CL" dirty="0">
                <a:latin typeface="Nunito" pitchFamily="2" charset="0"/>
              </a:rPr>
              <a:t> </a:t>
            </a:r>
            <a:r>
              <a:rPr lang="es-CL" dirty="0" err="1">
                <a:latin typeface="Nunito" pitchFamily="2" charset="0"/>
              </a:rPr>
              <a:t>research</a:t>
            </a:r>
            <a:r>
              <a:rPr lang="es-CL" dirty="0">
                <a:latin typeface="Nunito" pitchFamily="2" charset="0"/>
              </a:rPr>
              <a:t> as a curricular </a:t>
            </a:r>
            <a:r>
              <a:rPr lang="es-CL" dirty="0" err="1">
                <a:latin typeface="Nunito" pitchFamily="2" charset="0"/>
              </a:rPr>
              <a:t>imperative</a:t>
            </a:r>
            <a:r>
              <a:rPr lang="es-CL" dirty="0">
                <a:latin typeface="Nunito" pitchFamily="2" charset="0"/>
              </a:rPr>
              <a:t>. Taylor &amp; Francis </a:t>
            </a:r>
            <a:r>
              <a:rPr lang="es-CL" dirty="0" err="1">
                <a:latin typeface="Nunito" pitchFamily="2" charset="0"/>
              </a:rPr>
              <a:t>Group</a:t>
            </a:r>
            <a:r>
              <a:rPr lang="es-CL" dirty="0">
                <a:latin typeface="Nunito" pitchFamily="2" charset="0"/>
              </a:rPr>
              <a:t>/Lawrence </a:t>
            </a:r>
            <a:r>
              <a:rPr lang="es-CL" dirty="0" err="1">
                <a:latin typeface="Nunito" pitchFamily="2" charset="0"/>
              </a:rPr>
              <a:t>Erlbaum</a:t>
            </a:r>
            <a:r>
              <a:rPr lang="es-CL" dirty="0">
                <a:latin typeface="Nunito" pitchFamily="2" charset="0"/>
              </a:rPr>
              <a:t> </a:t>
            </a:r>
            <a:r>
              <a:rPr lang="es-CL" dirty="0" err="1">
                <a:latin typeface="Nunito" pitchFamily="2" charset="0"/>
              </a:rPr>
              <a:t>Associates</a:t>
            </a:r>
            <a:r>
              <a:rPr lang="es-CL" dirty="0">
                <a:latin typeface="Nunito" pitchFamily="2" charset="0"/>
              </a:rPr>
              <a:t>.</a:t>
            </a:r>
          </a:p>
          <a:p>
            <a:endParaRPr lang="es-CL" dirty="0">
              <a:latin typeface="Nunito" pitchFamily="2" charset="0"/>
            </a:endParaRPr>
          </a:p>
          <a:p>
            <a:r>
              <a:rPr lang="es-CL" dirty="0">
                <a:latin typeface="Nunito" pitchFamily="2" charset="0"/>
              </a:rPr>
              <a:t>Da Ponte, J. P., &amp; Chapman, O. (2006). </a:t>
            </a:r>
            <a:r>
              <a:rPr lang="es-CL" dirty="0" err="1">
                <a:latin typeface="Nunito" pitchFamily="2" charset="0"/>
              </a:rPr>
              <a:t>Mathematics</a:t>
            </a:r>
            <a:r>
              <a:rPr lang="es-CL" dirty="0">
                <a:latin typeface="Nunito" pitchFamily="2" charset="0"/>
              </a:rPr>
              <a:t> </a:t>
            </a:r>
            <a:r>
              <a:rPr lang="es-CL" dirty="0" err="1">
                <a:latin typeface="Nunito" pitchFamily="2" charset="0"/>
              </a:rPr>
              <a:t>teachers</a:t>
            </a:r>
            <a:r>
              <a:rPr lang="es-CL" dirty="0">
                <a:latin typeface="Nunito" pitchFamily="2" charset="0"/>
              </a:rPr>
              <a:t>’ </a:t>
            </a:r>
            <a:r>
              <a:rPr lang="es-CL" dirty="0" err="1">
                <a:latin typeface="Nunito" pitchFamily="2" charset="0"/>
              </a:rPr>
              <a:t>knowledge</a:t>
            </a:r>
            <a:r>
              <a:rPr lang="es-CL" dirty="0">
                <a:latin typeface="Nunito" pitchFamily="2" charset="0"/>
              </a:rPr>
              <a:t> and </a:t>
            </a:r>
            <a:r>
              <a:rPr lang="es-CL" dirty="0" err="1">
                <a:latin typeface="Nunito" pitchFamily="2" charset="0"/>
              </a:rPr>
              <a:t>practices</a:t>
            </a:r>
            <a:r>
              <a:rPr lang="es-CL" dirty="0">
                <a:latin typeface="Nunito" pitchFamily="2" charset="0"/>
              </a:rPr>
              <a:t>. In A. </a:t>
            </a:r>
            <a:r>
              <a:rPr lang="es-CL" dirty="0" err="1">
                <a:latin typeface="Nunito" pitchFamily="2" charset="0"/>
              </a:rPr>
              <a:t>Gutierrez</a:t>
            </a:r>
            <a:r>
              <a:rPr lang="es-CL" dirty="0">
                <a:latin typeface="Nunito" pitchFamily="2" charset="0"/>
              </a:rPr>
              <a:t>, &amp; P. </a:t>
            </a:r>
            <a:r>
              <a:rPr lang="es-CL" dirty="0" err="1">
                <a:latin typeface="Nunito" pitchFamily="2" charset="0"/>
              </a:rPr>
              <a:t>Boero</a:t>
            </a:r>
            <a:r>
              <a:rPr lang="es-CL" dirty="0">
                <a:latin typeface="Nunito" pitchFamily="2" charset="0"/>
              </a:rPr>
              <a:t> (Eds.), </a:t>
            </a:r>
            <a:r>
              <a:rPr lang="es-CL" dirty="0" err="1">
                <a:latin typeface="Nunito" pitchFamily="2" charset="0"/>
              </a:rPr>
              <a:t>Handbook</a:t>
            </a:r>
            <a:r>
              <a:rPr lang="es-CL" dirty="0">
                <a:latin typeface="Nunito" pitchFamily="2" charset="0"/>
              </a:rPr>
              <a:t> of </a:t>
            </a:r>
            <a:r>
              <a:rPr lang="es-CL" dirty="0" err="1">
                <a:latin typeface="Nunito" pitchFamily="2" charset="0"/>
              </a:rPr>
              <a:t>research</a:t>
            </a:r>
            <a:r>
              <a:rPr lang="es-CL" dirty="0">
                <a:latin typeface="Nunito" pitchFamily="2" charset="0"/>
              </a:rPr>
              <a:t> </a:t>
            </a:r>
            <a:r>
              <a:rPr lang="es-CL" dirty="0" err="1">
                <a:latin typeface="Nunito" pitchFamily="2" charset="0"/>
              </a:rPr>
              <a:t>on</a:t>
            </a:r>
            <a:r>
              <a:rPr lang="es-CL" dirty="0">
                <a:latin typeface="Nunito" pitchFamily="2" charset="0"/>
              </a:rPr>
              <a:t> </a:t>
            </a:r>
            <a:r>
              <a:rPr lang="es-CL" dirty="0" err="1">
                <a:latin typeface="Nunito" pitchFamily="2" charset="0"/>
              </a:rPr>
              <a:t>the</a:t>
            </a:r>
            <a:r>
              <a:rPr lang="es-CL" dirty="0">
                <a:latin typeface="Nunito" pitchFamily="2" charset="0"/>
              </a:rPr>
              <a:t> </a:t>
            </a:r>
            <a:r>
              <a:rPr lang="es-CL" dirty="0" err="1">
                <a:latin typeface="Nunito" pitchFamily="2" charset="0"/>
              </a:rPr>
              <a:t>psychology</a:t>
            </a:r>
            <a:r>
              <a:rPr lang="es-CL" dirty="0">
                <a:latin typeface="Nunito" pitchFamily="2" charset="0"/>
              </a:rPr>
              <a:t> of </a:t>
            </a:r>
            <a:r>
              <a:rPr lang="es-CL" dirty="0" err="1">
                <a:latin typeface="Nunito" pitchFamily="2" charset="0"/>
              </a:rPr>
              <a:t>mathematics</a:t>
            </a:r>
            <a:r>
              <a:rPr lang="es-CL" dirty="0">
                <a:latin typeface="Nunito" pitchFamily="2" charset="0"/>
              </a:rPr>
              <a:t> </a:t>
            </a:r>
            <a:r>
              <a:rPr lang="es-CL" dirty="0" err="1">
                <a:latin typeface="Nunito" pitchFamily="2" charset="0"/>
              </a:rPr>
              <a:t>education</a:t>
            </a:r>
            <a:r>
              <a:rPr lang="es-CL" dirty="0">
                <a:latin typeface="Nunito" pitchFamily="2" charset="0"/>
              </a:rPr>
              <a:t> (pp. 461–512). </a:t>
            </a:r>
            <a:r>
              <a:rPr lang="es-CL" dirty="0" err="1">
                <a:latin typeface="Nunito" pitchFamily="2" charset="0"/>
              </a:rPr>
              <a:t>Sense</a:t>
            </a:r>
            <a:r>
              <a:rPr lang="es-CL" dirty="0">
                <a:latin typeface="Nunito" pitchFamily="2" charset="0"/>
              </a:rPr>
              <a:t> Publisher.</a:t>
            </a:r>
          </a:p>
          <a:p>
            <a:endParaRPr lang="es-CL" dirty="0">
              <a:latin typeface="Nunito" pitchFamily="2" charset="0"/>
            </a:endParaRPr>
          </a:p>
          <a:p>
            <a:r>
              <a:rPr lang="es-CL" dirty="0">
                <a:latin typeface="Nunito" pitchFamily="2" charset="0"/>
              </a:rPr>
              <a:t>Miles, M. B., &amp; </a:t>
            </a:r>
            <a:r>
              <a:rPr lang="es-CL" dirty="0" err="1">
                <a:latin typeface="Nunito" pitchFamily="2" charset="0"/>
              </a:rPr>
              <a:t>Huberman</a:t>
            </a:r>
            <a:r>
              <a:rPr lang="es-CL" dirty="0">
                <a:latin typeface="Nunito" pitchFamily="2" charset="0"/>
              </a:rPr>
              <a:t>, A. M. (1994). </a:t>
            </a:r>
            <a:r>
              <a:rPr lang="es-CL" dirty="0" err="1">
                <a:latin typeface="Nunito" pitchFamily="2" charset="0"/>
              </a:rPr>
              <a:t>Qualitative</a:t>
            </a:r>
            <a:r>
              <a:rPr lang="es-CL" dirty="0">
                <a:latin typeface="Nunito" pitchFamily="2" charset="0"/>
              </a:rPr>
              <a:t> data </a:t>
            </a:r>
            <a:r>
              <a:rPr lang="es-CL" dirty="0" err="1">
                <a:latin typeface="Nunito" pitchFamily="2" charset="0"/>
              </a:rPr>
              <a:t>analysis</a:t>
            </a:r>
            <a:r>
              <a:rPr lang="es-CL" dirty="0">
                <a:latin typeface="Nunito" pitchFamily="2" charset="0"/>
              </a:rPr>
              <a:t>: </a:t>
            </a:r>
            <a:r>
              <a:rPr lang="es-CL" dirty="0" err="1">
                <a:latin typeface="Nunito" pitchFamily="2" charset="0"/>
              </a:rPr>
              <a:t>an</a:t>
            </a:r>
            <a:r>
              <a:rPr lang="es-CL" dirty="0">
                <a:latin typeface="Nunito" pitchFamily="2" charset="0"/>
              </a:rPr>
              <a:t> </a:t>
            </a:r>
            <a:r>
              <a:rPr lang="es-CL" dirty="0" err="1">
                <a:latin typeface="Nunito" pitchFamily="2" charset="0"/>
              </a:rPr>
              <a:t>expanded</a:t>
            </a:r>
            <a:r>
              <a:rPr lang="es-CL" dirty="0">
                <a:latin typeface="Nunito" pitchFamily="2" charset="0"/>
              </a:rPr>
              <a:t> </a:t>
            </a:r>
            <a:r>
              <a:rPr lang="es-CL" dirty="0" err="1">
                <a:latin typeface="Nunito" pitchFamily="2" charset="0"/>
              </a:rPr>
              <a:t>sourcebook</a:t>
            </a:r>
            <a:r>
              <a:rPr lang="es-CL" dirty="0">
                <a:latin typeface="Nunito" pitchFamily="2" charset="0"/>
              </a:rPr>
              <a:t>. (2a ed.). </a:t>
            </a:r>
            <a:r>
              <a:rPr lang="es-CL" dirty="0" err="1">
                <a:latin typeface="Nunito" pitchFamily="2" charset="0"/>
              </a:rPr>
              <a:t>Thousand</a:t>
            </a:r>
            <a:r>
              <a:rPr lang="es-CL" dirty="0">
                <a:latin typeface="Nunito" pitchFamily="2" charset="0"/>
              </a:rPr>
              <a:t> </a:t>
            </a:r>
            <a:r>
              <a:rPr lang="es-CL" dirty="0" err="1">
                <a:latin typeface="Nunito" pitchFamily="2" charset="0"/>
              </a:rPr>
              <a:t>Oaks</a:t>
            </a:r>
            <a:r>
              <a:rPr lang="es-CL" dirty="0">
                <a:latin typeface="Nunito" pitchFamily="2" charset="0"/>
              </a:rPr>
              <a:t>, CA: </a:t>
            </a:r>
            <a:r>
              <a:rPr lang="es-CL" dirty="0" err="1">
                <a:latin typeface="Nunito" pitchFamily="2" charset="0"/>
              </a:rPr>
              <a:t>Sage</a:t>
            </a:r>
            <a:r>
              <a:rPr lang="es-CL" dirty="0">
                <a:latin typeface="Nunito" pitchFamily="2" charset="0"/>
              </a:rPr>
              <a:t>.</a:t>
            </a:r>
          </a:p>
          <a:p>
            <a:endParaRPr lang="es-CL" dirty="0">
              <a:latin typeface="Nunito" pitchFamily="2" charset="0"/>
            </a:endParaRPr>
          </a:p>
          <a:p>
            <a:r>
              <a:rPr lang="es-CL" dirty="0">
                <a:latin typeface="Nunito" pitchFamily="2" charset="0"/>
              </a:rPr>
              <a:t>Pinto-Vergara, A. &amp; Matus-Zúñiga, C. (2023). Propuesta de análisis didáctico en el contexto de los cursos Taller I y Taller II de la carrera de pedagogía en matemática y conmutación de la Universidad de Santiago, como innovación para la formación de profesores. Resúmenes del II Encuentro Nacional de Formadores de Profesores en Matemáticas-REDFID. Osorno, Noviembre de 2023.</a:t>
            </a:r>
          </a:p>
          <a:p>
            <a:endParaRPr lang="es-CL" dirty="0">
              <a:latin typeface="Nunito" pitchFamily="2" charset="0"/>
            </a:endParaRPr>
          </a:p>
          <a:p>
            <a:endParaRPr lang="es-CL" dirty="0">
              <a:latin typeface="Nunito" pitchFamily="2" charset="0"/>
            </a:endParaRPr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C7FDC8BC-A48C-BB67-4F56-0BB2EF8A8C32}"/>
              </a:ext>
            </a:extLst>
          </p:cNvPr>
          <p:cNvSpPr txBox="1"/>
          <p:nvPr/>
        </p:nvSpPr>
        <p:spPr>
          <a:xfrm>
            <a:off x="690882" y="369300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400" b="1" dirty="0">
                <a:solidFill>
                  <a:srgbClr val="5599B4"/>
                </a:solidFill>
                <a:latin typeface="Nunito"/>
              </a:rPr>
              <a:t>Referencias</a:t>
            </a:r>
          </a:p>
        </p:txBody>
      </p:sp>
    </p:spTree>
    <p:extLst>
      <p:ext uri="{BB962C8B-B14F-4D97-AF65-F5344CB8AC3E}">
        <p14:creationId xmlns:p14="http://schemas.microsoft.com/office/powerpoint/2010/main" val="1738411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6" name="Google Shape;346;p16" descr="Interfaz de usuario gráfica, Aplicación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2107</TotalTime>
  <Words>1143</Words>
  <Application>Microsoft Office PowerPoint</Application>
  <PresentationFormat>Panorámica</PresentationFormat>
  <Paragraphs>74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Calibri</vt:lpstr>
      <vt:lpstr>Arial</vt:lpstr>
      <vt:lpstr>Nunito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Thomas Edward Peet Moraga (tomaspemora)</dc:creator>
  <cp:lastModifiedBy>Helena Loreto Montenegro Maggio (helena.montenegro)</cp:lastModifiedBy>
  <cp:revision>10</cp:revision>
  <dcterms:created xsi:type="dcterms:W3CDTF">2022-08-02T14:50:44Z</dcterms:created>
  <dcterms:modified xsi:type="dcterms:W3CDTF">2025-01-06T16:53:02Z</dcterms:modified>
</cp:coreProperties>
</file>