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310" r:id="rId2"/>
    <p:sldId id="263" r:id="rId3"/>
    <p:sldId id="298" r:id="rId4"/>
    <p:sldId id="304" r:id="rId5"/>
    <p:sldId id="308" r:id="rId6"/>
    <p:sldId id="300" r:id="rId7"/>
    <p:sldId id="302" r:id="rId8"/>
    <p:sldId id="303" r:id="rId9"/>
    <p:sldId id="309" r:id="rId10"/>
    <p:sldId id="277" r:id="rId11"/>
  </p:sldIdLst>
  <p:sldSz cx="12192000" cy="6858000"/>
  <p:notesSz cx="6858000" cy="9144000"/>
  <p:embeddedFontLst>
    <p:embeddedFont>
      <p:font typeface="Helvetica" panose="020B0604020202020204" pitchFamily="34" charset="0"/>
      <p:regular r:id="rId13"/>
      <p:bold r:id="rId14"/>
      <p:italic r:id="rId15"/>
      <p:boldItalic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GZjRwQ5hsWurLRDtszvFQJZbC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ic matematica" initials="" lastIdx="2" clrIdx="0"/>
  <p:cmAuthor id="1" name="CARLOS ROJAS" initials="" lastIdx="1" clrIdx="1"/>
  <p:cmAuthor id="2" name="Helena Loreto Montenegro"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A7B0A1-1E53-4486-91FF-E53DDF23C9CA}">
  <a:tblStyle styleId="{E2A7B0A1-1E53-4486-91FF-E53DDF23C9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04d73db7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3" name="Google Shape;83;g2704d73db7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r>
              <a:rPr lang="es-CL" sz="1200" dirty="0">
                <a:solidFill>
                  <a:srgbClr val="595959"/>
                </a:solidFill>
                <a:latin typeface="Nunito"/>
                <a:ea typeface="Nunito"/>
                <a:cs typeface="Nunito"/>
                <a:sym typeface="Nunito"/>
              </a:rPr>
              <a:t>	</a:t>
            </a:r>
            <a:endParaRPr dirty="0"/>
          </a:p>
        </p:txBody>
      </p:sp>
      <p:sp>
        <p:nvSpPr>
          <p:cNvPr id="178" name="Google Shape;17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33219210-B1BA-3B8D-482A-3F8D9614E666}"/>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D937153F-FBC4-6894-43F6-B8648714F4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endParaRPr dirty="0"/>
          </a:p>
        </p:txBody>
      </p:sp>
      <p:sp>
        <p:nvSpPr>
          <p:cNvPr id="178" name="Google Shape;178;p41:notes">
            <a:extLst>
              <a:ext uri="{FF2B5EF4-FFF2-40B4-BE49-F238E27FC236}">
                <a16:creationId xmlns:a16="http://schemas.microsoft.com/office/drawing/2014/main" id="{4C4043D9-3BB2-B9A1-BCB6-ADDABB22F3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36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27CBD775-4D70-CAC3-0312-FC77A94F4853}"/>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82F441C8-EECF-78DC-5E2B-B662FC84CD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endParaRPr dirty="0"/>
          </a:p>
        </p:txBody>
      </p:sp>
      <p:sp>
        <p:nvSpPr>
          <p:cNvPr id="178" name="Google Shape;178;p41:notes">
            <a:extLst>
              <a:ext uri="{FF2B5EF4-FFF2-40B4-BE49-F238E27FC236}">
                <a16:creationId xmlns:a16="http://schemas.microsoft.com/office/drawing/2014/main" id="{BE483A94-2EC3-9A99-D2FA-B98F86CBA6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48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D95DB27-2344-F8EE-2735-5FE4DE25CA0D}"/>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1DAB46C5-8CF0-2898-70BE-FC9CDA692B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endParaRPr dirty="0"/>
          </a:p>
        </p:txBody>
      </p:sp>
      <p:sp>
        <p:nvSpPr>
          <p:cNvPr id="178" name="Google Shape;178;p41:notes">
            <a:extLst>
              <a:ext uri="{FF2B5EF4-FFF2-40B4-BE49-F238E27FC236}">
                <a16:creationId xmlns:a16="http://schemas.microsoft.com/office/drawing/2014/main" id="{DBEB2E6D-F6AB-39C0-5DE7-911A33D2C0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331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CD8F7A44-92F2-6336-502F-C2CAA1859B0B}"/>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7CA4D69E-9788-CB90-9CFB-B90725CF1E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r>
              <a:rPr lang="es-CL" sz="1200" dirty="0">
                <a:solidFill>
                  <a:srgbClr val="595959"/>
                </a:solidFill>
                <a:latin typeface="Nunito"/>
                <a:ea typeface="Nunito"/>
                <a:cs typeface="Nunito"/>
                <a:sym typeface="Nunito"/>
              </a:rPr>
              <a:t>	</a:t>
            </a:r>
            <a:endParaRPr dirty="0"/>
          </a:p>
        </p:txBody>
      </p:sp>
      <p:sp>
        <p:nvSpPr>
          <p:cNvPr id="178" name="Google Shape;178;p41:notes">
            <a:extLst>
              <a:ext uri="{FF2B5EF4-FFF2-40B4-BE49-F238E27FC236}">
                <a16:creationId xmlns:a16="http://schemas.microsoft.com/office/drawing/2014/main" id="{B5045738-0A93-E2A8-4A59-4701555693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1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19F3FD9C-D0D3-FE39-2C7B-A003D3528A24}"/>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C9A3ACA5-DE7B-AC71-566C-8A4BA95B5B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r>
              <a:rPr lang="es-CL" sz="1200" dirty="0">
                <a:solidFill>
                  <a:srgbClr val="595959"/>
                </a:solidFill>
                <a:latin typeface="Nunito"/>
                <a:ea typeface="Nunito"/>
                <a:cs typeface="Nunito"/>
                <a:sym typeface="Nunito"/>
              </a:rPr>
              <a:t>	</a:t>
            </a:r>
            <a:endParaRPr dirty="0"/>
          </a:p>
        </p:txBody>
      </p:sp>
      <p:sp>
        <p:nvSpPr>
          <p:cNvPr id="178" name="Google Shape;178;p41:notes">
            <a:extLst>
              <a:ext uri="{FF2B5EF4-FFF2-40B4-BE49-F238E27FC236}">
                <a16:creationId xmlns:a16="http://schemas.microsoft.com/office/drawing/2014/main" id="{18AD4B96-880B-B92F-BE4A-576DAB8231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22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56036F4A-8C00-98DA-B728-8EB9C35A3589}"/>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BDD98A67-FD4B-DC78-CBE6-07021568E9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r>
              <a:rPr lang="es-CL" sz="1200" dirty="0">
                <a:solidFill>
                  <a:srgbClr val="595959"/>
                </a:solidFill>
                <a:latin typeface="Nunito"/>
                <a:ea typeface="Nunito"/>
                <a:cs typeface="Nunito"/>
                <a:sym typeface="Nunito"/>
              </a:rPr>
              <a:t>	</a:t>
            </a:r>
            <a:endParaRPr dirty="0"/>
          </a:p>
        </p:txBody>
      </p:sp>
      <p:sp>
        <p:nvSpPr>
          <p:cNvPr id="178" name="Google Shape;178;p41:notes">
            <a:extLst>
              <a:ext uri="{FF2B5EF4-FFF2-40B4-BE49-F238E27FC236}">
                <a16:creationId xmlns:a16="http://schemas.microsoft.com/office/drawing/2014/main" id="{292FDD7C-7462-3193-2A88-0FE3266D48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73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59F3EA8-1E1D-C8F9-F1B3-856974F9B496}"/>
            </a:ext>
          </a:extLst>
        </p:cNvPr>
        <p:cNvGrpSpPr/>
        <p:nvPr/>
      </p:nvGrpSpPr>
      <p:grpSpPr>
        <a:xfrm>
          <a:off x="0" y="0"/>
          <a:ext cx="0" cy="0"/>
          <a:chOff x="0" y="0"/>
          <a:chExt cx="0" cy="0"/>
        </a:xfrm>
      </p:grpSpPr>
      <p:sp>
        <p:nvSpPr>
          <p:cNvPr id="177" name="Google Shape;177;p41:notes">
            <a:extLst>
              <a:ext uri="{FF2B5EF4-FFF2-40B4-BE49-F238E27FC236}">
                <a16:creationId xmlns:a16="http://schemas.microsoft.com/office/drawing/2014/main" id="{E9D8CCE4-E3BB-5C88-8E5B-B221513B7B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200"/>
              <a:buFont typeface="Arial"/>
              <a:buNone/>
            </a:pPr>
            <a:r>
              <a:rPr lang="es-CL" sz="1200" dirty="0">
                <a:solidFill>
                  <a:srgbClr val="595959"/>
                </a:solidFill>
                <a:latin typeface="Nunito"/>
                <a:ea typeface="Nunito"/>
                <a:cs typeface="Nunito"/>
                <a:sym typeface="Nunito"/>
              </a:rPr>
              <a:t>	</a:t>
            </a:r>
            <a:endParaRPr dirty="0"/>
          </a:p>
        </p:txBody>
      </p:sp>
      <p:sp>
        <p:nvSpPr>
          <p:cNvPr id="178" name="Google Shape;178;p41:notes">
            <a:extLst>
              <a:ext uri="{FF2B5EF4-FFF2-40B4-BE49-F238E27FC236}">
                <a16:creationId xmlns:a16="http://schemas.microsoft.com/office/drawing/2014/main" id="{E467A95B-A4CD-A1C0-D44A-6B3C02ED67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073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MM-en-blanco">
  <p:cSld name="CMM-en-blanco">
    <p:spTree>
      <p:nvGrpSpPr>
        <p:cNvPr id="1"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126/science.aah65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7" name="Google Shape;85;g2704d73db7f_0_12" descr="Interfaz de usuario gráfica, Aplicación&#10;&#10;Descripción generada automáticamente">
            <a:extLst>
              <a:ext uri="{FF2B5EF4-FFF2-40B4-BE49-F238E27FC236}">
                <a16:creationId xmlns:a16="http://schemas.microsoft.com/office/drawing/2014/main" id="{F9ED4016-3192-1EF8-AAE7-3ED9282E7515}"/>
              </a:ext>
            </a:extLst>
          </p:cNvPr>
          <p:cNvPicPr preferRelativeResize="0"/>
          <p:nvPr/>
        </p:nvPicPr>
        <p:blipFill rotWithShape="1">
          <a:blip r:embed="rId3">
            <a:alphaModFix/>
          </a:blip>
          <a:srcRect/>
          <a:stretch/>
        </p:blipFill>
        <p:spPr>
          <a:xfrm>
            <a:off x="0" y="1350"/>
            <a:ext cx="12192000" cy="6858000"/>
          </a:xfrm>
          <a:prstGeom prst="rect">
            <a:avLst/>
          </a:prstGeom>
          <a:noFill/>
          <a:ln>
            <a:noFill/>
          </a:ln>
        </p:spPr>
      </p:pic>
      <p:sp>
        <p:nvSpPr>
          <p:cNvPr id="86" name="Google Shape;86;g2704d73db7f_0_12"/>
          <p:cNvSpPr/>
          <p:nvPr/>
        </p:nvSpPr>
        <p:spPr>
          <a:xfrm>
            <a:off x="4296792" y="887767"/>
            <a:ext cx="5397600" cy="346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g2704d73db7f_0_12"/>
          <p:cNvSpPr/>
          <p:nvPr/>
        </p:nvSpPr>
        <p:spPr>
          <a:xfrm>
            <a:off x="9610725" y="6029325"/>
            <a:ext cx="762000" cy="744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Google Shape;166;p30">
            <a:extLst>
              <a:ext uri="{FF2B5EF4-FFF2-40B4-BE49-F238E27FC236}">
                <a16:creationId xmlns:a16="http://schemas.microsoft.com/office/drawing/2014/main" id="{CC688BC1-4A53-5194-8109-CD3860233010}"/>
              </a:ext>
            </a:extLst>
          </p:cNvPr>
          <p:cNvSpPr txBox="1"/>
          <p:nvPr/>
        </p:nvSpPr>
        <p:spPr>
          <a:xfrm>
            <a:off x="924850" y="649600"/>
            <a:ext cx="10241700" cy="4598400"/>
          </a:xfrm>
          <a:prstGeom prst="rect">
            <a:avLst/>
          </a:prstGeom>
          <a:noFill/>
          <a:ln>
            <a:noFill/>
          </a:ln>
        </p:spPr>
        <p:txBody>
          <a:bodyPr spcFirstLastPara="1" wrap="square" lIns="91400" tIns="91400" rIns="91400" bIns="91400" anchor="ctr" anchorCtr="0">
            <a:noAutofit/>
          </a:bodyPr>
          <a:lstStyle/>
          <a:p>
            <a:pPr>
              <a:buClr>
                <a:srgbClr val="366092"/>
              </a:buClr>
              <a:buSzPts val="2800"/>
            </a:pPr>
            <a:br>
              <a:rPr lang="es-CL" sz="2700" b="1" i="0" u="none" strike="noStrike" cap="none" dirty="0">
                <a:solidFill>
                  <a:srgbClr val="366092"/>
                </a:solidFill>
                <a:latin typeface="Nunito"/>
                <a:ea typeface="Nunito"/>
                <a:cs typeface="Nunito"/>
                <a:sym typeface="Nunito"/>
              </a:rPr>
            </a:br>
            <a:r>
              <a:rPr lang="es-CL" sz="3600" b="1" dirty="0">
                <a:solidFill>
                  <a:srgbClr val="5599B4"/>
                </a:solidFill>
                <a:latin typeface="Nunito"/>
                <a:sym typeface="Nunito"/>
              </a:rPr>
              <a:t>Estereotipos de género en matemática en futuros profesores</a:t>
            </a:r>
            <a:br>
              <a:rPr lang="es-CL" sz="1800" dirty="0">
                <a:solidFill>
                  <a:srgbClr val="535353"/>
                </a:solidFill>
                <a:latin typeface="Nunito"/>
                <a:sym typeface="Nunito"/>
              </a:rPr>
            </a:br>
            <a:br>
              <a:rPr lang="es-CL" sz="1800" dirty="0">
                <a:solidFill>
                  <a:srgbClr val="535353"/>
                </a:solidFill>
                <a:latin typeface="Nunito"/>
                <a:sym typeface="Nunito"/>
              </a:rPr>
            </a:br>
            <a:br>
              <a:rPr lang="es-CL" sz="1800" dirty="0">
                <a:solidFill>
                  <a:srgbClr val="535353"/>
                </a:solidFill>
                <a:latin typeface="Nunito"/>
                <a:sym typeface="Nunito"/>
              </a:rPr>
            </a:br>
            <a:br>
              <a:rPr lang="es-CL" sz="1800" dirty="0">
                <a:solidFill>
                  <a:srgbClr val="535353"/>
                </a:solidFill>
                <a:latin typeface="Nunito"/>
                <a:sym typeface="Nunito"/>
              </a:rPr>
            </a:br>
            <a:r>
              <a:rPr lang="es-CL" sz="1800" dirty="0">
                <a:solidFill>
                  <a:srgbClr val="535353"/>
                </a:solidFill>
                <a:latin typeface="Nunito"/>
                <a:sym typeface="Nunito"/>
              </a:rPr>
              <a:t>Expositora: Dra. Claudia Vargas Díaz</a:t>
            </a:r>
            <a:br>
              <a:rPr lang="es-CL" sz="1800" dirty="0">
                <a:solidFill>
                  <a:srgbClr val="535353"/>
                </a:solidFill>
                <a:latin typeface="Nunito"/>
                <a:sym typeface="Nunito"/>
              </a:rPr>
            </a:br>
            <a:r>
              <a:rPr lang="es-CL" sz="1800" dirty="0">
                <a:solidFill>
                  <a:srgbClr val="535353"/>
                </a:solidFill>
                <a:latin typeface="Nunito"/>
                <a:sym typeface="Nunito"/>
              </a:rPr>
              <a:t>Institución: Universidad de Santiago de Chile </a:t>
            </a:r>
            <a:endParaRPr lang="es-CL" sz="1800" dirty="0">
              <a:solidFill>
                <a:srgbClr val="535353"/>
              </a:solidFill>
              <a:latin typeface="Nunito"/>
            </a:endParaRPr>
          </a:p>
          <a:p>
            <a:pPr marL="0" marR="0" lvl="0" indent="0" algn="l" rtl="0">
              <a:lnSpc>
                <a:spcPct val="100000"/>
              </a:lnSpc>
              <a:spcBef>
                <a:spcPts val="0"/>
              </a:spcBef>
              <a:spcAft>
                <a:spcPts val="0"/>
              </a:spcAft>
              <a:buClr>
                <a:srgbClr val="366092"/>
              </a:buClr>
              <a:buSzPts val="2800"/>
              <a:buFont typeface="Arial"/>
              <a:buNone/>
            </a:pPr>
            <a:endParaRPr lang="es-CL" sz="1800" dirty="0">
              <a:solidFill>
                <a:srgbClr val="535353"/>
              </a:solidFill>
              <a:latin typeface="Nunito"/>
              <a:sym typeface="Nunito"/>
            </a:endParaRPr>
          </a:p>
          <a:p>
            <a:pPr marL="0" marR="0" lvl="0" indent="0" algn="l" rtl="0">
              <a:lnSpc>
                <a:spcPct val="100000"/>
              </a:lnSpc>
              <a:spcBef>
                <a:spcPts val="0"/>
              </a:spcBef>
              <a:spcAft>
                <a:spcPts val="0"/>
              </a:spcAft>
              <a:buClr>
                <a:srgbClr val="366092"/>
              </a:buClr>
              <a:buSzPts val="2800"/>
              <a:buFont typeface="Arial"/>
              <a:buNone/>
            </a:pPr>
            <a:endParaRPr lang="es-CL" sz="1800" dirty="0">
              <a:solidFill>
                <a:srgbClr val="535353"/>
              </a:solidFill>
              <a:latin typeface="Nunito"/>
              <a:sym typeface="Nunito"/>
            </a:endParaRPr>
          </a:p>
          <a:p>
            <a:pPr marL="0" marR="0" lvl="0" indent="0" algn="l" rtl="0">
              <a:lnSpc>
                <a:spcPct val="100000"/>
              </a:lnSpc>
              <a:spcBef>
                <a:spcPts val="0"/>
              </a:spcBef>
              <a:spcAft>
                <a:spcPts val="0"/>
              </a:spcAft>
              <a:buClr>
                <a:srgbClr val="366092"/>
              </a:buClr>
              <a:buSzPts val="2800"/>
              <a:buFont typeface="Arial"/>
              <a:buNone/>
            </a:pPr>
            <a:br>
              <a:rPr lang="es-CL" sz="1800" dirty="0">
                <a:solidFill>
                  <a:srgbClr val="535353"/>
                </a:solidFill>
                <a:latin typeface="Nunito"/>
                <a:sym typeface="Nunito"/>
              </a:rPr>
            </a:br>
            <a:endParaRPr lang="es-CL" sz="1800" b="0" i="0" u="none" strike="noStrike" cap="none" dirty="0">
              <a:solidFill>
                <a:srgbClr val="535353"/>
              </a:solidFill>
              <a:latin typeface="Nunito"/>
              <a:ea typeface="Nunito"/>
              <a:cs typeface="Nunito"/>
              <a:sym typeface="Nunito"/>
            </a:endParaRPr>
          </a:p>
        </p:txBody>
      </p:sp>
      <p:pic>
        <p:nvPicPr>
          <p:cNvPr id="1032" name="Picture 8" descr="Universidad de Santiago de Chile - Registro Académico">
            <a:extLst>
              <a:ext uri="{FF2B5EF4-FFF2-40B4-BE49-F238E27FC236}">
                <a16:creationId xmlns:a16="http://schemas.microsoft.com/office/drawing/2014/main" id="{9C5202D8-E30E-8976-4CA9-1865E243B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378" y="2384730"/>
            <a:ext cx="1706157" cy="1605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2">
            <a:extLst>
              <a:ext uri="{FF2B5EF4-FFF2-40B4-BE49-F238E27FC236}">
                <a16:creationId xmlns:a16="http://schemas.microsoft.com/office/drawing/2014/main" id="{38E201B0-9665-0B8C-4D57-D2F62C716C8C}"/>
              </a:ext>
            </a:extLst>
          </p:cNvPr>
          <p:cNvSpPr/>
          <p:nvPr/>
        </p:nvSpPr>
        <p:spPr>
          <a:xfrm>
            <a:off x="679010" y="6029325"/>
            <a:ext cx="10728356" cy="74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1">
            <a:extLst>
              <a:ext uri="{FF2B5EF4-FFF2-40B4-BE49-F238E27FC236}">
                <a16:creationId xmlns:a16="http://schemas.microsoft.com/office/drawing/2014/main" id="{85A48406-2DE7-38BF-CD17-94781CF8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095" y="6111172"/>
            <a:ext cx="5612130" cy="617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5"/>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oogle Shape;346;p16" descr="Interfaz de usuario gráfica, Aplicación&#10;&#10;Descripción generada automáticamente">
            <a:extLst>
              <a:ext uri="{FF2B5EF4-FFF2-40B4-BE49-F238E27FC236}">
                <a16:creationId xmlns:a16="http://schemas.microsoft.com/office/drawing/2014/main" id="{C1F4AD8D-47BC-6CF5-66F6-4CB9DE17C62E}"/>
              </a:ext>
            </a:extLst>
          </p:cNvPr>
          <p:cNvPicPr preferRelativeResize="0"/>
          <p:nvPr/>
        </p:nvPicPr>
        <p:blipFill rotWithShape="1">
          <a:blip r:embed="rId3"/>
          <a:srcRect b="19"/>
          <a:stretch/>
        </p:blipFill>
        <p:spPr>
          <a:xfrm>
            <a:off x="-1504" y="0"/>
            <a:ext cx="12191980" cy="6856718"/>
          </a:xfrm>
          <a:prstGeom prst="rect">
            <a:avLst/>
          </a:prstGeom>
          <a:noFill/>
        </p:spPr>
      </p:pic>
      <p:sp>
        <p:nvSpPr>
          <p:cNvPr id="3" name="CuadroTexto 2">
            <a:extLst>
              <a:ext uri="{FF2B5EF4-FFF2-40B4-BE49-F238E27FC236}">
                <a16:creationId xmlns:a16="http://schemas.microsoft.com/office/drawing/2014/main" id="{BC96EE5B-FD5D-02E8-17FF-3E1D3FD8A81B}"/>
              </a:ext>
            </a:extLst>
          </p:cNvPr>
          <p:cNvSpPr txBox="1"/>
          <p:nvPr/>
        </p:nvSpPr>
        <p:spPr>
          <a:xfrm>
            <a:off x="686739" y="175357"/>
            <a:ext cx="11022332" cy="1569660"/>
          </a:xfrm>
          <a:prstGeom prst="rect">
            <a:avLst/>
          </a:prstGeom>
          <a:noFill/>
        </p:spPr>
        <p:txBody>
          <a:bodyPr wrap="square" rtlCol="0">
            <a:spAutoFit/>
          </a:bodyPr>
          <a:lstStyle/>
          <a:p>
            <a:r>
              <a:rPr lang="es-ES" sz="2400" b="1" i="1" dirty="0">
                <a:solidFill>
                  <a:schemeClr val="bg1"/>
                </a:solidFill>
                <a:latin typeface="Calibri" panose="020F0502020204030204" pitchFamily="34" charset="0"/>
                <a:cs typeface="Calibri" panose="020F0502020204030204" pitchFamily="34" charset="0"/>
              </a:rPr>
              <a:t>Agradecimientos:</a:t>
            </a:r>
          </a:p>
          <a:p>
            <a:r>
              <a:rPr lang="es-ES" sz="2400" b="1" i="1" dirty="0">
                <a:solidFill>
                  <a:schemeClr val="bg1"/>
                </a:solidFill>
                <a:latin typeface="Calibri" panose="020F0502020204030204" pitchFamily="34" charset="0"/>
                <a:cs typeface="Calibri" panose="020F0502020204030204" pitchFamily="34" charset="0"/>
              </a:rPr>
              <a:t>Proyecto PID 024-2024. Vicerrectoría Académica. USACH</a:t>
            </a:r>
          </a:p>
          <a:p>
            <a:r>
              <a:rPr lang="es-ES" sz="2400" b="1" i="1" dirty="0">
                <a:solidFill>
                  <a:schemeClr val="bg1"/>
                </a:solidFill>
                <a:latin typeface="Calibri" panose="020F0502020204030204" pitchFamily="34" charset="0"/>
                <a:cs typeface="Calibri" panose="020F0502020204030204" pitchFamily="34" charset="0"/>
              </a:rPr>
              <a:t>Dra. Rayén Antillanca </a:t>
            </a:r>
            <a:r>
              <a:rPr lang="es-ES" sz="2400" b="1" i="1" dirty="0" err="1">
                <a:solidFill>
                  <a:schemeClr val="bg1"/>
                </a:solidFill>
                <a:latin typeface="Calibri" panose="020F0502020204030204" pitchFamily="34" charset="0"/>
                <a:cs typeface="Calibri" panose="020F0502020204030204" pitchFamily="34" charset="0"/>
              </a:rPr>
              <a:t>Quintrequeo</a:t>
            </a:r>
            <a:r>
              <a:rPr lang="es-ES" sz="2400" b="1" i="1" dirty="0">
                <a:solidFill>
                  <a:schemeClr val="bg1"/>
                </a:solidFill>
                <a:latin typeface="Calibri" panose="020F0502020204030204" pitchFamily="34" charset="0"/>
                <a:cs typeface="Calibri" panose="020F0502020204030204" pitchFamily="34" charset="0"/>
              </a:rPr>
              <a:t> (USACH), Dra. Katia Sáez (</a:t>
            </a:r>
            <a:r>
              <a:rPr lang="es-ES" sz="2400" b="1" i="1" dirty="0" err="1">
                <a:solidFill>
                  <a:schemeClr val="bg1"/>
                </a:solidFill>
                <a:latin typeface="Calibri" panose="020F0502020204030204" pitchFamily="34" charset="0"/>
                <a:cs typeface="Calibri" panose="020F0502020204030204" pitchFamily="34" charset="0"/>
              </a:rPr>
              <a:t>UdeC</a:t>
            </a:r>
            <a:r>
              <a:rPr lang="es-ES" sz="2400" b="1" i="1" dirty="0">
                <a:solidFill>
                  <a:schemeClr val="bg1"/>
                </a:solidFill>
                <a:latin typeface="Calibri" panose="020F0502020204030204" pitchFamily="34" charset="0"/>
                <a:cs typeface="Calibri" panose="020F0502020204030204" pitchFamily="34" charset="0"/>
              </a:rPr>
              <a:t>).</a:t>
            </a:r>
          </a:p>
          <a:p>
            <a:endParaRPr lang="en-US" sz="2400" dirty="0">
              <a:solidFill>
                <a:srgbClr val="C00000"/>
              </a:solidFill>
            </a:endParaRPr>
          </a:p>
        </p:txBody>
      </p:sp>
      <p:pic>
        <p:nvPicPr>
          <p:cNvPr id="5" name="Picture 2" descr="La literatura da su lugar en la historia a las mujeres matemáticas |  Matbus. Blog de la Biblioteca de Matemáticas de Sevilla">
            <a:extLst>
              <a:ext uri="{FF2B5EF4-FFF2-40B4-BE49-F238E27FC236}">
                <a16:creationId xmlns:a16="http://schemas.microsoft.com/office/drawing/2014/main" id="{CAB0309C-E612-77E7-D990-8A2F62E1E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530" y="5059693"/>
            <a:ext cx="4873233" cy="179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4" name="Google Shape;180;p41" descr="Imagen que contiene Patrón de fondo&#10;&#10;Descripción generada automáticamente">
            <a:extLst>
              <a:ext uri="{FF2B5EF4-FFF2-40B4-BE49-F238E27FC236}">
                <a16:creationId xmlns:a16="http://schemas.microsoft.com/office/drawing/2014/main" id="{BF0DE9E6-3779-B649-5961-D5E00F04DD68}"/>
              </a:ext>
            </a:extLst>
          </p:cNvPr>
          <p:cNvPicPr preferRelativeResize="0"/>
          <p:nvPr/>
        </p:nvPicPr>
        <p:blipFill rotWithShape="1">
          <a:blip r:embed="rId3">
            <a:alphaModFix/>
          </a:blip>
          <a:srcRect/>
          <a:stretch/>
        </p:blipFill>
        <p:spPr>
          <a:xfrm>
            <a:off x="0" y="-5305"/>
            <a:ext cx="12192000" cy="6858000"/>
          </a:xfrm>
          <a:prstGeom prst="rect">
            <a:avLst/>
          </a:prstGeom>
          <a:noFill/>
          <a:ln>
            <a:noFill/>
          </a:ln>
        </p:spPr>
      </p:pic>
      <p:sp>
        <p:nvSpPr>
          <p:cNvPr id="2" name="CuadroTexto 1">
            <a:extLst>
              <a:ext uri="{FF2B5EF4-FFF2-40B4-BE49-F238E27FC236}">
                <a16:creationId xmlns:a16="http://schemas.microsoft.com/office/drawing/2014/main" id="{B7853D48-5295-4A77-F98D-DC6FBEEFF754}"/>
              </a:ext>
            </a:extLst>
          </p:cNvPr>
          <p:cNvSpPr txBox="1"/>
          <p:nvPr/>
        </p:nvSpPr>
        <p:spPr>
          <a:xfrm>
            <a:off x="366072" y="943385"/>
            <a:ext cx="8004431" cy="55846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CL" sz="2000" dirty="0">
                <a:effectLst/>
                <a:latin typeface="Calibri" panose="020F0502020204030204" pitchFamily="34" charset="0"/>
                <a:ea typeface="Aptos" panose="020B0004020202020204" pitchFamily="34" charset="0"/>
                <a:cs typeface="Calibri" panose="020F0502020204030204" pitchFamily="34" charset="0"/>
              </a:rPr>
              <a:t>Proyecto Innovación Docente USACH en Álgebra Moderna en </a:t>
            </a:r>
            <a:r>
              <a:rPr lang="es-ES" sz="2000" kern="100" dirty="0">
                <a:solidFill>
                  <a:srgbClr val="202124"/>
                </a:solidFill>
                <a:latin typeface="Calibri" panose="020F0502020204030204" pitchFamily="34" charset="0"/>
                <a:ea typeface="Aptos" panose="020B0004020202020204" pitchFamily="34" charset="0"/>
                <a:cs typeface="Calibri" panose="020F0502020204030204" pitchFamily="34" charset="0"/>
              </a:rPr>
              <a:t>Pedagogía </a:t>
            </a:r>
            <a:r>
              <a:rPr lang="es-ES" sz="2000" kern="100" dirty="0">
                <a:solidFill>
                  <a:srgbClr val="202124"/>
                </a:solidFill>
                <a:effectLst/>
                <a:latin typeface="Calibri" panose="020F0502020204030204" pitchFamily="34" charset="0"/>
                <a:ea typeface="Aptos" panose="020B0004020202020204" pitchFamily="34" charset="0"/>
                <a:cs typeface="Calibri" panose="020F0502020204030204" pitchFamily="34" charset="0"/>
              </a:rPr>
              <a:t>en Física y Matemática. </a:t>
            </a:r>
            <a:r>
              <a:rPr lang="es-ES" sz="2000" kern="100" dirty="0">
                <a:solidFill>
                  <a:srgbClr val="202124"/>
                </a:solidFill>
                <a:latin typeface="Calibri" panose="020F0502020204030204" pitchFamily="34" charset="0"/>
                <a:ea typeface="Aptos" panose="020B0004020202020204" pitchFamily="34" charset="0"/>
                <a:cs typeface="Calibri" panose="020F0502020204030204" pitchFamily="34" charset="0"/>
              </a:rPr>
              <a:t>C. </a:t>
            </a:r>
            <a:r>
              <a:rPr lang="es-ES" sz="2000" kern="100" dirty="0">
                <a:solidFill>
                  <a:srgbClr val="202124"/>
                </a:solidFill>
                <a:effectLst/>
                <a:latin typeface="Calibri" panose="020F0502020204030204" pitchFamily="34" charset="0"/>
                <a:ea typeface="Aptos" panose="020B0004020202020204" pitchFamily="34" charset="0"/>
                <a:cs typeface="Calibri" panose="020F0502020204030204" pitchFamily="34" charset="0"/>
              </a:rPr>
              <a:t>Vargas. (Epifanio, 2023), (</a:t>
            </a:r>
            <a:r>
              <a:rPr lang="es-ES" sz="2000" kern="100" dirty="0" err="1">
                <a:solidFill>
                  <a:srgbClr val="202124"/>
                </a:solidFill>
                <a:effectLst/>
                <a:latin typeface="Calibri" panose="020F0502020204030204" pitchFamily="34" charset="0"/>
                <a:ea typeface="Aptos" panose="020B0004020202020204" pitchFamily="34" charset="0"/>
                <a:cs typeface="Calibri" panose="020F0502020204030204" pitchFamily="34" charset="0"/>
              </a:rPr>
              <a:t>Ioannou</a:t>
            </a:r>
            <a:r>
              <a:rPr lang="es-ES" sz="2000" kern="100" dirty="0">
                <a:solidFill>
                  <a:srgbClr val="202124"/>
                </a:solidFill>
                <a:effectLst/>
                <a:latin typeface="Calibri" panose="020F0502020204030204" pitchFamily="34" charset="0"/>
                <a:ea typeface="Aptos" panose="020B0004020202020204" pitchFamily="34" charset="0"/>
                <a:cs typeface="Calibri" panose="020F0502020204030204" pitchFamily="34" charset="0"/>
              </a:rPr>
              <a:t> &amp; </a:t>
            </a:r>
            <a:r>
              <a:rPr lang="es-ES" sz="2000" kern="100" dirty="0" err="1">
                <a:solidFill>
                  <a:srgbClr val="202124"/>
                </a:solidFill>
                <a:effectLst/>
                <a:latin typeface="Calibri" panose="020F0502020204030204" pitchFamily="34" charset="0"/>
                <a:ea typeface="Aptos" panose="020B0004020202020204" pitchFamily="34" charset="0"/>
                <a:cs typeface="Calibri" panose="020F0502020204030204" pitchFamily="34" charset="0"/>
              </a:rPr>
              <a:t>College</a:t>
            </a:r>
            <a:r>
              <a:rPr lang="es-ES" sz="2000" kern="100" dirty="0">
                <a:solidFill>
                  <a:srgbClr val="202124"/>
                </a:solidFill>
                <a:effectLst/>
                <a:latin typeface="Calibri" panose="020F0502020204030204" pitchFamily="34" charset="0"/>
                <a:ea typeface="Aptos" panose="020B0004020202020204" pitchFamily="34" charset="0"/>
                <a:cs typeface="Calibri" panose="020F0502020204030204" pitchFamily="34" charset="0"/>
              </a:rPr>
              <a:t>, 2020).</a:t>
            </a:r>
          </a:p>
          <a:p>
            <a:pPr marL="342900" indent="-342900">
              <a:lnSpc>
                <a:spcPct val="150000"/>
              </a:lnSpc>
              <a:buFont typeface="Arial" panose="020B0604020202020204" pitchFamily="34" charset="0"/>
              <a:buChar char="•"/>
            </a:pPr>
            <a:r>
              <a:rPr lang="es-CL" sz="2000" dirty="0">
                <a:effectLst/>
                <a:latin typeface="Calibri" panose="020F0502020204030204" pitchFamily="34" charset="0"/>
                <a:ea typeface="Aptos" panose="020B0004020202020204" pitchFamily="34" charset="0"/>
              </a:rPr>
              <a:t>Estereotipos de género en matemática “niñas tienen habilidades más débiles que los niños”.</a:t>
            </a:r>
          </a:p>
          <a:p>
            <a:pPr marL="285750" indent="-285750">
              <a:lnSpc>
                <a:spcPct val="150000"/>
              </a:lnSpc>
              <a:buFont typeface="Arial" panose="020B0604020202020204" pitchFamily="34" charset="0"/>
              <a:buChar char="•"/>
            </a:pPr>
            <a:r>
              <a:rPr lang="es-CL" sz="2000" kern="100" dirty="0">
                <a:latin typeface="Calibri" panose="020F0502020204030204" pitchFamily="34" charset="0"/>
                <a:ea typeface="Aptos" panose="020B0004020202020204" pitchFamily="34" charset="0"/>
                <a:cs typeface="Times New Roman" panose="02020603050405020304" pitchFamily="18" charset="0"/>
              </a:rPr>
              <a:t>P</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rofesorado sostiene estereotipos de género en matemática. </a:t>
            </a:r>
            <a:r>
              <a:rPr lang="es-CL" sz="2000" dirty="0">
                <a:latin typeface="Calibri" panose="020F0502020204030204" pitchFamily="34" charset="0"/>
                <a:ea typeface="Aptos" panose="020B0004020202020204" pitchFamily="34" charset="0"/>
              </a:rPr>
              <a:t>Menor rendimiento de niñas en matemática </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Carlana</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2018) (</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Bian</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et al, 2017)</a:t>
            </a:r>
            <a:r>
              <a:rPr lang="es-CL" sz="2000" dirty="0">
                <a:latin typeface="Calibri" panose="020F0502020204030204" pitchFamily="34" charset="0"/>
                <a:ea typeface="Aptos" panose="020B0004020202020204" pitchFamily="34" charset="0"/>
              </a:rPr>
              <a:t>. Se </a:t>
            </a:r>
            <a:r>
              <a:rPr lang="es-CL" sz="2000" dirty="0">
                <a:effectLst/>
                <a:latin typeface="Calibri" panose="020F0502020204030204" pitchFamily="34" charset="0"/>
                <a:ea typeface="Aptos" panose="020B0004020202020204" pitchFamily="34" charset="0"/>
              </a:rPr>
              <a:t>reduce la representación de las mujeres en matemática en estudios universitarios. </a:t>
            </a:r>
            <a:endParaRPr lang="es-CL"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s-CL" sz="2000" kern="100" dirty="0">
                <a:effectLst/>
                <a:latin typeface="Calibri" panose="020F0502020204030204" pitchFamily="34" charset="0"/>
                <a:ea typeface="Aptos" panose="020B0004020202020204" pitchFamily="34" charset="0"/>
                <a:cs typeface="Times New Roman" panose="02020603050405020304" pitchFamily="18" charset="0"/>
              </a:rPr>
              <a:t>Reducción de estereotipos en futuros profesores podría fomentar una mayor representación de mujeres en matemática (</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Dersch</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et al, 2022). </a:t>
            </a:r>
          </a:p>
          <a:p>
            <a:pPr marL="285750" indent="-285750">
              <a:lnSpc>
                <a:spcPct val="150000"/>
              </a:lnSpc>
              <a:buFont typeface="Arial" panose="020B0604020202020204" pitchFamily="34" charset="0"/>
              <a:buChar char="•"/>
            </a:pPr>
            <a:r>
              <a:rPr lang="es-CL" sz="2000" kern="100" dirty="0">
                <a:effectLst/>
                <a:latin typeface="Calibri" panose="020F0502020204030204" pitchFamily="34" charset="0"/>
                <a:ea typeface="Aptos" panose="020B0004020202020204" pitchFamily="34" charset="0"/>
                <a:cs typeface="Times New Roman" panose="02020603050405020304" pitchFamily="18" charset="0"/>
              </a:rPr>
              <a:t>¿</a:t>
            </a:r>
            <a:r>
              <a:rPr lang="es-CL" sz="2000" kern="100" dirty="0">
                <a:latin typeface="Calibri" panose="020F0502020204030204" pitchFamily="34" charset="0"/>
                <a:ea typeface="Aptos" panose="020B0004020202020204" pitchFamily="34" charset="0"/>
                <a:cs typeface="Times New Roman" panose="02020603050405020304" pitchFamily="18" charset="0"/>
              </a:rPr>
              <a:t>C</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uáles son los prejuicios que sustentan estos estereotipos?</a:t>
            </a:r>
          </a:p>
        </p:txBody>
      </p:sp>
      <p:sp>
        <p:nvSpPr>
          <p:cNvPr id="3" name="Google Shape;303;p37">
            <a:extLst>
              <a:ext uri="{FF2B5EF4-FFF2-40B4-BE49-F238E27FC236}">
                <a16:creationId xmlns:a16="http://schemas.microsoft.com/office/drawing/2014/main" id="{4DA7281C-1EFF-2471-C1C2-2EB7A8DF819C}"/>
              </a:ext>
            </a:extLst>
          </p:cNvPr>
          <p:cNvSpPr txBox="1"/>
          <p:nvPr/>
        </p:nvSpPr>
        <p:spPr>
          <a:xfrm>
            <a:off x="690882" y="369300"/>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Contextualización del problema que se aborda</a:t>
            </a:r>
          </a:p>
        </p:txBody>
      </p:sp>
      <p:pic>
        <p:nvPicPr>
          <p:cNvPr id="9" name="Imagen 8">
            <a:extLst>
              <a:ext uri="{FF2B5EF4-FFF2-40B4-BE49-F238E27FC236}">
                <a16:creationId xmlns:a16="http://schemas.microsoft.com/office/drawing/2014/main" id="{815C9E74-E415-52EE-78D2-0BC63815992D}"/>
              </a:ext>
            </a:extLst>
          </p:cNvPr>
          <p:cNvPicPr>
            <a:picLocks noChangeAspect="1"/>
          </p:cNvPicPr>
          <p:nvPr/>
        </p:nvPicPr>
        <p:blipFill>
          <a:blip r:embed="rId4"/>
          <a:stretch>
            <a:fillRect/>
          </a:stretch>
        </p:blipFill>
        <p:spPr>
          <a:xfrm>
            <a:off x="8370504" y="2526698"/>
            <a:ext cx="3353306" cy="1266870"/>
          </a:xfrm>
          <a:prstGeom prst="rect">
            <a:avLst/>
          </a:prstGeom>
        </p:spPr>
      </p:pic>
      <p:pic>
        <p:nvPicPr>
          <p:cNvPr id="10" name="Imagen 9">
            <a:extLst>
              <a:ext uri="{FF2B5EF4-FFF2-40B4-BE49-F238E27FC236}">
                <a16:creationId xmlns:a16="http://schemas.microsoft.com/office/drawing/2014/main" id="{9955721C-0293-91DB-9A4A-99BD2FAFCA71}"/>
              </a:ext>
            </a:extLst>
          </p:cNvPr>
          <p:cNvPicPr>
            <a:picLocks noChangeAspect="1"/>
          </p:cNvPicPr>
          <p:nvPr/>
        </p:nvPicPr>
        <p:blipFill>
          <a:blip r:embed="rId5"/>
          <a:stretch>
            <a:fillRect/>
          </a:stretch>
        </p:blipFill>
        <p:spPr>
          <a:xfrm>
            <a:off x="8935536" y="1258242"/>
            <a:ext cx="2290898" cy="1148170"/>
          </a:xfrm>
          <a:prstGeom prst="rect">
            <a:avLst/>
          </a:prstGeom>
        </p:spPr>
      </p:pic>
      <p:pic>
        <p:nvPicPr>
          <p:cNvPr id="6" name="Imagen 5">
            <a:extLst>
              <a:ext uri="{FF2B5EF4-FFF2-40B4-BE49-F238E27FC236}">
                <a16:creationId xmlns:a16="http://schemas.microsoft.com/office/drawing/2014/main" id="{FB296DB8-135E-B2DF-920B-B7AAE94BF852}"/>
              </a:ext>
            </a:extLst>
          </p:cNvPr>
          <p:cNvPicPr>
            <a:picLocks noChangeAspect="1"/>
          </p:cNvPicPr>
          <p:nvPr/>
        </p:nvPicPr>
        <p:blipFill>
          <a:blip r:embed="rId6"/>
          <a:stretch>
            <a:fillRect/>
          </a:stretch>
        </p:blipFill>
        <p:spPr>
          <a:xfrm>
            <a:off x="8873657" y="4000846"/>
            <a:ext cx="2324725" cy="2324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3F56D4A-7116-FD5E-7985-6B702275B1C4}"/>
            </a:ext>
          </a:extLst>
        </p:cNvPr>
        <p:cNvGrpSpPr/>
        <p:nvPr/>
      </p:nvGrpSpPr>
      <p:grpSpPr>
        <a:xfrm>
          <a:off x="0" y="0"/>
          <a:ext cx="0" cy="0"/>
          <a:chOff x="0" y="0"/>
          <a:chExt cx="0" cy="0"/>
        </a:xfrm>
      </p:grpSpPr>
      <p:pic>
        <p:nvPicPr>
          <p:cNvPr id="4" name="Google Shape;180;p41" descr="Imagen que contiene Patrón de fondo&#10;&#10;Descripción generada automáticamente">
            <a:extLst>
              <a:ext uri="{FF2B5EF4-FFF2-40B4-BE49-F238E27FC236}">
                <a16:creationId xmlns:a16="http://schemas.microsoft.com/office/drawing/2014/main" id="{8DC96A5E-4D44-09E9-4527-F6FC404F770C}"/>
              </a:ext>
            </a:extLst>
          </p:cNvPr>
          <p:cNvPicPr preferRelativeResize="0"/>
          <p:nvPr/>
        </p:nvPicPr>
        <p:blipFill rotWithShape="1">
          <a:blip r:embed="rId3">
            <a:alphaModFix/>
          </a:blip>
          <a:srcRect/>
          <a:stretch/>
        </p:blipFill>
        <p:spPr>
          <a:xfrm>
            <a:off x="0" y="-9510"/>
            <a:ext cx="12192000" cy="6858000"/>
          </a:xfrm>
          <a:prstGeom prst="rect">
            <a:avLst/>
          </a:prstGeom>
          <a:noFill/>
          <a:ln>
            <a:noFill/>
          </a:ln>
        </p:spPr>
      </p:pic>
      <p:sp>
        <p:nvSpPr>
          <p:cNvPr id="185" name="Google Shape;185;p41">
            <a:extLst>
              <a:ext uri="{FF2B5EF4-FFF2-40B4-BE49-F238E27FC236}">
                <a16:creationId xmlns:a16="http://schemas.microsoft.com/office/drawing/2014/main" id="{56F88CAA-8CAA-097D-C5F9-1937B911A069}"/>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654C949F-CD00-3A9C-CD45-EB17AA19197E}"/>
              </a:ext>
            </a:extLst>
          </p:cNvPr>
          <p:cNvSpPr txBox="1"/>
          <p:nvPr/>
        </p:nvSpPr>
        <p:spPr>
          <a:xfrm>
            <a:off x="690881" y="1111166"/>
            <a:ext cx="7148975" cy="4308872"/>
          </a:xfrm>
          <a:prstGeom prst="rect">
            <a:avLst/>
          </a:prstGeom>
          <a:noFill/>
        </p:spPr>
        <p:txBody>
          <a:bodyPr wrap="square" rtlCol="0">
            <a:spAutoFit/>
          </a:bodyPr>
          <a:lstStyle/>
          <a:p>
            <a:pPr algn="just"/>
            <a:r>
              <a:rPr lang="es-CL" sz="2000" kern="100" dirty="0">
                <a:latin typeface="Calibri" panose="020F0502020204030204" pitchFamily="34" charset="0"/>
                <a:ea typeface="Aptos" panose="020B0004020202020204" pitchFamily="34" charset="0"/>
                <a:cs typeface="Calibri" panose="020F0502020204030204" pitchFamily="34" charset="0"/>
              </a:rPr>
              <a:t>P</a:t>
            </a:r>
            <a:r>
              <a:rPr lang="es-CL" sz="2000" kern="100" dirty="0">
                <a:effectLst/>
                <a:latin typeface="Calibri" panose="020F0502020204030204" pitchFamily="34" charset="0"/>
                <a:ea typeface="Aptos" panose="020B0004020202020204" pitchFamily="34" charset="0"/>
                <a:cs typeface="Calibri" panose="020F0502020204030204" pitchFamily="34" charset="0"/>
              </a:rPr>
              <a:t>rejuicios asociados con estereotipos de género en matemática</a:t>
            </a:r>
            <a:r>
              <a:rPr lang="es-CL" sz="2000" kern="100" dirty="0">
                <a:latin typeface="Calibri" panose="020F0502020204030204" pitchFamily="34" charset="0"/>
                <a:ea typeface="Aptos" panose="020B0004020202020204" pitchFamily="34" charset="0"/>
                <a:cs typeface="Calibri" panose="020F0502020204030204" pitchFamily="34" charset="0"/>
              </a:rPr>
              <a:t>:</a:t>
            </a:r>
          </a:p>
          <a:p>
            <a:pPr algn="just"/>
            <a:endParaRPr lang="es-CL" sz="20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buFont typeface="+mj-lt"/>
              <a:buAutoNum type="arabicParenR"/>
            </a:pPr>
            <a:r>
              <a:rPr lang="es-CL" sz="2000" kern="100" dirty="0">
                <a:latin typeface="Calibri" panose="020F0502020204030204" pitchFamily="34" charset="0"/>
                <a:ea typeface="Aptos" panose="020B0004020202020204" pitchFamily="34" charset="0"/>
                <a:cs typeface="Calibri" panose="020F0502020204030204" pitchFamily="34" charset="0"/>
              </a:rPr>
              <a:t>N</a:t>
            </a:r>
            <a:r>
              <a:rPr lang="es-CL" sz="2000" kern="100" dirty="0">
                <a:effectLst/>
                <a:latin typeface="Calibri" panose="020F0502020204030204" pitchFamily="34" charset="0"/>
                <a:ea typeface="Aptos" panose="020B0004020202020204" pitchFamily="34" charset="0"/>
                <a:cs typeface="Calibri" panose="020F0502020204030204" pitchFamily="34" charset="0"/>
              </a:rPr>
              <a:t>iños inherentemente mejores en matemáticas: “niños piensan de manera más estructurada”, “niñas piensan de manera más empática” (</a:t>
            </a:r>
            <a:r>
              <a:rPr lang="es-CL" sz="2000" kern="100" dirty="0" err="1">
                <a:effectLst/>
                <a:latin typeface="Calibri" panose="020F0502020204030204" pitchFamily="34" charset="0"/>
                <a:ea typeface="Aptos" panose="020B0004020202020204" pitchFamily="34" charset="0"/>
                <a:cs typeface="Calibri" panose="020F0502020204030204" pitchFamily="34" charset="0"/>
              </a:rPr>
              <a:t>Baron</a:t>
            </a:r>
            <a:r>
              <a:rPr lang="es-CL" sz="2000" kern="100" dirty="0">
                <a:effectLst/>
                <a:latin typeface="Calibri" panose="020F0502020204030204" pitchFamily="34" charset="0"/>
                <a:ea typeface="Aptos" panose="020B0004020202020204" pitchFamily="34" charset="0"/>
                <a:cs typeface="Calibri" panose="020F0502020204030204" pitchFamily="34" charset="0"/>
              </a:rPr>
              <a:t>-Cohen, 2005 ). </a:t>
            </a:r>
          </a:p>
          <a:p>
            <a:pPr marL="342900" lvl="0" indent="-342900" algn="just">
              <a:buFont typeface="+mj-lt"/>
              <a:buAutoNum type="arabicParenR"/>
            </a:pPr>
            <a:endParaRPr lang="es-CL" sz="20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buFont typeface="+mj-lt"/>
              <a:buAutoNum type="arabicParenR"/>
            </a:pPr>
            <a:r>
              <a:rPr lang="es-CL" sz="2000" kern="100" dirty="0">
                <a:effectLst/>
                <a:latin typeface="Calibri" panose="020F0502020204030204" pitchFamily="34" charset="0"/>
                <a:ea typeface="Aptos" panose="020B0004020202020204" pitchFamily="34" charset="0"/>
                <a:cs typeface="Calibri" panose="020F0502020204030204" pitchFamily="34" charset="0"/>
              </a:rPr>
              <a:t>Niñas tienen éxito en matemática tanto como los niños solo porque son trabajadoras. Niños son simplemente talentosos. Esta creencia ha sido detectada en maestros (</a:t>
            </a:r>
            <a:r>
              <a:rPr lang="es-CL" sz="2000" kern="100" dirty="0" err="1">
                <a:effectLst/>
                <a:latin typeface="Calibri" panose="020F0502020204030204" pitchFamily="34" charset="0"/>
                <a:ea typeface="Aptos" panose="020B0004020202020204" pitchFamily="34" charset="0"/>
                <a:cs typeface="Calibri" panose="020F0502020204030204" pitchFamily="34" charset="0"/>
              </a:rPr>
              <a:t>Tiedemann</a:t>
            </a:r>
            <a:r>
              <a:rPr lang="es-CL" sz="2000" kern="100" dirty="0">
                <a:effectLst/>
                <a:latin typeface="Calibri" panose="020F0502020204030204" pitchFamily="34" charset="0"/>
                <a:ea typeface="Aptos" panose="020B0004020202020204" pitchFamily="34" charset="0"/>
                <a:cs typeface="Calibri" panose="020F0502020204030204" pitchFamily="34" charset="0"/>
              </a:rPr>
              <a:t>, 2002; Robinson-</a:t>
            </a:r>
            <a:r>
              <a:rPr lang="es-CL" sz="2000" kern="100" dirty="0" err="1">
                <a:effectLst/>
                <a:latin typeface="Calibri" panose="020F0502020204030204" pitchFamily="34" charset="0"/>
                <a:ea typeface="Aptos" panose="020B0004020202020204" pitchFamily="34" charset="0"/>
                <a:cs typeface="Calibri" panose="020F0502020204030204" pitchFamily="34" charset="0"/>
              </a:rPr>
              <a:t>Cimpian</a:t>
            </a:r>
            <a:r>
              <a:rPr lang="es-CL" sz="2000" kern="100" dirty="0">
                <a:effectLst/>
                <a:latin typeface="Calibri" panose="020F0502020204030204" pitchFamily="34" charset="0"/>
                <a:ea typeface="Aptos" panose="020B0004020202020204" pitchFamily="34" charset="0"/>
                <a:cs typeface="Calibri" panose="020F0502020204030204" pitchFamily="34" charset="0"/>
              </a:rPr>
              <a:t> et al., 2014; Sáinz et al., 2020)</a:t>
            </a:r>
          </a:p>
          <a:p>
            <a:pPr marL="342900" lvl="0" indent="-342900" algn="just">
              <a:buFont typeface="+mj-lt"/>
              <a:buAutoNum type="arabicParenR"/>
            </a:pPr>
            <a:endParaRPr lang="es-CL" sz="20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buFont typeface="+mj-lt"/>
              <a:buAutoNum type="arabicParenR"/>
            </a:pPr>
            <a:r>
              <a:rPr lang="es-CL" sz="2000" kern="100" dirty="0">
                <a:effectLst/>
                <a:latin typeface="Calibri" panose="020F0502020204030204" pitchFamily="34" charset="0"/>
                <a:ea typeface="Aptos" panose="020B0004020202020204" pitchFamily="34" charset="0"/>
                <a:cs typeface="Calibri" panose="020F0502020204030204" pitchFamily="34" charset="0"/>
              </a:rPr>
              <a:t>Las niñas serían incapaces de compensar sus habilidades matemáticas inferiores (</a:t>
            </a:r>
            <a:r>
              <a:rPr lang="es-CL" sz="2000" kern="100" dirty="0" err="1">
                <a:effectLst/>
                <a:latin typeface="Calibri" panose="020F0502020204030204" pitchFamily="34" charset="0"/>
                <a:ea typeface="Aptos" panose="020B0004020202020204" pitchFamily="34" charset="0"/>
                <a:cs typeface="Calibri" panose="020F0502020204030204" pitchFamily="34" charset="0"/>
              </a:rPr>
              <a:t>Dersch</a:t>
            </a:r>
            <a:r>
              <a:rPr lang="es-CL" sz="2000" kern="100" dirty="0">
                <a:effectLst/>
                <a:latin typeface="Calibri" panose="020F0502020204030204" pitchFamily="34" charset="0"/>
                <a:ea typeface="Aptos" panose="020B0004020202020204" pitchFamily="34" charset="0"/>
                <a:cs typeface="Calibri" panose="020F0502020204030204" pitchFamily="34" charset="0"/>
              </a:rPr>
              <a:t> et al, 2022). </a:t>
            </a:r>
          </a:p>
          <a:p>
            <a:endParaRPr lang="es-CL" dirty="0">
              <a:latin typeface="Nunito" pitchFamily="2" charset="0"/>
            </a:endParaRPr>
          </a:p>
        </p:txBody>
      </p:sp>
      <p:sp>
        <p:nvSpPr>
          <p:cNvPr id="3" name="Google Shape;303;p37">
            <a:extLst>
              <a:ext uri="{FF2B5EF4-FFF2-40B4-BE49-F238E27FC236}">
                <a16:creationId xmlns:a16="http://schemas.microsoft.com/office/drawing/2014/main" id="{C9FB79F9-2721-A9FA-7704-DE6AA9D15B67}"/>
              </a:ext>
            </a:extLst>
          </p:cNvPr>
          <p:cNvSpPr txBox="1"/>
          <p:nvPr/>
        </p:nvSpPr>
        <p:spPr>
          <a:xfrm>
            <a:off x="690882" y="369300"/>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Marco referencial</a:t>
            </a:r>
          </a:p>
        </p:txBody>
      </p:sp>
      <p:pic>
        <p:nvPicPr>
          <p:cNvPr id="5" name="Picture 4" descr="Qué son los estereotipos de género? | Dirección de Género, Diversidad y  Equidad | Universidad de Santiago de Chile">
            <a:extLst>
              <a:ext uri="{FF2B5EF4-FFF2-40B4-BE49-F238E27FC236}">
                <a16:creationId xmlns:a16="http://schemas.microsoft.com/office/drawing/2014/main" id="{D7A865B0-95D8-53DC-DF6F-BB058082B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167" y="1719315"/>
            <a:ext cx="3420952" cy="341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4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B508B338-290D-704C-44B8-DF96E09F248F}"/>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F27A76C2-AA51-9B52-D61C-FAB78CCC0FA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41">
            <a:extLst>
              <a:ext uri="{FF2B5EF4-FFF2-40B4-BE49-F238E27FC236}">
                <a16:creationId xmlns:a16="http://schemas.microsoft.com/office/drawing/2014/main" id="{C745F179-7269-7DC7-88DB-BE0B2EFA20C9}"/>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2B1032A9-5D94-94FF-A9A3-5B1F93DC0281}"/>
              </a:ext>
            </a:extLst>
          </p:cNvPr>
          <p:cNvSpPr txBox="1"/>
          <p:nvPr/>
        </p:nvSpPr>
        <p:spPr>
          <a:xfrm>
            <a:off x="559669" y="843195"/>
            <a:ext cx="5860244"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CL" sz="2000" kern="100" dirty="0">
                <a:effectLst/>
                <a:latin typeface="Calibri" panose="020F0502020204030204" pitchFamily="34" charset="0"/>
                <a:ea typeface="Aptos" panose="020B0004020202020204" pitchFamily="34" charset="0"/>
                <a:cs typeface="Times New Roman" panose="02020603050405020304" pitchFamily="18" charset="0"/>
              </a:rPr>
              <a:t>Participantes: estudiantes de Pedagogía en Física y Matemática (Facultad de Ciencia, USACH). </a:t>
            </a:r>
          </a:p>
          <a:p>
            <a:pPr marL="342900" indent="-342900">
              <a:lnSpc>
                <a:spcPct val="150000"/>
              </a:lnSpc>
              <a:buFont typeface="Arial" panose="020B0604020202020204" pitchFamily="34" charset="0"/>
              <a:buChar char="•"/>
            </a:pPr>
            <a:r>
              <a:rPr lang="es-CL" sz="2000" kern="100" dirty="0">
                <a:effectLst/>
                <a:latin typeface="Calibri" panose="020F0502020204030204" pitchFamily="34" charset="0"/>
                <a:ea typeface="Aptos" panose="020B0004020202020204" pitchFamily="34" charset="0"/>
                <a:cs typeface="Times New Roman" panose="02020603050405020304" pitchFamily="18" charset="0"/>
              </a:rPr>
              <a:t>12 varones, 12 mujeres.</a:t>
            </a:r>
            <a:endParaRPr lang="es-CL" sz="2000" kern="100" dirty="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s-CL" sz="2000" kern="100" dirty="0">
                <a:effectLst/>
                <a:latin typeface="Calibri" panose="020F0502020204030204" pitchFamily="34" charset="0"/>
                <a:ea typeface="Aptos" panose="020B0004020202020204" pitchFamily="34" charset="0"/>
                <a:cs typeface="Times New Roman" panose="02020603050405020304" pitchFamily="18" charset="0"/>
              </a:rPr>
              <a:t>Cuestionario de Concepciones Erróneas de Género en Matemática. 15 ítems. (</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Dersch</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et al, 2022). </a:t>
            </a:r>
            <a:r>
              <a:rPr lang="es-ES_tradnl" sz="2000" kern="100" dirty="0">
                <a:latin typeface="Calibri" panose="020F0502020204030204" pitchFamily="34" charset="0"/>
                <a:cs typeface="Times New Roman" panose="02020603050405020304" pitchFamily="18" charset="0"/>
              </a:rPr>
              <a:t>Acuerdo o desacuerdo posibles respuestas.</a:t>
            </a:r>
          </a:p>
          <a:p>
            <a:pPr marL="342900" indent="-342900">
              <a:lnSpc>
                <a:spcPct val="150000"/>
              </a:lnSpc>
              <a:buFont typeface="Arial" panose="020B0604020202020204" pitchFamily="34" charset="0"/>
              <a:buChar char="•"/>
            </a:pPr>
            <a:r>
              <a:rPr lang="es-ES_tradnl" sz="2000" kern="100" dirty="0">
                <a:latin typeface="Calibri" panose="020F0502020204030204" pitchFamily="34" charset="0"/>
                <a:cs typeface="Times New Roman" panose="02020603050405020304" pitchFamily="18" charset="0"/>
              </a:rPr>
              <a:t>Nivel de acuerdo.</a:t>
            </a:r>
          </a:p>
        </p:txBody>
      </p:sp>
      <p:sp>
        <p:nvSpPr>
          <p:cNvPr id="3" name="Google Shape;303;p37">
            <a:extLst>
              <a:ext uri="{FF2B5EF4-FFF2-40B4-BE49-F238E27FC236}">
                <a16:creationId xmlns:a16="http://schemas.microsoft.com/office/drawing/2014/main" id="{2615289D-109E-85FB-16BB-B4943C060DEF}"/>
              </a:ext>
            </a:extLst>
          </p:cNvPr>
          <p:cNvSpPr txBox="1"/>
          <p:nvPr/>
        </p:nvSpPr>
        <p:spPr>
          <a:xfrm>
            <a:off x="690882" y="369300"/>
            <a:ext cx="10524000" cy="741867"/>
          </a:xfrm>
          <a:prstGeom prst="rect">
            <a:avLst/>
          </a:prstGeom>
          <a:noFill/>
          <a:ln>
            <a:noFill/>
          </a:ln>
        </p:spPr>
        <p:txBody>
          <a:bodyPr spcFirstLastPara="1" wrap="square" lIns="91400" tIns="91400" rIns="91400" bIns="91400" anchor="t" anchorCtr="0">
            <a:noAutofit/>
          </a:bodyPr>
          <a:lstStyle/>
          <a:p>
            <a:r>
              <a:rPr lang="es-CL" sz="2400" b="1">
                <a:solidFill>
                  <a:srgbClr val="5599B4"/>
                </a:solidFill>
                <a:latin typeface="Nunito"/>
              </a:rPr>
              <a:t>Metodología</a:t>
            </a:r>
            <a:endParaRPr lang="es-CL" sz="2400" b="1" dirty="0">
              <a:solidFill>
                <a:srgbClr val="5599B4"/>
              </a:solidFill>
              <a:latin typeface="Nunito"/>
            </a:endParaRPr>
          </a:p>
        </p:txBody>
      </p:sp>
      <p:pic>
        <p:nvPicPr>
          <p:cNvPr id="7" name="Imagen 6">
            <a:extLst>
              <a:ext uri="{FF2B5EF4-FFF2-40B4-BE49-F238E27FC236}">
                <a16:creationId xmlns:a16="http://schemas.microsoft.com/office/drawing/2014/main" id="{93B406AE-8E2F-4E59-6EEB-783A7969675A}"/>
              </a:ext>
            </a:extLst>
          </p:cNvPr>
          <p:cNvPicPr>
            <a:picLocks noChangeAspect="1"/>
          </p:cNvPicPr>
          <p:nvPr/>
        </p:nvPicPr>
        <p:blipFill>
          <a:blip r:embed="rId4"/>
          <a:stretch>
            <a:fillRect/>
          </a:stretch>
        </p:blipFill>
        <p:spPr>
          <a:xfrm>
            <a:off x="1500000" y="4297661"/>
            <a:ext cx="7772400" cy="2046313"/>
          </a:xfrm>
          <a:prstGeom prst="rect">
            <a:avLst/>
          </a:prstGeom>
        </p:spPr>
      </p:pic>
      <p:pic>
        <p:nvPicPr>
          <p:cNvPr id="5" name="Imagen 4">
            <a:extLst>
              <a:ext uri="{FF2B5EF4-FFF2-40B4-BE49-F238E27FC236}">
                <a16:creationId xmlns:a16="http://schemas.microsoft.com/office/drawing/2014/main" id="{E48FF1C2-961A-254E-0800-29A970B009DC}"/>
              </a:ext>
            </a:extLst>
          </p:cNvPr>
          <p:cNvPicPr>
            <a:picLocks noChangeAspect="1"/>
          </p:cNvPicPr>
          <p:nvPr/>
        </p:nvPicPr>
        <p:blipFill>
          <a:blip r:embed="rId5"/>
          <a:stretch>
            <a:fillRect/>
          </a:stretch>
        </p:blipFill>
        <p:spPr>
          <a:xfrm>
            <a:off x="7216658" y="234779"/>
            <a:ext cx="2368174" cy="1820534"/>
          </a:xfrm>
          <a:prstGeom prst="rect">
            <a:avLst/>
          </a:prstGeom>
        </p:spPr>
      </p:pic>
      <p:pic>
        <p:nvPicPr>
          <p:cNvPr id="6" name="Imagen 5">
            <a:extLst>
              <a:ext uri="{FF2B5EF4-FFF2-40B4-BE49-F238E27FC236}">
                <a16:creationId xmlns:a16="http://schemas.microsoft.com/office/drawing/2014/main" id="{926B1F16-F417-F1A1-87A3-8CBF57D963AA}"/>
              </a:ext>
            </a:extLst>
          </p:cNvPr>
          <p:cNvPicPr>
            <a:picLocks noChangeAspect="1"/>
          </p:cNvPicPr>
          <p:nvPr/>
        </p:nvPicPr>
        <p:blipFill>
          <a:blip r:embed="rId6"/>
          <a:stretch>
            <a:fillRect/>
          </a:stretch>
        </p:blipFill>
        <p:spPr>
          <a:xfrm>
            <a:off x="8982151" y="2233497"/>
            <a:ext cx="2232731" cy="1820534"/>
          </a:xfrm>
          <a:prstGeom prst="rect">
            <a:avLst/>
          </a:prstGeom>
        </p:spPr>
      </p:pic>
      <p:sp>
        <p:nvSpPr>
          <p:cNvPr id="8" name="CuadroTexto 7">
            <a:extLst>
              <a:ext uri="{FF2B5EF4-FFF2-40B4-BE49-F238E27FC236}">
                <a16:creationId xmlns:a16="http://schemas.microsoft.com/office/drawing/2014/main" id="{9CD1A43A-A0D6-BF2B-E50C-B0EAE6A58200}"/>
              </a:ext>
            </a:extLst>
          </p:cNvPr>
          <p:cNvSpPr txBox="1"/>
          <p:nvPr/>
        </p:nvSpPr>
        <p:spPr>
          <a:xfrm>
            <a:off x="8886968" y="4171500"/>
            <a:ext cx="2359931" cy="523220"/>
          </a:xfrm>
          <a:prstGeom prst="rect">
            <a:avLst/>
          </a:prstGeom>
          <a:noFill/>
        </p:spPr>
        <p:txBody>
          <a:bodyPr wrap="square" rtlCol="0">
            <a:spAutoFit/>
          </a:bodyPr>
          <a:lstStyle/>
          <a:p>
            <a:r>
              <a:rPr lang="es-ES_tradnl" dirty="0"/>
              <a:t>Consentimiento informado participantes.</a:t>
            </a:r>
          </a:p>
        </p:txBody>
      </p:sp>
      <p:sp>
        <p:nvSpPr>
          <p:cNvPr id="9" name="CuadroTexto 8">
            <a:extLst>
              <a:ext uri="{FF2B5EF4-FFF2-40B4-BE49-F238E27FC236}">
                <a16:creationId xmlns:a16="http://schemas.microsoft.com/office/drawing/2014/main" id="{2DC919E8-1E38-AC0D-136D-EBE39B890BA2}"/>
              </a:ext>
            </a:extLst>
          </p:cNvPr>
          <p:cNvSpPr txBox="1"/>
          <p:nvPr/>
        </p:nvSpPr>
        <p:spPr>
          <a:xfrm>
            <a:off x="3954474" y="6298739"/>
            <a:ext cx="3262184" cy="307777"/>
          </a:xfrm>
          <a:prstGeom prst="rect">
            <a:avLst/>
          </a:prstGeom>
          <a:noFill/>
        </p:spPr>
        <p:txBody>
          <a:bodyPr wrap="square" rtlCol="0">
            <a:spAutoFit/>
          </a:bodyPr>
          <a:lstStyle/>
          <a:p>
            <a:r>
              <a:rPr lang="es-ES_tradnl" dirty="0"/>
              <a:t>Tipología de ítems del cuestionario </a:t>
            </a:r>
          </a:p>
        </p:txBody>
      </p:sp>
    </p:spTree>
    <p:extLst>
      <p:ext uri="{BB962C8B-B14F-4D97-AF65-F5344CB8AC3E}">
        <p14:creationId xmlns:p14="http://schemas.microsoft.com/office/powerpoint/2010/main" val="109354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02791552-C463-1414-9FD4-D5F7211072CB}"/>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3EC115F0-9239-3BF7-A38D-C6CF89572FB3}"/>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41">
            <a:extLst>
              <a:ext uri="{FF2B5EF4-FFF2-40B4-BE49-F238E27FC236}">
                <a16:creationId xmlns:a16="http://schemas.microsoft.com/office/drawing/2014/main" id="{1E4A0C8A-FDA5-64AA-E10D-112FB31F091D}"/>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3" name="Google Shape;303;p37">
            <a:extLst>
              <a:ext uri="{FF2B5EF4-FFF2-40B4-BE49-F238E27FC236}">
                <a16:creationId xmlns:a16="http://schemas.microsoft.com/office/drawing/2014/main" id="{948D49D5-E536-4FE4-D160-B7ADA8D34CEE}"/>
              </a:ext>
            </a:extLst>
          </p:cNvPr>
          <p:cNvSpPr txBox="1"/>
          <p:nvPr/>
        </p:nvSpPr>
        <p:spPr>
          <a:xfrm>
            <a:off x="594815" y="375832"/>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Ejemplos de Resultados</a:t>
            </a:r>
          </a:p>
        </p:txBody>
      </p:sp>
      <p:pic>
        <p:nvPicPr>
          <p:cNvPr id="7" name="Imagen 6">
            <a:extLst>
              <a:ext uri="{FF2B5EF4-FFF2-40B4-BE49-F238E27FC236}">
                <a16:creationId xmlns:a16="http://schemas.microsoft.com/office/drawing/2014/main" id="{409C213D-C9CB-EC96-B078-D569134FEB44}"/>
              </a:ext>
            </a:extLst>
          </p:cNvPr>
          <p:cNvPicPr>
            <a:picLocks noChangeAspect="1"/>
          </p:cNvPicPr>
          <p:nvPr/>
        </p:nvPicPr>
        <p:blipFill>
          <a:blip r:embed="rId4"/>
          <a:stretch>
            <a:fillRect/>
          </a:stretch>
        </p:blipFill>
        <p:spPr>
          <a:xfrm>
            <a:off x="7117766" y="1222566"/>
            <a:ext cx="2396072" cy="1451248"/>
          </a:xfrm>
          <a:prstGeom prst="rect">
            <a:avLst/>
          </a:prstGeom>
        </p:spPr>
      </p:pic>
      <p:pic>
        <p:nvPicPr>
          <p:cNvPr id="9" name="Imagen 8">
            <a:extLst>
              <a:ext uri="{FF2B5EF4-FFF2-40B4-BE49-F238E27FC236}">
                <a16:creationId xmlns:a16="http://schemas.microsoft.com/office/drawing/2014/main" id="{61E2FC6B-111D-F81D-3F0A-EC1F8D5BB4C6}"/>
              </a:ext>
            </a:extLst>
          </p:cNvPr>
          <p:cNvPicPr>
            <a:picLocks noChangeAspect="1"/>
          </p:cNvPicPr>
          <p:nvPr/>
        </p:nvPicPr>
        <p:blipFill>
          <a:blip r:embed="rId5"/>
          <a:stretch>
            <a:fillRect/>
          </a:stretch>
        </p:blipFill>
        <p:spPr>
          <a:xfrm>
            <a:off x="748619" y="3052130"/>
            <a:ext cx="6369146" cy="1194215"/>
          </a:xfrm>
          <a:prstGeom prst="rect">
            <a:avLst/>
          </a:prstGeom>
        </p:spPr>
      </p:pic>
      <p:sp>
        <p:nvSpPr>
          <p:cNvPr id="10" name="CuadroTexto 9">
            <a:extLst>
              <a:ext uri="{FF2B5EF4-FFF2-40B4-BE49-F238E27FC236}">
                <a16:creationId xmlns:a16="http://schemas.microsoft.com/office/drawing/2014/main" id="{97C4333B-7030-7577-6FA2-E89B883801D3}"/>
              </a:ext>
            </a:extLst>
          </p:cNvPr>
          <p:cNvSpPr txBox="1"/>
          <p:nvPr/>
        </p:nvSpPr>
        <p:spPr>
          <a:xfrm>
            <a:off x="554231" y="1073123"/>
            <a:ext cx="5727555" cy="400110"/>
          </a:xfrm>
          <a:prstGeom prst="rect">
            <a:avLst/>
          </a:prstGeom>
          <a:noFill/>
        </p:spPr>
        <p:txBody>
          <a:bodyPr wrap="square" rtlCol="0">
            <a:spAutoFit/>
          </a:bodyPr>
          <a:lstStyle/>
          <a:p>
            <a:r>
              <a:rPr lang="es-ES_tradnl" sz="2000" dirty="0">
                <a:latin typeface="Calibri" panose="020F0502020204030204" pitchFamily="34" charset="0"/>
                <a:cs typeface="Calibri" panose="020F0502020204030204" pitchFamily="34" charset="0"/>
              </a:rPr>
              <a:t>Niñas empáticas y niños estructurados (P1</a:t>
            </a:r>
            <a:r>
              <a:rPr lang="en-US" sz="2000" dirty="0">
                <a:latin typeface="Calibri" panose="020F0502020204030204" pitchFamily="34" charset="0"/>
                <a:cs typeface="Calibri" panose="020F0502020204030204" pitchFamily="34" charset="0"/>
              </a:rPr>
              <a:t>)</a:t>
            </a:r>
          </a:p>
        </p:txBody>
      </p:sp>
      <p:sp>
        <p:nvSpPr>
          <p:cNvPr id="11" name="CuadroTexto 10">
            <a:extLst>
              <a:ext uri="{FF2B5EF4-FFF2-40B4-BE49-F238E27FC236}">
                <a16:creationId xmlns:a16="http://schemas.microsoft.com/office/drawing/2014/main" id="{010CF188-801D-1D77-2704-899F89D03DA9}"/>
              </a:ext>
            </a:extLst>
          </p:cNvPr>
          <p:cNvSpPr txBox="1"/>
          <p:nvPr/>
        </p:nvSpPr>
        <p:spPr>
          <a:xfrm>
            <a:off x="594815" y="2722855"/>
            <a:ext cx="5646389" cy="400110"/>
          </a:xfrm>
          <a:prstGeom prst="rect">
            <a:avLst/>
          </a:prstGeom>
          <a:noFill/>
        </p:spPr>
        <p:txBody>
          <a:bodyPr wrap="square" rtlCol="0">
            <a:spAutoFit/>
          </a:bodyPr>
          <a:lstStyle/>
          <a:p>
            <a:r>
              <a:rPr lang="es-ES_tradnl" sz="2000" dirty="0">
                <a:latin typeface="Calibri" panose="020F0502020204030204" pitchFamily="34" charset="0"/>
                <a:cs typeface="Calibri" panose="020F0502020204030204" pitchFamily="34" charset="0"/>
              </a:rPr>
              <a:t>Niñas trabajadoras y niños talentosos (P7)</a:t>
            </a:r>
          </a:p>
        </p:txBody>
      </p:sp>
      <p:pic>
        <p:nvPicPr>
          <p:cNvPr id="12" name="Imagen 11">
            <a:extLst>
              <a:ext uri="{FF2B5EF4-FFF2-40B4-BE49-F238E27FC236}">
                <a16:creationId xmlns:a16="http://schemas.microsoft.com/office/drawing/2014/main" id="{D5E23672-95F1-3A67-341A-1D821CEFABAC}"/>
              </a:ext>
            </a:extLst>
          </p:cNvPr>
          <p:cNvPicPr>
            <a:picLocks noChangeAspect="1"/>
          </p:cNvPicPr>
          <p:nvPr/>
        </p:nvPicPr>
        <p:blipFill>
          <a:blip r:embed="rId6"/>
          <a:stretch>
            <a:fillRect/>
          </a:stretch>
        </p:blipFill>
        <p:spPr>
          <a:xfrm>
            <a:off x="748618" y="4745111"/>
            <a:ext cx="6585699" cy="1126499"/>
          </a:xfrm>
          <a:prstGeom prst="rect">
            <a:avLst/>
          </a:prstGeom>
        </p:spPr>
      </p:pic>
      <p:sp>
        <p:nvSpPr>
          <p:cNvPr id="14" name="CuadroTexto 13">
            <a:extLst>
              <a:ext uri="{FF2B5EF4-FFF2-40B4-BE49-F238E27FC236}">
                <a16:creationId xmlns:a16="http://schemas.microsoft.com/office/drawing/2014/main" id="{45F5934D-D118-5CDB-0893-AD84F3F8DCB0}"/>
              </a:ext>
            </a:extLst>
          </p:cNvPr>
          <p:cNvSpPr txBox="1"/>
          <p:nvPr/>
        </p:nvSpPr>
        <p:spPr>
          <a:xfrm>
            <a:off x="454809" y="4234144"/>
            <a:ext cx="6829340" cy="400110"/>
          </a:xfrm>
          <a:prstGeom prst="rect">
            <a:avLst/>
          </a:prstGeom>
          <a:noFill/>
        </p:spPr>
        <p:txBody>
          <a:bodyPr wrap="square" rtlCol="0">
            <a:spAutoFit/>
          </a:bodyPr>
          <a:lstStyle/>
          <a:p>
            <a:r>
              <a:rPr lang="es-ES_tradnl" sz="2000" dirty="0">
                <a:latin typeface="Calibri" panose="020F0502020204030204" pitchFamily="34" charset="0"/>
                <a:cs typeface="Calibri" panose="020F0502020204030204" pitchFamily="34" charset="0"/>
              </a:rPr>
              <a:t>Niñas incapaces de compensar habilidades matemáticas (P15) </a:t>
            </a:r>
          </a:p>
        </p:txBody>
      </p:sp>
      <p:pic>
        <p:nvPicPr>
          <p:cNvPr id="15" name="Imagen 14">
            <a:extLst>
              <a:ext uri="{FF2B5EF4-FFF2-40B4-BE49-F238E27FC236}">
                <a16:creationId xmlns:a16="http://schemas.microsoft.com/office/drawing/2014/main" id="{9800CF9B-2DB3-0077-26D2-0DD920F35490}"/>
              </a:ext>
            </a:extLst>
          </p:cNvPr>
          <p:cNvPicPr>
            <a:picLocks noChangeAspect="1"/>
          </p:cNvPicPr>
          <p:nvPr/>
        </p:nvPicPr>
        <p:blipFill>
          <a:blip r:embed="rId7"/>
          <a:stretch>
            <a:fillRect/>
          </a:stretch>
        </p:blipFill>
        <p:spPr>
          <a:xfrm>
            <a:off x="7117766" y="2857906"/>
            <a:ext cx="2396072" cy="1499296"/>
          </a:xfrm>
          <a:prstGeom prst="rect">
            <a:avLst/>
          </a:prstGeom>
        </p:spPr>
      </p:pic>
      <p:pic>
        <p:nvPicPr>
          <p:cNvPr id="16" name="Imagen 15">
            <a:extLst>
              <a:ext uri="{FF2B5EF4-FFF2-40B4-BE49-F238E27FC236}">
                <a16:creationId xmlns:a16="http://schemas.microsoft.com/office/drawing/2014/main" id="{427F6BE7-9CAB-E2F4-422B-D0854D66BE7E}"/>
              </a:ext>
            </a:extLst>
          </p:cNvPr>
          <p:cNvPicPr>
            <a:picLocks noChangeAspect="1"/>
          </p:cNvPicPr>
          <p:nvPr/>
        </p:nvPicPr>
        <p:blipFill>
          <a:blip r:embed="rId8"/>
          <a:stretch>
            <a:fillRect/>
          </a:stretch>
        </p:blipFill>
        <p:spPr>
          <a:xfrm>
            <a:off x="7117765" y="4486670"/>
            <a:ext cx="2396071" cy="1444690"/>
          </a:xfrm>
          <a:prstGeom prst="rect">
            <a:avLst/>
          </a:prstGeom>
        </p:spPr>
      </p:pic>
      <p:pic>
        <p:nvPicPr>
          <p:cNvPr id="17" name="Imagen 16">
            <a:extLst>
              <a:ext uri="{FF2B5EF4-FFF2-40B4-BE49-F238E27FC236}">
                <a16:creationId xmlns:a16="http://schemas.microsoft.com/office/drawing/2014/main" id="{6D8B5A28-6DD7-BA40-AD05-88FB049894C7}"/>
              </a:ext>
            </a:extLst>
          </p:cNvPr>
          <p:cNvPicPr>
            <a:picLocks noChangeAspect="1"/>
          </p:cNvPicPr>
          <p:nvPr/>
        </p:nvPicPr>
        <p:blipFill>
          <a:blip r:embed="rId9"/>
          <a:stretch>
            <a:fillRect/>
          </a:stretch>
        </p:blipFill>
        <p:spPr>
          <a:xfrm>
            <a:off x="9588483" y="3008376"/>
            <a:ext cx="2072820" cy="1198739"/>
          </a:xfrm>
          <a:prstGeom prst="rect">
            <a:avLst/>
          </a:prstGeom>
        </p:spPr>
      </p:pic>
      <p:pic>
        <p:nvPicPr>
          <p:cNvPr id="19" name="Imagen 18">
            <a:extLst>
              <a:ext uri="{FF2B5EF4-FFF2-40B4-BE49-F238E27FC236}">
                <a16:creationId xmlns:a16="http://schemas.microsoft.com/office/drawing/2014/main" id="{CDA2FA28-CA36-4C9C-7F88-D1591C712D45}"/>
              </a:ext>
            </a:extLst>
          </p:cNvPr>
          <p:cNvPicPr>
            <a:picLocks noChangeAspect="1"/>
          </p:cNvPicPr>
          <p:nvPr/>
        </p:nvPicPr>
        <p:blipFill>
          <a:blip r:embed="rId10"/>
          <a:stretch>
            <a:fillRect/>
          </a:stretch>
        </p:blipFill>
        <p:spPr>
          <a:xfrm>
            <a:off x="9590754" y="1393691"/>
            <a:ext cx="2070549" cy="1198739"/>
          </a:xfrm>
          <a:prstGeom prst="rect">
            <a:avLst/>
          </a:prstGeom>
        </p:spPr>
      </p:pic>
      <p:pic>
        <p:nvPicPr>
          <p:cNvPr id="20" name="Imagen 19">
            <a:extLst>
              <a:ext uri="{FF2B5EF4-FFF2-40B4-BE49-F238E27FC236}">
                <a16:creationId xmlns:a16="http://schemas.microsoft.com/office/drawing/2014/main" id="{8A254AA7-C6E0-B5B1-F301-930FE3994E13}"/>
              </a:ext>
            </a:extLst>
          </p:cNvPr>
          <p:cNvPicPr>
            <a:picLocks noChangeAspect="1"/>
          </p:cNvPicPr>
          <p:nvPr/>
        </p:nvPicPr>
        <p:blipFill>
          <a:blip r:embed="rId11"/>
          <a:stretch>
            <a:fillRect/>
          </a:stretch>
        </p:blipFill>
        <p:spPr>
          <a:xfrm>
            <a:off x="9592532" y="4623061"/>
            <a:ext cx="2070549" cy="1190315"/>
          </a:xfrm>
          <a:prstGeom prst="rect">
            <a:avLst/>
          </a:prstGeom>
        </p:spPr>
      </p:pic>
      <p:sp>
        <p:nvSpPr>
          <p:cNvPr id="2" name="CuadroTexto 1">
            <a:extLst>
              <a:ext uri="{FF2B5EF4-FFF2-40B4-BE49-F238E27FC236}">
                <a16:creationId xmlns:a16="http://schemas.microsoft.com/office/drawing/2014/main" id="{2494D2C0-1668-62C6-E1AC-EDFB7A928D37}"/>
              </a:ext>
            </a:extLst>
          </p:cNvPr>
          <p:cNvSpPr txBox="1"/>
          <p:nvPr/>
        </p:nvSpPr>
        <p:spPr>
          <a:xfrm>
            <a:off x="8315800" y="6145894"/>
            <a:ext cx="2804984" cy="307777"/>
          </a:xfrm>
          <a:prstGeom prst="rect">
            <a:avLst/>
          </a:prstGeom>
          <a:noFill/>
        </p:spPr>
        <p:txBody>
          <a:bodyPr wrap="square" rtlCol="0">
            <a:spAutoFit/>
          </a:bodyPr>
          <a:lstStyle/>
          <a:p>
            <a:r>
              <a:rPr lang="es-ES_tradnl" dirty="0"/>
              <a:t>Gráficas- Elaboración propia.</a:t>
            </a:r>
          </a:p>
        </p:txBody>
      </p:sp>
      <p:pic>
        <p:nvPicPr>
          <p:cNvPr id="4" name="Imagen 3">
            <a:extLst>
              <a:ext uri="{FF2B5EF4-FFF2-40B4-BE49-F238E27FC236}">
                <a16:creationId xmlns:a16="http://schemas.microsoft.com/office/drawing/2014/main" id="{415C5E8B-F7BE-048F-DFA7-6C9DDDC79AED}"/>
              </a:ext>
            </a:extLst>
          </p:cNvPr>
          <p:cNvPicPr>
            <a:picLocks noChangeAspect="1"/>
          </p:cNvPicPr>
          <p:nvPr/>
        </p:nvPicPr>
        <p:blipFill>
          <a:blip r:embed="rId12"/>
          <a:stretch>
            <a:fillRect/>
          </a:stretch>
        </p:blipFill>
        <p:spPr>
          <a:xfrm>
            <a:off x="634639" y="1560529"/>
            <a:ext cx="6406211" cy="1125715"/>
          </a:xfrm>
          <a:prstGeom prst="rect">
            <a:avLst/>
          </a:prstGeom>
        </p:spPr>
      </p:pic>
    </p:spTree>
    <p:extLst>
      <p:ext uri="{BB962C8B-B14F-4D97-AF65-F5344CB8AC3E}">
        <p14:creationId xmlns:p14="http://schemas.microsoft.com/office/powerpoint/2010/main" val="275295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9FD31180-5ABF-6429-C086-4DBB6D8E99E1}"/>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2213B31E-FCE1-C396-A12A-A8F129932B3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41">
            <a:extLst>
              <a:ext uri="{FF2B5EF4-FFF2-40B4-BE49-F238E27FC236}">
                <a16:creationId xmlns:a16="http://schemas.microsoft.com/office/drawing/2014/main" id="{149F7BD9-577D-ECA5-338E-64CF1C89B65B}"/>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87DC28F8-F59D-7F8F-DE36-5168CD067FBA}"/>
              </a:ext>
            </a:extLst>
          </p:cNvPr>
          <p:cNvSpPr txBox="1"/>
          <p:nvPr/>
        </p:nvSpPr>
        <p:spPr>
          <a:xfrm>
            <a:off x="690881" y="986744"/>
            <a:ext cx="7591219" cy="5324535"/>
          </a:xfrm>
          <a:prstGeom prst="rect">
            <a:avLst/>
          </a:prstGeom>
          <a:noFill/>
        </p:spPr>
        <p:txBody>
          <a:bodyPr wrap="square" rtlCol="0">
            <a:spAutoFit/>
          </a:bodyPr>
          <a:lstStyle/>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De acuerdo a los hallazgos, el estudiantado en general está </a:t>
            </a:r>
            <a:r>
              <a:rPr lang="es-CL" sz="2000" b="1" dirty="0">
                <a:latin typeface="Calibri" panose="020F0502020204030204" pitchFamily="34" charset="0"/>
                <a:cs typeface="Calibri" panose="020F0502020204030204" pitchFamily="34" charset="0"/>
              </a:rPr>
              <a:t>en desacuerdo</a:t>
            </a:r>
            <a:r>
              <a:rPr lang="es-CL" sz="2000" dirty="0">
                <a:latin typeface="Calibri" panose="020F0502020204030204" pitchFamily="34" charset="0"/>
                <a:cs typeface="Calibri" panose="020F0502020204030204" pitchFamily="34" charset="0"/>
              </a:rPr>
              <a:t> con las afirmaciones que apuntan a que las jóvenes tienen menos capacidades en matemática que los jóvenes.</a:t>
            </a:r>
          </a:p>
          <a:p>
            <a:pPr marL="342900" indent="-34290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El estudiantado tiende a estar seguro o muy seguro de sus respuestas.</a:t>
            </a:r>
          </a:p>
          <a:p>
            <a:pPr algn="just"/>
            <a:endParaRPr lang="es-CL"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Preguntas sobre compensación hacia las jóvenes.</a:t>
            </a:r>
          </a:p>
          <a:p>
            <a:pPr marL="342900" indent="-342900">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lvl="0" algn="just"/>
            <a:r>
              <a:rPr lang="es-MX" sz="1600" i="1" dirty="0">
                <a:latin typeface="Helvetica" pitchFamily="2" charset="0"/>
                <a:ea typeface="Aptos" panose="020B0004020202020204" pitchFamily="34" charset="0"/>
                <a:cs typeface="Helvetica" pitchFamily="2" charset="0"/>
              </a:rPr>
              <a:t>P11 </a:t>
            </a:r>
            <a:r>
              <a:rPr lang="es-MX" sz="1600" i="1" kern="0" dirty="0">
                <a:solidFill>
                  <a:srgbClr val="000000"/>
                </a:solidFill>
                <a:effectLst/>
                <a:latin typeface="Helvetica" pitchFamily="2" charset="0"/>
                <a:ea typeface="Aptos" panose="020B0004020202020204" pitchFamily="34" charset="0"/>
                <a:cs typeface="Helvetica" pitchFamily="2" charset="0"/>
              </a:rPr>
              <a:t>Dado que las jóvenes, en promedio, tienen menos talento matemático, deberían ser evaluadas con criterios diferentes a los de los jóvenes.</a:t>
            </a:r>
          </a:p>
          <a:p>
            <a:pPr lvl="0" algn="just"/>
            <a:endParaRPr lang="es-CL" sz="1600" i="1"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r>
              <a:rPr lang="es-MX" sz="1600" i="1" dirty="0">
                <a:latin typeface="Helvetica" pitchFamily="2" charset="0"/>
                <a:ea typeface="Aptos" panose="020B0004020202020204" pitchFamily="34" charset="0"/>
                <a:cs typeface="Helvetica" pitchFamily="2" charset="0"/>
              </a:rPr>
              <a:t>P12 </a:t>
            </a:r>
            <a:r>
              <a:rPr lang="es-MX" sz="1600" i="1" kern="0" dirty="0">
                <a:solidFill>
                  <a:srgbClr val="000000"/>
                </a:solidFill>
                <a:effectLst/>
                <a:latin typeface="Helvetica" pitchFamily="2" charset="0"/>
                <a:ea typeface="Aptos" panose="020B0004020202020204" pitchFamily="34" charset="0"/>
                <a:cs typeface="Helvetica" pitchFamily="2" charset="0"/>
              </a:rPr>
              <a:t>Las jóvenes deberían ser recompensadas con buenas notas por sus mayores esfuerzos en matemáticas, ya que por naturaleza no son tan buenas en matemáticas como los jóvenes.</a:t>
            </a:r>
          </a:p>
          <a:p>
            <a:pPr lvl="0" algn="just"/>
            <a:endParaRPr lang="es-CL" sz="1600" i="1"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r>
              <a:rPr lang="es-MX" sz="1600" i="1" kern="0" dirty="0">
                <a:solidFill>
                  <a:srgbClr val="000000"/>
                </a:solidFill>
                <a:effectLst/>
                <a:latin typeface="Helvetica" pitchFamily="2" charset="0"/>
                <a:ea typeface="Aptos" panose="020B0004020202020204" pitchFamily="34" charset="0"/>
                <a:cs typeface="Helvetica" pitchFamily="2" charset="0"/>
              </a:rPr>
              <a:t> P13 Si el primero de la clase en matemáticas es un chico es porque, además de su esfuerzo, posee un talento natural en matemáticas del que a menudo carecen las chicas trabajadoras</a:t>
            </a:r>
            <a:r>
              <a:rPr lang="es-MX" sz="1600" i="1" dirty="0">
                <a:latin typeface="Helvetica" pitchFamily="2" charset="0"/>
                <a:ea typeface="Aptos" panose="020B0004020202020204" pitchFamily="34" charset="0"/>
                <a:cs typeface="Helvetica" pitchFamily="2" charset="0"/>
              </a:rPr>
              <a:t>.</a:t>
            </a:r>
            <a:endParaRPr lang="es-CL" sz="2000" dirty="0">
              <a:latin typeface="Calibri" panose="020F0502020204030204" pitchFamily="34" charset="0"/>
              <a:cs typeface="Calibri" panose="020F0502020204030204" pitchFamily="34" charset="0"/>
            </a:endParaRPr>
          </a:p>
        </p:txBody>
      </p:sp>
      <p:sp>
        <p:nvSpPr>
          <p:cNvPr id="3" name="Google Shape;303;p37">
            <a:extLst>
              <a:ext uri="{FF2B5EF4-FFF2-40B4-BE49-F238E27FC236}">
                <a16:creationId xmlns:a16="http://schemas.microsoft.com/office/drawing/2014/main" id="{3602BA4C-23B8-6A19-C32A-D49460C0169F}"/>
              </a:ext>
            </a:extLst>
          </p:cNvPr>
          <p:cNvSpPr txBox="1"/>
          <p:nvPr/>
        </p:nvSpPr>
        <p:spPr>
          <a:xfrm>
            <a:off x="690882" y="369300"/>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Principales resultados</a:t>
            </a:r>
          </a:p>
        </p:txBody>
      </p:sp>
      <p:pic>
        <p:nvPicPr>
          <p:cNvPr id="5" name="Imagen 4">
            <a:extLst>
              <a:ext uri="{FF2B5EF4-FFF2-40B4-BE49-F238E27FC236}">
                <a16:creationId xmlns:a16="http://schemas.microsoft.com/office/drawing/2014/main" id="{C49E9A50-0A5E-F8BB-1685-AB99BDF983B2}"/>
              </a:ext>
            </a:extLst>
          </p:cNvPr>
          <p:cNvPicPr>
            <a:picLocks noChangeAspect="1"/>
          </p:cNvPicPr>
          <p:nvPr/>
        </p:nvPicPr>
        <p:blipFill>
          <a:blip r:embed="rId4"/>
          <a:stretch>
            <a:fillRect/>
          </a:stretch>
        </p:blipFill>
        <p:spPr>
          <a:xfrm>
            <a:off x="8908799" y="1177609"/>
            <a:ext cx="2592320" cy="4180408"/>
          </a:xfrm>
          <a:prstGeom prst="rect">
            <a:avLst/>
          </a:prstGeom>
        </p:spPr>
      </p:pic>
      <p:sp>
        <p:nvSpPr>
          <p:cNvPr id="4" name="CuadroTexto 3">
            <a:extLst>
              <a:ext uri="{FF2B5EF4-FFF2-40B4-BE49-F238E27FC236}">
                <a16:creationId xmlns:a16="http://schemas.microsoft.com/office/drawing/2014/main" id="{A1B505A6-CA8A-7B90-6DA2-2118DD8283D3}"/>
              </a:ext>
            </a:extLst>
          </p:cNvPr>
          <p:cNvSpPr txBox="1"/>
          <p:nvPr/>
        </p:nvSpPr>
        <p:spPr>
          <a:xfrm>
            <a:off x="9151304" y="5358017"/>
            <a:ext cx="2063578" cy="523220"/>
          </a:xfrm>
          <a:prstGeom prst="rect">
            <a:avLst/>
          </a:prstGeom>
          <a:noFill/>
        </p:spPr>
        <p:txBody>
          <a:bodyPr wrap="square" rtlCol="0">
            <a:spAutoFit/>
          </a:bodyPr>
          <a:lstStyle/>
          <a:p>
            <a:r>
              <a:rPr lang="es-ES_tradnl" dirty="0"/>
              <a:t>Resumen porcentual de resultados </a:t>
            </a:r>
          </a:p>
        </p:txBody>
      </p:sp>
    </p:spTree>
    <p:extLst>
      <p:ext uri="{BB962C8B-B14F-4D97-AF65-F5344CB8AC3E}">
        <p14:creationId xmlns:p14="http://schemas.microsoft.com/office/powerpoint/2010/main" val="257227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9C3AF7D-9801-A39C-7289-BE4164C4203D}"/>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CE604E61-E57C-5468-A42E-36F5E4F5279A}"/>
              </a:ext>
            </a:extLst>
          </p:cNvPr>
          <p:cNvPicPr preferRelativeResize="0"/>
          <p:nvPr/>
        </p:nvPicPr>
        <p:blipFill rotWithShape="1">
          <a:blip r:embed="rId3">
            <a:alphaModFix/>
          </a:blip>
          <a:srcRect/>
          <a:stretch/>
        </p:blipFill>
        <p:spPr>
          <a:xfrm>
            <a:off x="0" y="12357"/>
            <a:ext cx="12192000" cy="6858000"/>
          </a:xfrm>
          <a:prstGeom prst="rect">
            <a:avLst/>
          </a:prstGeom>
          <a:noFill/>
          <a:ln>
            <a:noFill/>
          </a:ln>
        </p:spPr>
      </p:pic>
      <p:sp>
        <p:nvSpPr>
          <p:cNvPr id="185" name="Google Shape;185;p41">
            <a:extLst>
              <a:ext uri="{FF2B5EF4-FFF2-40B4-BE49-F238E27FC236}">
                <a16:creationId xmlns:a16="http://schemas.microsoft.com/office/drawing/2014/main" id="{2DCBE947-7A3E-BEB4-1060-A681D44DC423}"/>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6113E8A6-F1A6-3DA6-EC84-1ABB614C3A8C}"/>
              </a:ext>
            </a:extLst>
          </p:cNvPr>
          <p:cNvSpPr txBox="1"/>
          <p:nvPr/>
        </p:nvSpPr>
        <p:spPr>
          <a:xfrm>
            <a:off x="776826" y="702469"/>
            <a:ext cx="5564014" cy="5940088"/>
          </a:xfrm>
          <a:prstGeom prst="rect">
            <a:avLst/>
          </a:prstGeom>
          <a:noFill/>
        </p:spPr>
        <p:txBody>
          <a:bodyPr wrap="square" rtlCol="0">
            <a:spAutoFit/>
          </a:bodyPr>
          <a:lstStyle/>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Para estos participantes y para este programa, a primera vista el estudiantado tiende a no considerar que las jóvenes poseen menores capacidades en matemática que los jóvenes. </a:t>
            </a:r>
          </a:p>
          <a:p>
            <a:pPr marL="342900" indent="-34290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Esto es alentador puesto que las creencias sobre las capacidades de su alumnado que posea el futuro profesorado impactará en su práctica. De modo que se espera que no tengan prejuicios que sustenten estereotipos de género (</a:t>
            </a:r>
            <a:r>
              <a:rPr lang="es-CL" sz="2000" kern="100" dirty="0">
                <a:latin typeface="Calibri" panose="020F0502020204030204" pitchFamily="34" charset="0"/>
                <a:cs typeface="Times New Roman" panose="02020603050405020304" pitchFamily="18" charset="0"/>
              </a:rPr>
              <a:t>Robinson-</a:t>
            </a:r>
            <a:r>
              <a:rPr lang="es-CL" sz="2000" kern="100" dirty="0" err="1">
                <a:latin typeface="Calibri" panose="020F0502020204030204" pitchFamily="34" charset="0"/>
                <a:cs typeface="Times New Roman" panose="02020603050405020304" pitchFamily="18" charset="0"/>
              </a:rPr>
              <a:t>Cimpian</a:t>
            </a:r>
            <a:r>
              <a:rPr lang="es-CL" sz="2000" kern="100" dirty="0">
                <a:latin typeface="Calibri" panose="020F0502020204030204" pitchFamily="34" charset="0"/>
                <a:cs typeface="Times New Roman" panose="02020603050405020304" pitchFamily="18" charset="0"/>
              </a:rPr>
              <a:t> et al, 2014)</a:t>
            </a:r>
            <a:r>
              <a:rPr lang="es-CL" sz="2000" kern="100" dirty="0">
                <a:latin typeface="Calibri" panose="020F0502020204030204" pitchFamily="34" charset="0"/>
                <a:cs typeface="Calibri" panose="020F0502020204030204" pitchFamily="34" charset="0"/>
              </a:rPr>
              <a:t>, </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Carlana</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2018) (</a:t>
            </a:r>
            <a:r>
              <a:rPr lang="es-CL" sz="2000" kern="100" dirty="0" err="1">
                <a:effectLst/>
                <a:latin typeface="Calibri" panose="020F0502020204030204" pitchFamily="34" charset="0"/>
                <a:ea typeface="Aptos" panose="020B0004020202020204" pitchFamily="34" charset="0"/>
                <a:cs typeface="Times New Roman" panose="02020603050405020304" pitchFamily="18" charset="0"/>
              </a:rPr>
              <a:t>Bian</a:t>
            </a:r>
            <a:r>
              <a:rPr lang="es-CL" sz="2000" kern="100" dirty="0">
                <a:effectLst/>
                <a:latin typeface="Calibri" panose="020F0502020204030204" pitchFamily="34" charset="0"/>
                <a:ea typeface="Aptos" panose="020B0004020202020204" pitchFamily="34" charset="0"/>
                <a:cs typeface="Times New Roman" panose="02020603050405020304" pitchFamily="18" charset="0"/>
              </a:rPr>
              <a:t> et al, 2017)</a:t>
            </a:r>
            <a:r>
              <a:rPr lang="es-CL" sz="2000" dirty="0">
                <a:latin typeface="Calibri" panose="020F0502020204030204" pitchFamily="34" charset="0"/>
                <a:ea typeface="Aptos" panose="020B0004020202020204" pitchFamily="34" charset="0"/>
              </a:rPr>
              <a:t>. </a:t>
            </a:r>
            <a:endParaRPr lang="es-CL" sz="2000" dirty="0">
              <a:latin typeface="Calibri" panose="020F0502020204030204" pitchFamily="34" charset="0"/>
              <a:ea typeface="Aptos" panose="020B0004020202020204" pitchFamily="34" charset="0"/>
              <a:cs typeface="Calibri" panose="020F0502020204030204" pitchFamily="34" charset="0"/>
            </a:endParaRPr>
          </a:p>
          <a:p>
            <a:pPr marL="342900" indent="-34290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Destaca que todos los participantes estén muy en desacuerdo con los enunciados que apuntan a la compensación de supuestas incapacidades de las jóvenes. Esto podría significar que poseen un sentido desarrollado sobre la importancia del mérito y de lo que es justo.</a:t>
            </a:r>
          </a:p>
        </p:txBody>
      </p:sp>
      <p:sp>
        <p:nvSpPr>
          <p:cNvPr id="3" name="Google Shape;303;p37">
            <a:extLst>
              <a:ext uri="{FF2B5EF4-FFF2-40B4-BE49-F238E27FC236}">
                <a16:creationId xmlns:a16="http://schemas.microsoft.com/office/drawing/2014/main" id="{4D40F081-DC0F-AA40-069C-F138327C6318}"/>
              </a:ext>
            </a:extLst>
          </p:cNvPr>
          <p:cNvSpPr txBox="1"/>
          <p:nvPr/>
        </p:nvSpPr>
        <p:spPr>
          <a:xfrm>
            <a:off x="732261" y="198190"/>
            <a:ext cx="10524000" cy="741867"/>
          </a:xfrm>
          <a:prstGeom prst="rect">
            <a:avLst/>
          </a:prstGeom>
          <a:noFill/>
          <a:ln>
            <a:noFill/>
          </a:ln>
        </p:spPr>
        <p:txBody>
          <a:bodyPr spcFirstLastPara="1" wrap="square" lIns="91400" tIns="91400" rIns="91400" bIns="91400" anchor="t" anchorCtr="0">
            <a:noAutofit/>
          </a:bodyPr>
          <a:lstStyle/>
          <a:p>
            <a:r>
              <a:rPr lang="es-CL" sz="2300" b="1">
                <a:solidFill>
                  <a:srgbClr val="5599B4"/>
                </a:solidFill>
                <a:latin typeface="Nunito"/>
              </a:rPr>
              <a:t>Conclusiones y aporte para la formación inicial docente en matemática</a:t>
            </a:r>
            <a:endParaRPr lang="es-CL" sz="2300" b="1" dirty="0">
              <a:solidFill>
                <a:srgbClr val="5599B4"/>
              </a:solidFill>
              <a:latin typeface="Nunito"/>
            </a:endParaRPr>
          </a:p>
        </p:txBody>
      </p:sp>
      <p:sp>
        <p:nvSpPr>
          <p:cNvPr id="7" name="CuadroTexto 6">
            <a:extLst>
              <a:ext uri="{FF2B5EF4-FFF2-40B4-BE49-F238E27FC236}">
                <a16:creationId xmlns:a16="http://schemas.microsoft.com/office/drawing/2014/main" id="{1DA55161-141C-0AFB-DA0D-33A7AFAC4C53}"/>
              </a:ext>
            </a:extLst>
          </p:cNvPr>
          <p:cNvSpPr txBox="1"/>
          <p:nvPr/>
        </p:nvSpPr>
        <p:spPr>
          <a:xfrm>
            <a:off x="6500250" y="3855583"/>
            <a:ext cx="5146225" cy="2462213"/>
          </a:xfrm>
          <a:prstGeom prst="rect">
            <a:avLst/>
          </a:prstGeom>
          <a:noFill/>
        </p:spPr>
        <p:txBody>
          <a:bodyPr wrap="square" rtlCol="0">
            <a:spAutoFit/>
          </a:bodyPr>
          <a:lstStyle/>
          <a:p>
            <a:pPr marL="342900" indent="-342900" algn="just">
              <a:buFont typeface="Arial" panose="020B0604020202020204" pitchFamily="34" charset="0"/>
              <a:buChar char="•"/>
            </a:pPr>
            <a:endParaRPr lang="es-CL" sz="1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Se considera un aporte para la formación inicial el hecho de indagar en qué estereotipos de género en la USACH sostiene el fututo profesorado puesto que la </a:t>
            </a:r>
            <a:r>
              <a:rPr lang="es-CL" sz="2000" dirty="0">
                <a:effectLst/>
                <a:latin typeface="Calibri" panose="020F0502020204030204" pitchFamily="34" charset="0"/>
                <a:ea typeface="Aptos" panose="020B0004020202020204" pitchFamily="34" charset="0"/>
              </a:rPr>
              <a:t>representación de mujeres en matemática aún es baja en estudios universitarios (SIES, 2024), (UNESCO, </a:t>
            </a:r>
            <a:r>
              <a:rPr lang="es-CL" sz="2000">
                <a:effectLst/>
                <a:latin typeface="Calibri" panose="020F0502020204030204" pitchFamily="34" charset="0"/>
                <a:ea typeface="Aptos" panose="020B0004020202020204" pitchFamily="34" charset="0"/>
              </a:rPr>
              <a:t>2024).</a:t>
            </a:r>
            <a:endParaRPr lang="es-CL" sz="2000" dirty="0">
              <a:latin typeface="Nunito" pitchFamily="2" charset="0"/>
            </a:endParaRPr>
          </a:p>
        </p:txBody>
      </p:sp>
      <p:pic>
        <p:nvPicPr>
          <p:cNvPr id="9" name="Imagen 8">
            <a:extLst>
              <a:ext uri="{FF2B5EF4-FFF2-40B4-BE49-F238E27FC236}">
                <a16:creationId xmlns:a16="http://schemas.microsoft.com/office/drawing/2014/main" id="{9245FDEA-1ED8-6B9B-C2E2-4FD827318B48}"/>
              </a:ext>
            </a:extLst>
          </p:cNvPr>
          <p:cNvPicPr>
            <a:picLocks noChangeAspect="1"/>
          </p:cNvPicPr>
          <p:nvPr/>
        </p:nvPicPr>
        <p:blipFill>
          <a:blip r:embed="rId4"/>
          <a:stretch>
            <a:fillRect/>
          </a:stretch>
        </p:blipFill>
        <p:spPr>
          <a:xfrm>
            <a:off x="7132272" y="1188086"/>
            <a:ext cx="3882180" cy="2154435"/>
          </a:xfrm>
          <a:prstGeom prst="rect">
            <a:avLst/>
          </a:prstGeom>
        </p:spPr>
      </p:pic>
      <p:sp>
        <p:nvSpPr>
          <p:cNvPr id="10" name="CuadroTexto 9">
            <a:extLst>
              <a:ext uri="{FF2B5EF4-FFF2-40B4-BE49-F238E27FC236}">
                <a16:creationId xmlns:a16="http://schemas.microsoft.com/office/drawing/2014/main" id="{0FBB62AE-315C-0FFD-9155-A10BCE1BB7EE}"/>
              </a:ext>
            </a:extLst>
          </p:cNvPr>
          <p:cNvSpPr txBox="1"/>
          <p:nvPr/>
        </p:nvSpPr>
        <p:spPr>
          <a:xfrm>
            <a:off x="6853711" y="3393918"/>
            <a:ext cx="4488729" cy="461665"/>
          </a:xfrm>
          <a:prstGeom prst="rect">
            <a:avLst/>
          </a:prstGeom>
          <a:noFill/>
        </p:spPr>
        <p:txBody>
          <a:bodyPr wrap="none" rtlCol="0">
            <a:spAutoFit/>
          </a:bodyPr>
          <a:lstStyle/>
          <a:p>
            <a:r>
              <a:rPr lang="es-ES_tradnl" sz="1200" dirty="0"/>
              <a:t>Brechas de género de Educación Superior en Chile, año 2023. </a:t>
            </a:r>
          </a:p>
          <a:p>
            <a:r>
              <a:rPr lang="es-ES_tradnl" sz="1200" dirty="0"/>
              <a:t>Fuente </a:t>
            </a:r>
            <a:r>
              <a:rPr lang="es-CL" sz="1200" dirty="0">
                <a:effectLst/>
                <a:latin typeface="Calibri" panose="020F0502020204030204" pitchFamily="34" charset="0"/>
                <a:ea typeface="Aptos" panose="020B0004020202020204" pitchFamily="34" charset="0"/>
              </a:rPr>
              <a:t>(SIES, 2024).</a:t>
            </a:r>
            <a:endParaRPr lang="es-ES_tradnl" sz="1200" dirty="0"/>
          </a:p>
        </p:txBody>
      </p:sp>
    </p:spTree>
    <p:extLst>
      <p:ext uri="{BB962C8B-B14F-4D97-AF65-F5344CB8AC3E}">
        <p14:creationId xmlns:p14="http://schemas.microsoft.com/office/powerpoint/2010/main" val="6609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F1B4D342-97D5-3904-EC88-22E348E61075}"/>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91DCC160-6417-D2C5-2EF9-0DC3F4EA8672}"/>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41">
            <a:extLst>
              <a:ext uri="{FF2B5EF4-FFF2-40B4-BE49-F238E27FC236}">
                <a16:creationId xmlns:a16="http://schemas.microsoft.com/office/drawing/2014/main" id="{BF3585D5-82DD-F29E-572E-956263EBF232}"/>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4E0B3727-2E58-76AB-6F12-410732F181AC}"/>
              </a:ext>
            </a:extLst>
          </p:cNvPr>
          <p:cNvSpPr txBox="1"/>
          <p:nvPr/>
        </p:nvSpPr>
        <p:spPr>
          <a:xfrm>
            <a:off x="404689" y="864007"/>
            <a:ext cx="11382622" cy="5047536"/>
          </a:xfrm>
          <a:prstGeom prst="rect">
            <a:avLst/>
          </a:prstGeom>
          <a:noFill/>
        </p:spPr>
        <p:txBody>
          <a:bodyPr wrap="square" rtlCol="0">
            <a:spAutoFit/>
          </a:bodyPr>
          <a:lstStyle/>
          <a:p>
            <a:r>
              <a:rPr lang="es-CL" sz="1800" kern="100" dirty="0" err="1">
                <a:latin typeface="Calibri" panose="020F0502020204030204" pitchFamily="34" charset="0"/>
                <a:cs typeface="Times New Roman" panose="02020603050405020304" pitchFamily="18" charset="0"/>
              </a:rPr>
              <a:t>Baron</a:t>
            </a:r>
            <a:r>
              <a:rPr lang="es-CL" sz="1800" kern="100" dirty="0">
                <a:latin typeface="Calibri" panose="020F0502020204030204" pitchFamily="34" charset="0"/>
                <a:cs typeface="Times New Roman" panose="02020603050405020304" pitchFamily="18" charset="0"/>
              </a:rPr>
              <a:t>-Cohen, S. (2005). </a:t>
            </a:r>
            <a:r>
              <a:rPr lang="es-CL" sz="1800" kern="100" dirty="0" err="1">
                <a:latin typeface="Calibri" panose="020F0502020204030204" pitchFamily="34" charset="0"/>
                <a:cs typeface="Times New Roman" panose="02020603050405020304" pitchFamily="18" charset="0"/>
              </a:rPr>
              <a:t>The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essential</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difference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the</a:t>
            </a:r>
            <a:r>
              <a:rPr lang="es-CL" sz="1800" kern="100" dirty="0">
                <a:latin typeface="Calibri" panose="020F0502020204030204" pitchFamily="34" charset="0"/>
                <a:cs typeface="Times New Roman" panose="02020603050405020304" pitchFamily="18" charset="0"/>
              </a:rPr>
              <a:t> male and </a:t>
            </a:r>
            <a:r>
              <a:rPr lang="es-CL" sz="1800" kern="100" dirty="0" err="1">
                <a:latin typeface="Calibri" panose="020F0502020204030204" pitchFamily="34" charset="0"/>
                <a:cs typeface="Times New Roman" panose="02020603050405020304" pitchFamily="18" charset="0"/>
              </a:rPr>
              <a:t>female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brain</a:t>
            </a:r>
            <a:r>
              <a:rPr lang="es-CL" sz="1800" kern="100" dirty="0">
                <a:latin typeface="Calibri" panose="020F0502020204030204" pitchFamily="34" charset="0"/>
                <a:cs typeface="Times New Roman" panose="02020603050405020304" pitchFamily="18" charset="0"/>
              </a:rPr>
              <a:t>. Phi Kappa Phi </a:t>
            </a:r>
            <a:r>
              <a:rPr lang="es-CL" sz="1800" kern="100" dirty="0" err="1">
                <a:latin typeface="Calibri" panose="020F0502020204030204" pitchFamily="34" charset="0"/>
                <a:cs typeface="Times New Roman" panose="02020603050405020304" pitchFamily="18" charset="0"/>
              </a:rPr>
              <a:t>Forum</a:t>
            </a:r>
            <a:r>
              <a:rPr lang="es-CL" sz="1800" kern="100" dirty="0">
                <a:latin typeface="Calibri" panose="020F0502020204030204" pitchFamily="34" charset="0"/>
                <a:cs typeface="Times New Roman" panose="02020603050405020304" pitchFamily="18" charset="0"/>
              </a:rPr>
              <a:t> 85, 23–26.</a:t>
            </a:r>
          </a:p>
          <a:p>
            <a:endParaRPr lang="es-CL" sz="1800" kern="100" dirty="0">
              <a:latin typeface="Calibri" panose="020F0502020204030204" pitchFamily="34" charset="0"/>
              <a:cs typeface="Times New Roman" panose="02020603050405020304" pitchFamily="18" charset="0"/>
            </a:endParaRPr>
          </a:p>
          <a:p>
            <a:r>
              <a:rPr lang="es-CL" sz="1800" kern="100" dirty="0" err="1">
                <a:latin typeface="Calibri" panose="020F0502020204030204" pitchFamily="34" charset="0"/>
                <a:cs typeface="Times New Roman" panose="02020603050405020304" pitchFamily="18" charset="0"/>
              </a:rPr>
              <a:t>Bian</a:t>
            </a:r>
            <a:r>
              <a:rPr lang="es-CL" sz="1800" kern="100" dirty="0">
                <a:latin typeface="Calibri" panose="020F0502020204030204" pitchFamily="34" charset="0"/>
                <a:cs typeface="Times New Roman" panose="02020603050405020304" pitchFamily="18" charset="0"/>
              </a:rPr>
              <a:t> L, Leslie SJ, </a:t>
            </a:r>
            <a:r>
              <a:rPr lang="es-CL" sz="1800" kern="100" dirty="0" err="1">
                <a:latin typeface="Calibri" panose="020F0502020204030204" pitchFamily="34" charset="0"/>
                <a:cs typeface="Times New Roman" panose="02020603050405020304" pitchFamily="18" charset="0"/>
              </a:rPr>
              <a:t>Cimpian</a:t>
            </a:r>
            <a:r>
              <a:rPr lang="es-CL" sz="1800" kern="100" dirty="0">
                <a:latin typeface="Calibri" panose="020F0502020204030204" pitchFamily="34" charset="0"/>
                <a:cs typeface="Times New Roman" panose="02020603050405020304" pitchFamily="18" charset="0"/>
              </a:rPr>
              <a:t> A (2017). </a:t>
            </a:r>
            <a:r>
              <a:rPr lang="es-CL" sz="1800" kern="100" dirty="0" err="1">
                <a:latin typeface="Calibri" panose="020F0502020204030204" pitchFamily="34" charset="0"/>
                <a:cs typeface="Times New Roman" panose="02020603050405020304" pitchFamily="18" charset="0"/>
              </a:rPr>
              <a:t>Gender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stereotypes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about</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intellectual</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ability</a:t>
            </a:r>
            <a:r>
              <a:rPr lang="es-CL" sz="1800" kern="100" dirty="0">
                <a:latin typeface="Calibri" panose="020F0502020204030204" pitchFamily="34" charset="0"/>
                <a:cs typeface="Times New Roman" panose="02020603050405020304" pitchFamily="18" charset="0"/>
              </a:rPr>
              <a:t> emerge </a:t>
            </a:r>
            <a:r>
              <a:rPr lang="es-CL" sz="1800" kern="100" dirty="0" err="1">
                <a:latin typeface="Calibri" panose="020F0502020204030204" pitchFamily="34" charset="0"/>
                <a:cs typeface="Times New Roman" panose="02020603050405020304" pitchFamily="18" charset="0"/>
              </a:rPr>
              <a:t>early</a:t>
            </a:r>
            <a:r>
              <a:rPr lang="es-CL" sz="1800" kern="100" dirty="0">
                <a:latin typeface="Calibri" panose="020F0502020204030204" pitchFamily="34" charset="0"/>
                <a:cs typeface="Times New Roman" panose="02020603050405020304" pitchFamily="18" charset="0"/>
              </a:rPr>
              <a:t> and </a:t>
            </a:r>
            <a:r>
              <a:rPr lang="es-CL" sz="1800" kern="100" dirty="0" err="1">
                <a:latin typeface="Calibri" panose="020F0502020204030204" pitchFamily="34" charset="0"/>
                <a:cs typeface="Times New Roman" panose="02020603050405020304" pitchFamily="18" charset="0"/>
              </a:rPr>
              <a:t>influence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children’s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interests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Science</a:t>
            </a:r>
            <a:r>
              <a:rPr lang="es-CL" sz="1800" kern="100" dirty="0">
                <a:latin typeface="Calibri" panose="020F0502020204030204" pitchFamily="34" charset="0"/>
                <a:cs typeface="Times New Roman" panose="02020603050405020304" pitchFamily="18" charset="0"/>
              </a:rPr>
              <a:t> 355(6323), 389–391. DOI: </a:t>
            </a:r>
            <a:r>
              <a:rPr lang="es-CL" sz="1800" kern="100"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10.1126/science.aah6524</a:t>
            </a:r>
            <a:r>
              <a:rPr lang="es-CL" sz="1800" kern="100" dirty="0">
                <a:latin typeface="Calibri" panose="020F0502020204030204" pitchFamily="34" charset="0"/>
                <a:cs typeface="Times New Roman" panose="02020603050405020304" pitchFamily="18" charset="0"/>
              </a:rPr>
              <a:t>.</a:t>
            </a:r>
          </a:p>
          <a:p>
            <a:endParaRPr lang="es-CL" sz="1800" kern="100" dirty="0">
              <a:latin typeface="Calibri" panose="020F0502020204030204" pitchFamily="34" charset="0"/>
              <a:cs typeface="Times New Roman" panose="02020603050405020304" pitchFamily="18" charset="0"/>
            </a:endParaRPr>
          </a:p>
          <a:p>
            <a:r>
              <a:rPr lang="es-CL" sz="1800" kern="100" dirty="0" err="1">
                <a:latin typeface="Calibri" panose="020F0502020204030204" pitchFamily="34" charset="0"/>
                <a:cs typeface="Times New Roman" panose="02020603050405020304" pitchFamily="18" charset="0"/>
              </a:rPr>
              <a:t>Carlana</a:t>
            </a:r>
            <a:r>
              <a:rPr lang="es-CL" sz="1800" kern="100" dirty="0">
                <a:latin typeface="Calibri" panose="020F0502020204030204" pitchFamily="34" charset="0"/>
                <a:cs typeface="Times New Roman" panose="02020603050405020304" pitchFamily="18" charset="0"/>
              </a:rPr>
              <a:t>, M. (2018). </a:t>
            </a:r>
            <a:r>
              <a:rPr lang="es-CL" sz="1800" kern="100" dirty="0" err="1">
                <a:latin typeface="Calibri" panose="020F0502020204030204" pitchFamily="34" charset="0"/>
                <a:cs typeface="Times New Roman" panose="02020603050405020304" pitchFamily="18" charset="0"/>
              </a:rPr>
              <a:t>Implicit</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Stereotypes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Evidence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from</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teachers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Gender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bias</a:t>
            </a:r>
            <a:r>
              <a:rPr lang="es-CL" sz="1800" kern="100" dirty="0">
                <a:latin typeface="Calibri" panose="020F0502020204030204" pitchFamily="34" charset="0"/>
                <a:cs typeface="Times New Roman" panose="02020603050405020304" pitchFamily="18" charset="0"/>
              </a:rPr>
              <a:t>. IZA. </a:t>
            </a:r>
            <a:r>
              <a:rPr lang="es-CL" sz="1800" kern="100" dirty="0" err="1">
                <a:latin typeface="Calibri" panose="020F0502020204030204" pitchFamily="34" charset="0"/>
                <a:cs typeface="Times New Roman" panose="02020603050405020304" pitchFamily="18" charset="0"/>
              </a:rPr>
              <a:t>Institute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of</a:t>
            </a:r>
            <a:r>
              <a:rPr lang="es-CL" sz="1800" kern="100" dirty="0">
                <a:latin typeface="Calibri" panose="020F0502020204030204" pitchFamily="34" charset="0"/>
                <a:cs typeface="Times New Roman" panose="02020603050405020304" pitchFamily="18" charset="0"/>
              </a:rPr>
              <a:t> labor </a:t>
            </a:r>
            <a:r>
              <a:rPr lang="es-CL" sz="1800" kern="100" dirty="0" err="1">
                <a:latin typeface="Calibri" panose="020F0502020204030204" pitchFamily="34" charset="0"/>
                <a:cs typeface="Times New Roman" panose="02020603050405020304" pitchFamily="18" charset="0"/>
              </a:rPr>
              <a:t>economics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Initiated</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by</a:t>
            </a:r>
            <a:r>
              <a:rPr lang="es-CL" sz="1800" kern="100" dirty="0">
                <a:latin typeface="Calibri" panose="020F0502020204030204" pitchFamily="34" charset="0"/>
                <a:cs typeface="Times New Roman" panose="02020603050405020304" pitchFamily="18" charset="0"/>
              </a:rPr>
              <a:t> Deutsche Post </a:t>
            </a:r>
            <a:r>
              <a:rPr lang="es-CL" sz="1800" kern="100" dirty="0" err="1">
                <a:latin typeface="Calibri" panose="020F0502020204030204" pitchFamily="34" charset="0"/>
                <a:cs typeface="Times New Roman" panose="02020603050405020304" pitchFamily="18" charset="0"/>
              </a:rPr>
              <a:t>Foundation</a:t>
            </a:r>
            <a:r>
              <a:rPr lang="es-CL" sz="1800" kern="100" dirty="0">
                <a:latin typeface="Calibri" panose="020F0502020204030204" pitchFamily="34" charset="0"/>
                <a:cs typeface="Times New Roman" panose="02020603050405020304" pitchFamily="18" charset="0"/>
              </a:rPr>
              <a:t>.</a:t>
            </a:r>
          </a:p>
          <a:p>
            <a:endParaRPr lang="es-CL" sz="1800" kern="100" dirty="0">
              <a:latin typeface="Calibri" panose="020F050202020403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Carranza. B. (2016). Caracterización de la relación entre género y desempeño académico en estudiantes de Álgebra abstracta: Estudio de casos. Tesis para obtener el grado de Licenciada en Física y Matemática. Instituto Politécnico Nacional. Ciudad de México.</a:t>
            </a:r>
            <a:endParaRPr lang="en-US" sz="1800" kern="100" dirty="0">
              <a:latin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Dersch</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Heyder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 Eitel, A. (2022).</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 Exploring the Nature of Teachers’ Math-Gender Stereotypes: The Math-Gender Misconception Questionnaire. </a:t>
            </a:r>
            <a:r>
              <a:rPr lang="es-CL" sz="1800" i="1" kern="100" dirty="0">
                <a:effectLst/>
                <a:latin typeface="Calibri" panose="020F0502020204030204" pitchFamily="34" charset="0"/>
                <a:ea typeface="Aptos" panose="020B0004020202020204" pitchFamily="34" charset="0"/>
                <a:cs typeface="Times New Roman" panose="02020603050405020304" pitchFamily="18" charset="0"/>
              </a:rPr>
              <a:t>Front. </a:t>
            </a:r>
            <a:r>
              <a:rPr lang="es-CL" sz="1800" i="1" kern="100" dirty="0" err="1">
                <a:effectLst/>
                <a:latin typeface="Calibri" panose="020F0502020204030204" pitchFamily="34" charset="0"/>
                <a:ea typeface="Aptos" panose="020B0004020202020204" pitchFamily="34" charset="0"/>
                <a:cs typeface="Times New Roman" panose="02020603050405020304" pitchFamily="18" charset="0"/>
              </a:rPr>
              <a:t>Psychol</a:t>
            </a:r>
            <a:r>
              <a:rPr lang="es-CL" sz="1800" i="1" kern="100" dirty="0">
                <a:effectLst/>
                <a:latin typeface="Calibri" panose="020F0502020204030204" pitchFamily="34" charset="0"/>
                <a:ea typeface="Aptos" panose="020B0004020202020204" pitchFamily="34" charset="0"/>
                <a:cs typeface="Times New Roman" panose="02020603050405020304" pitchFamily="18" charset="0"/>
              </a:rPr>
              <a:t>. 13:820254. </a:t>
            </a:r>
          </a:p>
          <a:p>
            <a:endParaRPr lang="es-CL" sz="1800" i="1" kern="100" dirty="0">
              <a:latin typeface="Calibri" panose="020F0502020204030204" pitchFamily="34" charset="0"/>
              <a:ea typeface="Aptos" panose="020B000402020202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Epifanio, I. (2023). Docencia universitaria con perspectiva de género. ¡Hasta en matemáticas es posible! </a:t>
            </a:r>
            <a:r>
              <a:rPr lang="es-CL" sz="1800" kern="100" dirty="0" err="1">
                <a:latin typeface="Calibri" panose="020F0502020204030204" pitchFamily="34" charset="0"/>
                <a:cs typeface="Times New Roman" panose="02020603050405020304" pitchFamily="18" charset="0"/>
              </a:rPr>
              <a:t>Conference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Práticas</a:t>
            </a:r>
            <a:r>
              <a:rPr lang="es-CL" sz="1800" kern="100" dirty="0">
                <a:latin typeface="Calibri" panose="020F0502020204030204" pitchFamily="34" charset="0"/>
                <a:cs typeface="Times New Roman" panose="02020603050405020304" pitchFamily="18" charset="0"/>
              </a:rPr>
              <a:t> Pedagógicas para a </a:t>
            </a:r>
            <a:r>
              <a:rPr lang="es-CL" sz="1800" kern="100" dirty="0" err="1">
                <a:latin typeface="Calibri" panose="020F0502020204030204" pitchFamily="34" charset="0"/>
                <a:cs typeface="Times New Roman" panose="02020603050405020304" pitchFamily="18" charset="0"/>
              </a:rPr>
              <a:t>Integração</a:t>
            </a:r>
            <a:r>
              <a:rPr lang="es-CL" sz="1800" kern="100" dirty="0">
                <a:latin typeface="Calibri" panose="020F0502020204030204" pitchFamily="34" charset="0"/>
                <a:cs typeface="Times New Roman" panose="02020603050405020304" pitchFamily="18" charset="0"/>
              </a:rPr>
              <a:t> da </a:t>
            </a:r>
            <a:r>
              <a:rPr lang="es-CL" sz="1800" kern="100" dirty="0" err="1">
                <a:latin typeface="Calibri" panose="020F0502020204030204" pitchFamily="34" charset="0"/>
                <a:cs typeface="Times New Roman" panose="02020603050405020304" pitchFamily="18" charset="0"/>
              </a:rPr>
              <a:t>Perspetiva</a:t>
            </a:r>
            <a:r>
              <a:rPr lang="es-CL" sz="1800" kern="100" dirty="0">
                <a:latin typeface="Calibri" panose="020F0502020204030204" pitchFamily="34" charset="0"/>
                <a:cs typeface="Times New Roman" panose="02020603050405020304" pitchFamily="18" charset="0"/>
              </a:rPr>
              <a:t> de Género no </a:t>
            </a:r>
            <a:r>
              <a:rPr lang="es-CL" sz="1800" kern="100" dirty="0" err="1">
                <a:latin typeface="Calibri" panose="020F0502020204030204" pitchFamily="34" charset="0"/>
                <a:cs typeface="Times New Roman" panose="02020603050405020304" pitchFamily="18" charset="0"/>
              </a:rPr>
              <a:t>Ensino</a:t>
            </a:r>
            <a:r>
              <a:rPr lang="es-CL" sz="1800" kern="100" dirty="0">
                <a:latin typeface="Calibri" panose="020F0502020204030204" pitchFamily="34" charset="0"/>
                <a:cs typeface="Times New Roman" panose="02020603050405020304" pitchFamily="18" charset="0"/>
              </a:rPr>
              <a:t> Superior </a:t>
            </a:r>
            <a:r>
              <a:rPr lang="es-CL" sz="1800" kern="100" dirty="0" err="1">
                <a:latin typeface="Calibri" panose="020F0502020204030204" pitchFamily="34" charset="0"/>
                <a:cs typeface="Times New Roman" panose="02020603050405020304" pitchFamily="18" charset="0"/>
              </a:rPr>
              <a:t>Universidade</a:t>
            </a:r>
            <a:r>
              <a:rPr lang="es-CL" sz="1800" kern="100" dirty="0">
                <a:latin typeface="Calibri" panose="020F0502020204030204" pitchFamily="34" charset="0"/>
                <a:cs typeface="Times New Roman" panose="02020603050405020304" pitchFamily="18" charset="0"/>
              </a:rPr>
              <a:t> de </a:t>
            </a:r>
            <a:r>
              <a:rPr lang="es-CL" sz="1800" kern="100" dirty="0" err="1">
                <a:latin typeface="Calibri" panose="020F0502020204030204" pitchFamily="34" charset="0"/>
                <a:cs typeface="Times New Roman" panose="02020603050405020304" pitchFamily="18" charset="0"/>
              </a:rPr>
              <a:t>Coimbra</a:t>
            </a:r>
            <a:r>
              <a:rPr lang="es-CL" sz="1800" kern="100" dirty="0">
                <a:latin typeface="Calibri" panose="020F0502020204030204" pitchFamily="34" charset="0"/>
                <a:cs typeface="Times New Roman" panose="02020603050405020304" pitchFamily="18" charset="0"/>
              </a:rPr>
              <a:t>.</a:t>
            </a:r>
          </a:p>
          <a:p>
            <a:endParaRPr lang="es-CL" sz="1600" kern="100" dirty="0">
              <a:latin typeface="Calibri" panose="020F0502020204030204" pitchFamily="34" charset="0"/>
              <a:cs typeface="Times New Roman" panose="02020603050405020304" pitchFamily="18" charset="0"/>
            </a:endParaRPr>
          </a:p>
        </p:txBody>
      </p:sp>
      <p:sp>
        <p:nvSpPr>
          <p:cNvPr id="3" name="Google Shape;303;p37">
            <a:extLst>
              <a:ext uri="{FF2B5EF4-FFF2-40B4-BE49-F238E27FC236}">
                <a16:creationId xmlns:a16="http://schemas.microsoft.com/office/drawing/2014/main" id="{C7FDC8BC-A48C-BB67-4F56-0BB2EF8A8C32}"/>
              </a:ext>
            </a:extLst>
          </p:cNvPr>
          <p:cNvSpPr txBox="1"/>
          <p:nvPr/>
        </p:nvSpPr>
        <p:spPr>
          <a:xfrm>
            <a:off x="404689" y="122140"/>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Referencias</a:t>
            </a:r>
          </a:p>
        </p:txBody>
      </p:sp>
    </p:spTree>
    <p:extLst>
      <p:ext uri="{BB962C8B-B14F-4D97-AF65-F5344CB8AC3E}">
        <p14:creationId xmlns:p14="http://schemas.microsoft.com/office/powerpoint/2010/main" val="173841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34B99755-A394-BC0F-B8A8-EF1D2F24F51B}"/>
            </a:ext>
          </a:extLst>
        </p:cNvPr>
        <p:cNvGrpSpPr/>
        <p:nvPr/>
      </p:nvGrpSpPr>
      <p:grpSpPr>
        <a:xfrm>
          <a:off x="0" y="0"/>
          <a:ext cx="0" cy="0"/>
          <a:chOff x="0" y="0"/>
          <a:chExt cx="0" cy="0"/>
        </a:xfrm>
      </p:grpSpPr>
      <p:pic>
        <p:nvPicPr>
          <p:cNvPr id="180" name="Google Shape;180;p41" descr="Imagen que contiene Patrón de fondo&#10;&#10;Descripción generada automáticamente">
            <a:extLst>
              <a:ext uri="{FF2B5EF4-FFF2-40B4-BE49-F238E27FC236}">
                <a16:creationId xmlns:a16="http://schemas.microsoft.com/office/drawing/2014/main" id="{03927450-AEB9-1AD6-CB2D-A6ACC96B484D}"/>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5" name="Google Shape;185;p41">
            <a:extLst>
              <a:ext uri="{FF2B5EF4-FFF2-40B4-BE49-F238E27FC236}">
                <a16:creationId xmlns:a16="http://schemas.microsoft.com/office/drawing/2014/main" id="{46E339B5-2DDD-EDE7-EAB8-09C2A9EC949A}"/>
              </a:ext>
            </a:extLst>
          </p:cNvPr>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5D2060F4-2AED-73E0-DAAE-46EA6301A294}"/>
              </a:ext>
            </a:extLst>
          </p:cNvPr>
          <p:cNvSpPr txBox="1"/>
          <p:nvPr/>
        </p:nvSpPr>
        <p:spPr>
          <a:xfrm>
            <a:off x="404690" y="542973"/>
            <a:ext cx="11185628" cy="5978560"/>
          </a:xfrm>
          <a:prstGeom prst="rect">
            <a:avLst/>
          </a:prstGeom>
          <a:noFill/>
        </p:spPr>
        <p:txBody>
          <a:bodyPr wrap="square" rtlCol="0">
            <a:spAutoFit/>
          </a:bodyPr>
          <a:lstStyle/>
          <a:p>
            <a:endParaRPr lang="es-CL" sz="2000" kern="100" dirty="0">
              <a:latin typeface="Calibri" panose="020F0502020204030204" pitchFamily="34" charset="0"/>
              <a:cs typeface="Times New Roman" panose="02020603050405020304" pitchFamily="18" charset="0"/>
            </a:endParaRPr>
          </a:p>
          <a:p>
            <a:r>
              <a:rPr lang="es-CL" sz="1800" kern="100" dirty="0" err="1">
                <a:latin typeface="Calibri" panose="020F0502020204030204" pitchFamily="34" charset="0"/>
                <a:cs typeface="Times New Roman" panose="02020603050405020304" pitchFamily="18" charset="0"/>
              </a:rPr>
              <a:t>Ioannou</a:t>
            </a:r>
            <a:r>
              <a:rPr lang="es-CL" sz="1800" kern="100" dirty="0">
                <a:latin typeface="Calibri" panose="020F0502020204030204" pitchFamily="34" charset="0"/>
                <a:cs typeface="Times New Roman" panose="02020603050405020304" pitchFamily="18" charset="0"/>
              </a:rPr>
              <a:t>, M.  &amp; </a:t>
            </a:r>
            <a:r>
              <a:rPr lang="es-CL" sz="1800" kern="100" dirty="0" err="1">
                <a:latin typeface="Calibri" panose="020F0502020204030204" pitchFamily="34" charset="0"/>
                <a:cs typeface="Times New Roman" panose="02020603050405020304" pitchFamily="18" charset="0"/>
              </a:rPr>
              <a:t>College</a:t>
            </a:r>
            <a:r>
              <a:rPr lang="es-CL" sz="1800" kern="100" dirty="0">
                <a:latin typeface="Calibri" panose="020F0502020204030204" pitchFamily="34" charset="0"/>
                <a:cs typeface="Times New Roman" panose="02020603050405020304" pitchFamily="18" charset="0"/>
              </a:rPr>
              <a:t>, A. (2020). </a:t>
            </a:r>
            <a:r>
              <a:rPr lang="es-CL" sz="1800" kern="100" dirty="0" err="1">
                <a:latin typeface="Calibri" panose="020F0502020204030204" pitchFamily="34" charset="0"/>
                <a:cs typeface="Calibri" panose="020F0502020204030204" pitchFamily="34" charset="0"/>
              </a:rPr>
              <a:t>A</a:t>
            </a:r>
            <a:r>
              <a:rPr lang="es-CL" sz="1800" dirty="0" err="1">
                <a:latin typeface="Calibri" panose="020F0502020204030204" pitchFamily="34" charset="0"/>
                <a:cs typeface="Calibri" panose="020F0502020204030204" pitchFamily="34" charset="0"/>
              </a:rPr>
              <a:t>ffective</a:t>
            </a:r>
            <a:r>
              <a:rPr lang="es-CL" sz="1800" dirty="0">
                <a:latin typeface="Calibri" panose="020F0502020204030204" pitchFamily="34" charset="0"/>
                <a:cs typeface="Calibri" panose="020F0502020204030204" pitchFamily="34" charset="0"/>
              </a:rPr>
              <a:t> </a:t>
            </a:r>
            <a:r>
              <a:rPr lang="es-CL" sz="1800" dirty="0" err="1">
                <a:latin typeface="Calibri" panose="020F0502020204030204" pitchFamily="34" charset="0"/>
                <a:cs typeface="Calibri" panose="020F0502020204030204" pitchFamily="34" charset="0"/>
              </a:rPr>
              <a:t>issues</a:t>
            </a:r>
            <a:r>
              <a:rPr lang="es-CL" sz="1800" dirty="0">
                <a:latin typeface="Calibri" panose="020F0502020204030204" pitchFamily="34" charset="0"/>
                <a:cs typeface="Calibri" panose="020F0502020204030204" pitchFamily="34" charset="0"/>
              </a:rPr>
              <a:t> in </a:t>
            </a:r>
            <a:r>
              <a:rPr lang="es-CL" sz="1800" dirty="0" err="1">
                <a:latin typeface="Calibri" panose="020F0502020204030204" pitchFamily="34" charset="0"/>
                <a:cs typeface="Calibri" panose="020F0502020204030204" pitchFamily="34" charset="0"/>
              </a:rPr>
              <a:t>the</a:t>
            </a:r>
            <a:r>
              <a:rPr lang="es-CL" sz="1800" dirty="0">
                <a:latin typeface="Calibri" panose="020F0502020204030204" pitchFamily="34" charset="0"/>
                <a:cs typeface="Calibri" panose="020F0502020204030204" pitchFamily="34" charset="0"/>
              </a:rPr>
              <a:t> </a:t>
            </a:r>
            <a:r>
              <a:rPr lang="es-CL" sz="1800" dirty="0" err="1">
                <a:latin typeface="Calibri" panose="020F0502020204030204" pitchFamily="34" charset="0"/>
                <a:cs typeface="Calibri" panose="020F0502020204030204" pitchFamily="34" charset="0"/>
              </a:rPr>
              <a:t>learning</a:t>
            </a:r>
            <a:r>
              <a:rPr lang="es-CL" sz="1800" dirty="0">
                <a:latin typeface="Calibri" panose="020F0502020204030204" pitchFamily="34" charset="0"/>
                <a:cs typeface="Calibri" panose="020F0502020204030204" pitchFamily="34" charset="0"/>
              </a:rPr>
              <a:t> </a:t>
            </a:r>
            <a:r>
              <a:rPr lang="es-CL" sz="1800" dirty="0" err="1">
                <a:latin typeface="Calibri" panose="020F0502020204030204" pitchFamily="34" charset="0"/>
                <a:cs typeface="Calibri" panose="020F0502020204030204" pitchFamily="34" charset="0"/>
              </a:rPr>
              <a:t>of</a:t>
            </a:r>
            <a:r>
              <a:rPr lang="es-CL" sz="1800" dirty="0">
                <a:latin typeface="Calibri" panose="020F0502020204030204" pitchFamily="34" charset="0"/>
                <a:cs typeface="Calibri" panose="020F0502020204030204" pitchFamily="34" charset="0"/>
              </a:rPr>
              <a:t> </a:t>
            </a:r>
            <a:r>
              <a:rPr lang="es-CL" sz="1800" dirty="0" err="1">
                <a:latin typeface="Calibri" panose="020F0502020204030204" pitchFamily="34" charset="0"/>
                <a:cs typeface="Calibri" panose="020F0502020204030204" pitchFamily="34" charset="0"/>
              </a:rPr>
              <a:t>abstract</a:t>
            </a:r>
            <a:r>
              <a:rPr lang="es-CL" sz="1800" dirty="0">
                <a:latin typeface="Calibri" panose="020F0502020204030204" pitchFamily="34" charset="0"/>
                <a:cs typeface="Calibri" panose="020F0502020204030204" pitchFamily="34" charset="0"/>
              </a:rPr>
              <a:t> algebra. </a:t>
            </a:r>
            <a:r>
              <a:rPr lang="en-US" sz="1800" dirty="0">
                <a:effectLst/>
                <a:latin typeface="Calibri" panose="020F0502020204030204" pitchFamily="34" charset="0"/>
                <a:ea typeface="Times New Roman" panose="02020603050405020304" pitchFamily="18" charset="0"/>
                <a:cs typeface="Calibri" panose="020F0502020204030204" pitchFamily="34" charset="0"/>
              </a:rPr>
              <a:t>TSG-Students’ Identity, Motivation, and Attitudes towards Mathematics and Its Study</a:t>
            </a:r>
            <a:r>
              <a:rPr lang="es-CL" sz="1800" dirty="0">
                <a:latin typeface="Calibri" panose="020F0502020204030204" pitchFamily="34" charset="0"/>
                <a:ea typeface="Times New Roman" panose="02020603050405020304" pitchFamily="18" charset="0"/>
                <a:cs typeface="Calibri" panose="020F0502020204030204" pitchFamily="34" charset="0"/>
              </a:rPr>
              <a:t>.</a:t>
            </a:r>
            <a:r>
              <a:rPr lang="es-CL" sz="1800" dirty="0">
                <a:latin typeface="Calibri" panose="020F0502020204030204" pitchFamily="34" charset="0"/>
                <a:cs typeface="Calibri" panose="020F0502020204030204" pitchFamily="34" charset="0"/>
              </a:rPr>
              <a:t> ICME-14. </a:t>
            </a:r>
            <a:r>
              <a:rPr lang="es-CL" sz="1800" dirty="0" err="1">
                <a:latin typeface="Calibri" panose="020F0502020204030204" pitchFamily="34" charset="0"/>
                <a:cs typeface="Calibri" panose="020F0502020204030204" pitchFamily="34" charset="0"/>
              </a:rPr>
              <a:t>Shanghai</a:t>
            </a:r>
            <a:r>
              <a:rPr lang="es-CL" sz="1800" dirty="0">
                <a:latin typeface="Calibri" panose="020F0502020204030204" pitchFamily="34" charset="0"/>
                <a:cs typeface="Calibri" panose="020F0502020204030204" pitchFamily="34" charset="0"/>
              </a:rPr>
              <a:t>. China.</a:t>
            </a:r>
            <a:endParaRPr lang="es-CL" sz="1800" kern="100" dirty="0">
              <a:latin typeface="Calibri" panose="020F0502020204030204" pitchFamily="34" charset="0"/>
              <a:cs typeface="Calibri" panose="020F0502020204030204" pitchFamily="34" charset="0"/>
            </a:endParaRPr>
          </a:p>
          <a:p>
            <a:endParaRPr lang="es-CL" sz="1800" kern="100" dirty="0">
              <a:latin typeface="Calibri" panose="020F050202020403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Peña, C. y </a:t>
            </a:r>
            <a:r>
              <a:rPr lang="es-CL" sz="1800" kern="100" dirty="0" err="1">
                <a:latin typeface="Calibri" panose="020F0502020204030204" pitchFamily="34" charset="0"/>
                <a:cs typeface="Times New Roman" panose="02020603050405020304" pitchFamily="18" charset="0"/>
              </a:rPr>
              <a:t>Cosi</a:t>
            </a:r>
            <a:r>
              <a:rPr lang="es-CL" sz="1800" kern="100" dirty="0">
                <a:latin typeface="Calibri" panose="020F0502020204030204" pitchFamily="34" charset="0"/>
                <a:cs typeface="Times New Roman" panose="02020603050405020304" pitchFamily="18" charset="0"/>
              </a:rPr>
              <a:t>, E.(2018). Empoderamiento y logros de aprendizaje en estudiantes mujeres de la Facultad de Ciencias Matemáticas. </a:t>
            </a:r>
            <a:r>
              <a:rPr lang="es-CL" sz="1800" kern="100" dirty="0" err="1">
                <a:latin typeface="Calibri" panose="020F0502020204030204" pitchFamily="34" charset="0"/>
                <a:cs typeface="Times New Roman" panose="02020603050405020304" pitchFamily="18" charset="0"/>
              </a:rPr>
              <a:t>Pesquimat</a:t>
            </a:r>
            <a:r>
              <a:rPr lang="es-CL" sz="1800" kern="100" dirty="0">
                <a:latin typeface="Calibri" panose="020F0502020204030204" pitchFamily="34" charset="0"/>
                <a:cs typeface="Times New Roman" panose="02020603050405020304" pitchFamily="18" charset="0"/>
              </a:rPr>
              <a:t>. 21(2): 31–36</a:t>
            </a:r>
          </a:p>
          <a:p>
            <a:endParaRPr lang="es-CL" sz="1800" kern="100" dirty="0">
              <a:latin typeface="Calibri" panose="020F050202020403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Robinson-</a:t>
            </a:r>
            <a:r>
              <a:rPr lang="es-CL" sz="1800" kern="100" dirty="0" err="1">
                <a:latin typeface="Calibri" panose="020F0502020204030204" pitchFamily="34" charset="0"/>
                <a:cs typeface="Times New Roman" panose="02020603050405020304" pitchFamily="18" charset="0"/>
              </a:rPr>
              <a:t>Cimpian</a:t>
            </a:r>
            <a:r>
              <a:rPr lang="es-CL" sz="1800" kern="100" dirty="0">
                <a:latin typeface="Calibri" panose="020F0502020204030204" pitchFamily="34" charset="0"/>
                <a:cs typeface="Times New Roman" panose="02020603050405020304" pitchFamily="18" charset="0"/>
              </a:rPr>
              <a:t>, J. P., </a:t>
            </a:r>
            <a:r>
              <a:rPr lang="es-CL" sz="1800" kern="100" dirty="0" err="1">
                <a:latin typeface="Calibri" panose="020F0502020204030204" pitchFamily="34" charset="0"/>
                <a:cs typeface="Times New Roman" panose="02020603050405020304" pitchFamily="18" charset="0"/>
              </a:rPr>
              <a:t>Lubienski</a:t>
            </a:r>
            <a:r>
              <a:rPr lang="es-CL" sz="1800" kern="100" dirty="0">
                <a:latin typeface="Calibri" panose="020F0502020204030204" pitchFamily="34" charset="0"/>
                <a:cs typeface="Times New Roman" panose="02020603050405020304" pitchFamily="18" charset="0"/>
              </a:rPr>
              <a:t>, S. T., </a:t>
            </a:r>
            <a:r>
              <a:rPr lang="es-CL" sz="1800" kern="100" dirty="0" err="1">
                <a:latin typeface="Calibri" panose="020F0502020204030204" pitchFamily="34" charset="0"/>
                <a:cs typeface="Times New Roman" panose="02020603050405020304" pitchFamily="18" charset="0"/>
              </a:rPr>
              <a:t>Ganley</a:t>
            </a:r>
            <a:r>
              <a:rPr lang="es-CL" sz="1800" kern="100" dirty="0">
                <a:latin typeface="Calibri" panose="020F0502020204030204" pitchFamily="34" charset="0"/>
                <a:cs typeface="Times New Roman" panose="02020603050405020304" pitchFamily="18" charset="0"/>
              </a:rPr>
              <a:t>, C. M., and </a:t>
            </a:r>
            <a:r>
              <a:rPr lang="es-CL" sz="1800" kern="100" dirty="0" err="1">
                <a:latin typeface="Calibri" panose="020F0502020204030204" pitchFamily="34" charset="0"/>
                <a:cs typeface="Times New Roman" panose="02020603050405020304" pitchFamily="18" charset="0"/>
              </a:rPr>
              <a:t>Copur-Gencturk</a:t>
            </a:r>
            <a:r>
              <a:rPr lang="es-CL" sz="1800" kern="100" dirty="0">
                <a:latin typeface="Calibri" panose="020F0502020204030204" pitchFamily="34" charset="0"/>
                <a:cs typeface="Times New Roman" panose="02020603050405020304" pitchFamily="18" charset="0"/>
              </a:rPr>
              <a:t>, Y. (2014). </a:t>
            </a:r>
            <a:r>
              <a:rPr lang="es-CL" sz="1800" kern="100" dirty="0" err="1">
                <a:latin typeface="Calibri" panose="020F0502020204030204" pitchFamily="34" charset="0"/>
                <a:cs typeface="Times New Roman" panose="02020603050405020304" pitchFamily="18" charset="0"/>
              </a:rPr>
              <a:t>Teachers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perceptions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of</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students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mathematics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proficiency</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may</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exacerbate</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early</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gender</a:t>
            </a:r>
            <a:r>
              <a:rPr lang="es-CL" sz="1800" kern="100" dirty="0">
                <a:latin typeface="Calibri" panose="020F0502020204030204" pitchFamily="34" charset="0"/>
                <a:cs typeface="Times New Roman" panose="02020603050405020304" pitchFamily="18" charset="0"/>
              </a:rPr>
              <a:t> gaps in </a:t>
            </a:r>
            <a:r>
              <a:rPr lang="es-CL" sz="1800" kern="100" dirty="0" err="1">
                <a:latin typeface="Calibri" panose="020F0502020204030204" pitchFamily="34" charset="0"/>
                <a:cs typeface="Times New Roman" panose="02020603050405020304" pitchFamily="18" charset="0"/>
              </a:rPr>
              <a:t>achievement</a:t>
            </a:r>
            <a:r>
              <a:rPr lang="es-CL" sz="1800" kern="100" dirty="0">
                <a:latin typeface="Calibri" panose="020F0502020204030204" pitchFamily="34" charset="0"/>
                <a:cs typeface="Times New Roman" panose="02020603050405020304" pitchFamily="18" charset="0"/>
              </a:rPr>
              <a:t>. Dev. </a:t>
            </a:r>
            <a:r>
              <a:rPr lang="es-CL" sz="1800" kern="100" dirty="0" err="1">
                <a:latin typeface="Calibri" panose="020F0502020204030204" pitchFamily="34" charset="0"/>
                <a:cs typeface="Times New Roman" panose="02020603050405020304" pitchFamily="18" charset="0"/>
              </a:rPr>
              <a:t>Psychol</a:t>
            </a:r>
            <a:r>
              <a:rPr lang="es-CL" sz="1800" kern="100" dirty="0">
                <a:latin typeface="Calibri" panose="020F0502020204030204" pitchFamily="34" charset="0"/>
                <a:cs typeface="Times New Roman" panose="02020603050405020304" pitchFamily="18" charset="0"/>
              </a:rPr>
              <a:t>. 50, 1262–1281. </a:t>
            </a:r>
            <a:r>
              <a:rPr lang="es-CL" sz="1800" kern="100" dirty="0" err="1">
                <a:latin typeface="Calibri" panose="020F0502020204030204" pitchFamily="34" charset="0"/>
                <a:cs typeface="Times New Roman" panose="02020603050405020304" pitchFamily="18" charset="0"/>
              </a:rPr>
              <a:t>doi</a:t>
            </a:r>
            <a:r>
              <a:rPr lang="es-CL" sz="1800" kern="100" dirty="0">
                <a:latin typeface="Calibri" panose="020F0502020204030204" pitchFamily="34" charset="0"/>
                <a:cs typeface="Times New Roman" panose="02020603050405020304" pitchFamily="18" charset="0"/>
              </a:rPr>
              <a:t>: 10.1037/a0035073</a:t>
            </a:r>
          </a:p>
          <a:p>
            <a:endParaRPr lang="es-CL" sz="1800" kern="100" dirty="0">
              <a:latin typeface="Calibri" panose="020F050202020403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Sáinz, M., </a:t>
            </a:r>
            <a:r>
              <a:rPr lang="es-CL" sz="1800" kern="100" dirty="0" err="1">
                <a:latin typeface="Calibri" panose="020F0502020204030204" pitchFamily="34" charset="0"/>
                <a:cs typeface="Times New Roman" panose="02020603050405020304" pitchFamily="18" charset="0"/>
              </a:rPr>
              <a:t>Fàbregues</a:t>
            </a:r>
            <a:r>
              <a:rPr lang="es-CL" sz="1800" kern="100" dirty="0">
                <a:latin typeface="Calibri" panose="020F0502020204030204" pitchFamily="34" charset="0"/>
                <a:cs typeface="Times New Roman" panose="02020603050405020304" pitchFamily="18" charset="0"/>
              </a:rPr>
              <a:t>, S., and Solé, J. (2020). </a:t>
            </a:r>
            <a:r>
              <a:rPr lang="es-CL" sz="1800" kern="100" dirty="0" err="1">
                <a:latin typeface="Calibri" panose="020F0502020204030204" pitchFamily="34" charset="0"/>
                <a:cs typeface="Times New Roman" panose="02020603050405020304" pitchFamily="18" charset="0"/>
              </a:rPr>
              <a:t>Parent</a:t>
            </a:r>
            <a:r>
              <a:rPr lang="es-CL" sz="1800" kern="100" dirty="0">
                <a:latin typeface="Calibri" panose="020F0502020204030204" pitchFamily="34" charset="0"/>
                <a:cs typeface="Times New Roman" panose="02020603050405020304" pitchFamily="18" charset="0"/>
              </a:rPr>
              <a:t> and </a:t>
            </a:r>
            <a:r>
              <a:rPr lang="es-CL" sz="1800" kern="100" dirty="0" err="1">
                <a:latin typeface="Calibri" panose="020F0502020204030204" pitchFamily="34" charset="0"/>
                <a:cs typeface="Times New Roman" panose="02020603050405020304" pitchFamily="18" charset="0"/>
              </a:rPr>
              <a:t>teacher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depictions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of</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gender</a:t>
            </a:r>
            <a:r>
              <a:rPr lang="es-CL" sz="1800" kern="100" dirty="0">
                <a:latin typeface="Calibri" panose="020F0502020204030204" pitchFamily="34" charset="0"/>
                <a:cs typeface="Times New Roman" panose="02020603050405020304" pitchFamily="18" charset="0"/>
              </a:rPr>
              <a:t> gaps in </a:t>
            </a:r>
            <a:r>
              <a:rPr lang="es-CL" sz="1800" kern="100" dirty="0" err="1">
                <a:latin typeface="Calibri" panose="020F0502020204030204" pitchFamily="34" charset="0"/>
                <a:cs typeface="Times New Roman" panose="02020603050405020304" pitchFamily="18" charset="0"/>
              </a:rPr>
              <a:t>secondary</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student</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appraisals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of</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their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academic</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competences</a:t>
            </a:r>
            <a:r>
              <a:rPr lang="es-CL" sz="1800" kern="100" dirty="0">
                <a:latin typeface="Calibri" panose="020F0502020204030204" pitchFamily="34" charset="0"/>
                <a:cs typeface="Times New Roman" panose="02020603050405020304" pitchFamily="18" charset="0"/>
              </a:rPr>
              <a:t>. Front. </a:t>
            </a:r>
            <a:r>
              <a:rPr lang="es-CL" sz="1800" kern="100" dirty="0" err="1">
                <a:latin typeface="Calibri" panose="020F0502020204030204" pitchFamily="34" charset="0"/>
                <a:cs typeface="Times New Roman" panose="02020603050405020304" pitchFamily="18" charset="0"/>
              </a:rPr>
              <a:t>Psychol</a:t>
            </a:r>
            <a:r>
              <a:rPr lang="es-CL" sz="1800" kern="100" dirty="0">
                <a:latin typeface="Calibri" panose="020F0502020204030204" pitchFamily="34" charset="0"/>
                <a:cs typeface="Times New Roman" panose="02020603050405020304" pitchFamily="18" charset="0"/>
              </a:rPr>
              <a:t>. 11:573752. </a:t>
            </a:r>
            <a:r>
              <a:rPr lang="es-CL" sz="1800" kern="100" dirty="0" err="1">
                <a:latin typeface="Calibri" panose="020F0502020204030204" pitchFamily="34" charset="0"/>
                <a:cs typeface="Times New Roman" panose="02020603050405020304" pitchFamily="18" charset="0"/>
              </a:rPr>
              <a:t>doi</a:t>
            </a:r>
            <a:r>
              <a:rPr lang="es-CL" sz="1800" kern="100" dirty="0">
                <a:latin typeface="Calibri" panose="020F0502020204030204" pitchFamily="34" charset="0"/>
                <a:cs typeface="Times New Roman" panose="02020603050405020304" pitchFamily="18" charset="0"/>
              </a:rPr>
              <a:t>: 10.3389/fpsyg.2020.573752</a:t>
            </a:r>
          </a:p>
          <a:p>
            <a:endParaRPr lang="es-CL" sz="1800" kern="100" dirty="0">
              <a:latin typeface="Calibri" panose="020F0502020204030204" pitchFamily="34" charset="0"/>
              <a:cs typeface="Times New Roman" panose="02020603050405020304" pitchFamily="18" charset="0"/>
            </a:endParaRPr>
          </a:p>
          <a:p>
            <a:r>
              <a:rPr lang="es-CL" sz="1800" kern="100" dirty="0">
                <a:latin typeface="Calibri" panose="020F0502020204030204" pitchFamily="34" charset="0"/>
                <a:cs typeface="Times New Roman" panose="02020603050405020304" pitchFamily="18" charset="0"/>
              </a:rPr>
              <a:t>SIES (2024). Brechas de género en educación superior 2023. Subsecretaría de Educación Superior. Mineduc.</a:t>
            </a:r>
          </a:p>
          <a:p>
            <a:endParaRPr lang="es-CL" sz="1800" kern="100" dirty="0">
              <a:latin typeface="Calibri" panose="020F0502020204030204" pitchFamily="34" charset="0"/>
              <a:cs typeface="Times New Roman" panose="02020603050405020304" pitchFamily="18" charset="0"/>
            </a:endParaRPr>
          </a:p>
          <a:p>
            <a:r>
              <a:rPr lang="es-CL" sz="1800" kern="100" dirty="0" err="1">
                <a:latin typeface="Calibri" panose="020F0502020204030204" pitchFamily="34" charset="0"/>
                <a:cs typeface="Times New Roman" panose="02020603050405020304" pitchFamily="18" charset="0"/>
              </a:rPr>
              <a:t>Tiedemann</a:t>
            </a:r>
            <a:r>
              <a:rPr lang="es-CL" sz="1800" kern="100" dirty="0">
                <a:latin typeface="Calibri" panose="020F0502020204030204" pitchFamily="34" charset="0"/>
                <a:cs typeface="Times New Roman" panose="02020603050405020304" pitchFamily="18" charset="0"/>
              </a:rPr>
              <a:t>, J. (2002). </a:t>
            </a:r>
            <a:r>
              <a:rPr lang="es-CL" sz="1800" kern="100" dirty="0" err="1">
                <a:latin typeface="Calibri" panose="020F0502020204030204" pitchFamily="34" charset="0"/>
                <a:cs typeface="Times New Roman" panose="02020603050405020304" pitchFamily="18" charset="0"/>
              </a:rPr>
              <a:t>Teachers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gender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stereotypes</a:t>
            </a:r>
            <a:r>
              <a:rPr lang="es-CL" sz="1800" kern="100" dirty="0">
                <a:latin typeface="Calibri" panose="020F0502020204030204" pitchFamily="34" charset="0"/>
                <a:cs typeface="Times New Roman" panose="02020603050405020304" pitchFamily="18" charset="0"/>
              </a:rPr>
              <a:t> as </a:t>
            </a:r>
            <a:r>
              <a:rPr lang="es-CL" sz="1800" kern="100" dirty="0" err="1">
                <a:latin typeface="Calibri" panose="020F0502020204030204" pitchFamily="34" charset="0"/>
                <a:cs typeface="Times New Roman" panose="02020603050405020304" pitchFamily="18" charset="0"/>
              </a:rPr>
              <a:t>determinants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of</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teacher</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perceptions</a:t>
            </a:r>
            <a:r>
              <a:rPr lang="es-CL" sz="1800" kern="100" dirty="0">
                <a:latin typeface="Calibri" panose="020F0502020204030204" pitchFamily="34" charset="0"/>
                <a:cs typeface="Times New Roman" panose="02020603050405020304" pitchFamily="18" charset="0"/>
              </a:rPr>
              <a:t> in </a:t>
            </a:r>
            <a:r>
              <a:rPr lang="es-CL" sz="1800" kern="100" dirty="0" err="1">
                <a:latin typeface="Calibri" panose="020F0502020204030204" pitchFamily="34" charset="0"/>
                <a:cs typeface="Times New Roman" panose="02020603050405020304" pitchFamily="18" charset="0"/>
              </a:rPr>
              <a:t>elementary</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school</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mathematics</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Educ</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Stud</a:t>
            </a:r>
            <a:r>
              <a:rPr lang="es-CL" sz="1800" kern="100" dirty="0">
                <a:latin typeface="Calibri" panose="020F0502020204030204" pitchFamily="34" charset="0"/>
                <a:cs typeface="Times New Roman" panose="02020603050405020304" pitchFamily="18" charset="0"/>
              </a:rPr>
              <a:t>. </a:t>
            </a:r>
            <a:r>
              <a:rPr lang="es-CL" sz="1800" kern="100" dirty="0" err="1">
                <a:latin typeface="Calibri" panose="020F0502020204030204" pitchFamily="34" charset="0"/>
                <a:cs typeface="Times New Roman" panose="02020603050405020304" pitchFamily="18" charset="0"/>
              </a:rPr>
              <a:t>Math</a:t>
            </a:r>
            <a:r>
              <a:rPr lang="es-CL" sz="1800" kern="100" dirty="0">
                <a:latin typeface="Calibri" panose="020F0502020204030204" pitchFamily="34" charset="0"/>
                <a:cs typeface="Times New Roman" panose="02020603050405020304" pitchFamily="18" charset="0"/>
              </a:rPr>
              <a:t>. 50, 49–62. </a:t>
            </a:r>
            <a:r>
              <a:rPr lang="es-CL" sz="1800" kern="100" dirty="0" err="1">
                <a:latin typeface="Calibri" panose="020F0502020204030204" pitchFamily="34" charset="0"/>
                <a:cs typeface="Times New Roman" panose="02020603050405020304" pitchFamily="18" charset="0"/>
              </a:rPr>
              <a:t>doi</a:t>
            </a:r>
            <a:r>
              <a:rPr lang="es-CL" sz="1800" kern="100" dirty="0">
                <a:latin typeface="Calibri" panose="020F0502020204030204" pitchFamily="34" charset="0"/>
                <a:cs typeface="Times New Roman" panose="02020603050405020304" pitchFamily="18" charset="0"/>
              </a:rPr>
              <a:t>: 10.1023/A:1020518104346</a:t>
            </a:r>
          </a:p>
          <a:p>
            <a:endParaRPr lang="es-CL" sz="1800" kern="100" dirty="0">
              <a:latin typeface="Calibri" panose="020F0502020204030204" pitchFamily="34" charset="0"/>
              <a:cs typeface="Times New Roman" panose="02020603050405020304" pitchFamily="18" charset="0"/>
            </a:endParaRPr>
          </a:p>
          <a:p>
            <a:pPr algn="l">
              <a:spcBef>
                <a:spcPts val="300"/>
              </a:spcBef>
              <a:spcAft>
                <a:spcPts val="150"/>
              </a:spcAft>
            </a:pPr>
            <a:r>
              <a:rPr lang="es-CL" sz="1800" kern="100" dirty="0">
                <a:latin typeface="Calibri" panose="020F0502020204030204" pitchFamily="34" charset="0"/>
                <a:cs typeface="Times New Roman" panose="02020603050405020304" pitchFamily="18" charset="0"/>
              </a:rPr>
              <a:t>UNESCO  (2024). Informe de seguimiento de la educación en el mundo 2024, informe sobre género: la tecnología en los términos de ellas. ISBN: 978-92-3-300234-0.</a:t>
            </a:r>
          </a:p>
        </p:txBody>
      </p:sp>
      <p:sp>
        <p:nvSpPr>
          <p:cNvPr id="3" name="Google Shape;303;p37">
            <a:extLst>
              <a:ext uri="{FF2B5EF4-FFF2-40B4-BE49-F238E27FC236}">
                <a16:creationId xmlns:a16="http://schemas.microsoft.com/office/drawing/2014/main" id="{8B2A3C48-D669-56D8-195F-A6713EFAA824}"/>
              </a:ext>
            </a:extLst>
          </p:cNvPr>
          <p:cNvSpPr txBox="1"/>
          <p:nvPr/>
        </p:nvSpPr>
        <p:spPr>
          <a:xfrm>
            <a:off x="404689" y="122140"/>
            <a:ext cx="10524000" cy="741867"/>
          </a:xfrm>
          <a:prstGeom prst="rect">
            <a:avLst/>
          </a:prstGeom>
          <a:noFill/>
          <a:ln>
            <a:noFill/>
          </a:ln>
        </p:spPr>
        <p:txBody>
          <a:bodyPr spcFirstLastPara="1" wrap="square" lIns="91400" tIns="91400" rIns="91400" bIns="91400" anchor="t" anchorCtr="0">
            <a:noAutofit/>
          </a:bodyPr>
          <a:lstStyle/>
          <a:p>
            <a:r>
              <a:rPr lang="es-CL" sz="2400" b="1" dirty="0">
                <a:solidFill>
                  <a:srgbClr val="5599B4"/>
                </a:solidFill>
                <a:latin typeface="Nunito"/>
              </a:rPr>
              <a:t>Referencias</a:t>
            </a:r>
          </a:p>
        </p:txBody>
      </p:sp>
    </p:spTree>
    <p:extLst>
      <p:ext uri="{BB962C8B-B14F-4D97-AF65-F5344CB8AC3E}">
        <p14:creationId xmlns:p14="http://schemas.microsoft.com/office/powerpoint/2010/main" val="349687831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12178</TotalTime>
  <Words>1199</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Aptos</vt:lpstr>
      <vt:lpstr>Helvetica</vt:lpstr>
      <vt:lpstr>Nunito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Thomas Edward Peet Moraga (tomaspemora)</dc:creator>
  <cp:lastModifiedBy>Helena Loreto Montenegro Maggio (helena.montenegro)</cp:lastModifiedBy>
  <cp:revision>50</cp:revision>
  <cp:lastPrinted>2025-01-05T19:31:30Z</cp:lastPrinted>
  <dcterms:created xsi:type="dcterms:W3CDTF">2022-08-02T14:50:44Z</dcterms:created>
  <dcterms:modified xsi:type="dcterms:W3CDTF">2025-01-07T09:20:12Z</dcterms:modified>
</cp:coreProperties>
</file>