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unito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VG2OYlsomY6+eXCrbSAfhOOYd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5A"/>
    <a:srgbClr val="728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5"/>
    <p:restoredTop sz="94674"/>
  </p:normalViewPr>
  <p:slideViewPr>
    <p:cSldViewPr snapToGrid="0">
      <p:cViewPr varScale="1">
        <p:scale>
          <a:sx n="105" d="100"/>
          <a:sy n="105" d="100"/>
        </p:scale>
        <p:origin x="2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48664-F4D6-1042-8F71-A9F56CA06501}" type="doc">
      <dgm:prSet loTypeId="urn:microsoft.com/office/officeart/2005/8/layout/chevron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1BA1A07-B7F0-8542-B9DE-CCD2BD69468A}">
      <dgm:prSet phldrT="[Texto]" custT="1"/>
      <dgm:spPr/>
      <dgm:t>
        <a:bodyPr/>
        <a:lstStyle/>
        <a:p>
          <a:r>
            <a:rPr lang="es-MX" sz="1800" b="0" dirty="0">
              <a:latin typeface="Calibri" panose="020F0502020204030204" pitchFamily="34" charset="0"/>
              <a:cs typeface="Calibri" panose="020F0502020204030204" pitchFamily="34" charset="0"/>
            </a:rPr>
            <a:t>Formación docente</a:t>
          </a:r>
        </a:p>
      </dgm:t>
    </dgm:pt>
    <dgm:pt modelId="{008C9559-1BFD-5F4D-B117-F17A7BFC3D7F}" type="parTrans" cxnId="{C2D64FC1-3A1D-164D-99C3-E2682C7A47FA}">
      <dgm:prSet/>
      <dgm:spPr/>
      <dgm:t>
        <a:bodyPr/>
        <a:lstStyle/>
        <a:p>
          <a:endParaRPr lang="es-MX" sz="2000"/>
        </a:p>
      </dgm:t>
    </dgm:pt>
    <dgm:pt modelId="{7D9E8CCD-5C54-3147-932A-B3E21DB4C958}" type="sibTrans" cxnId="{C2D64FC1-3A1D-164D-99C3-E2682C7A47FA}">
      <dgm:prSet/>
      <dgm:spPr/>
      <dgm:t>
        <a:bodyPr/>
        <a:lstStyle/>
        <a:p>
          <a:endParaRPr lang="es-MX" sz="2000"/>
        </a:p>
      </dgm:t>
    </dgm:pt>
    <dgm:pt modelId="{3588C535-0881-174A-BFA6-A4D6DAE8E343}">
      <dgm:prSet phldrT="[Texto]" custT="1"/>
      <dgm:spPr>
        <a:solidFill>
          <a:srgbClr val="F3705A"/>
        </a:solidFill>
      </dgm:spPr>
      <dgm:t>
        <a:bodyPr/>
        <a:lstStyle/>
        <a:p>
          <a:pPr>
            <a:spcAft>
              <a:spcPts val="300"/>
            </a:spcAft>
          </a:pPr>
          <a:r>
            <a:rPr lang="es-MX" sz="1800" b="0" dirty="0">
              <a:latin typeface="Calibri" panose="020F0502020204030204" pitchFamily="34" charset="0"/>
              <a:cs typeface="Calibri" panose="020F0502020204030204" pitchFamily="34" charset="0"/>
            </a:rPr>
            <a:t>Evaluación y sistematización </a:t>
          </a:r>
        </a:p>
        <a:p>
          <a:pPr>
            <a:spcAft>
              <a:spcPts val="300"/>
            </a:spcAft>
          </a:pPr>
          <a:r>
            <a:rPr lang="es-MX" sz="14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(en desarrollo)</a:t>
          </a:r>
        </a:p>
      </dgm:t>
    </dgm:pt>
    <dgm:pt modelId="{174C7433-E247-0848-BC45-C79157D12D0D}" type="parTrans" cxnId="{40BD9F2F-791C-4E4E-8B11-B75F84186976}">
      <dgm:prSet/>
      <dgm:spPr/>
      <dgm:t>
        <a:bodyPr/>
        <a:lstStyle/>
        <a:p>
          <a:endParaRPr lang="es-MX" sz="2000"/>
        </a:p>
      </dgm:t>
    </dgm:pt>
    <dgm:pt modelId="{97E2A4F3-3F00-D245-920C-27D036F06F5D}" type="sibTrans" cxnId="{40BD9F2F-791C-4E4E-8B11-B75F84186976}">
      <dgm:prSet/>
      <dgm:spPr/>
      <dgm:t>
        <a:bodyPr/>
        <a:lstStyle/>
        <a:p>
          <a:endParaRPr lang="es-MX" sz="2000"/>
        </a:p>
      </dgm:t>
    </dgm:pt>
    <dgm:pt modelId="{6CB933CE-3D88-CD47-9AA3-EA9C6F51DB01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MX" sz="1800" b="0" dirty="0">
              <a:latin typeface="Calibri" panose="020F0502020204030204" pitchFamily="34" charset="0"/>
              <a:cs typeface="Calibri" panose="020F0502020204030204" pitchFamily="34" charset="0"/>
            </a:rPr>
            <a:t>Diseño e implementación</a:t>
          </a:r>
        </a:p>
      </dgm:t>
    </dgm:pt>
    <dgm:pt modelId="{386F8A14-55CA-9E48-B2A7-A6C6E771E8DE}" type="parTrans" cxnId="{9B237BAD-6A96-CC4E-A7DE-55E2B24319A7}">
      <dgm:prSet/>
      <dgm:spPr/>
      <dgm:t>
        <a:bodyPr/>
        <a:lstStyle/>
        <a:p>
          <a:endParaRPr lang="es-MX" sz="2000"/>
        </a:p>
      </dgm:t>
    </dgm:pt>
    <dgm:pt modelId="{F39D8B99-5C08-364B-A456-B2B61BB13737}" type="sibTrans" cxnId="{9B237BAD-6A96-CC4E-A7DE-55E2B24319A7}">
      <dgm:prSet/>
      <dgm:spPr/>
      <dgm:t>
        <a:bodyPr/>
        <a:lstStyle/>
        <a:p>
          <a:endParaRPr lang="es-MX" sz="2000"/>
        </a:p>
      </dgm:t>
    </dgm:pt>
    <dgm:pt modelId="{446B6BC3-6CE7-B045-BD75-BD08B8DB2AFA}" type="pres">
      <dgm:prSet presAssocID="{9EC48664-F4D6-1042-8F71-A9F56CA06501}" presName="Name0" presStyleCnt="0">
        <dgm:presLayoutVars>
          <dgm:dir/>
          <dgm:animLvl val="lvl"/>
          <dgm:resizeHandles val="exact"/>
        </dgm:presLayoutVars>
      </dgm:prSet>
      <dgm:spPr/>
    </dgm:pt>
    <dgm:pt modelId="{52761DDB-CB24-6842-B3A4-48C0BF042E45}" type="pres">
      <dgm:prSet presAssocID="{81BA1A07-B7F0-8542-B9DE-CCD2BD6946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1C7E1C1-088E-0D44-810C-73305F8366A4}" type="pres">
      <dgm:prSet presAssocID="{7D9E8CCD-5C54-3147-932A-B3E21DB4C958}" presName="parTxOnlySpace" presStyleCnt="0"/>
      <dgm:spPr/>
    </dgm:pt>
    <dgm:pt modelId="{1ABC477F-6049-5A4F-8970-8139E55C74BA}" type="pres">
      <dgm:prSet presAssocID="{6CB933CE-3D88-CD47-9AA3-EA9C6F51DB0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645686B-529F-D245-A847-23085683348A}" type="pres">
      <dgm:prSet presAssocID="{F39D8B99-5C08-364B-A456-B2B61BB13737}" presName="parTxOnlySpace" presStyleCnt="0"/>
      <dgm:spPr/>
    </dgm:pt>
    <dgm:pt modelId="{12511C7F-C49E-1A46-8718-0F024B37D948}" type="pres">
      <dgm:prSet presAssocID="{3588C535-0881-174A-BFA6-A4D6DAE8E34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5B1FF06-4753-8C4F-BA4B-8FD1783AA82F}" type="presOf" srcId="{81BA1A07-B7F0-8542-B9DE-CCD2BD69468A}" destId="{52761DDB-CB24-6842-B3A4-48C0BF042E45}" srcOrd="0" destOrd="0" presId="urn:microsoft.com/office/officeart/2005/8/layout/chevron1"/>
    <dgm:cxn modelId="{40BD9F2F-791C-4E4E-8B11-B75F84186976}" srcId="{9EC48664-F4D6-1042-8F71-A9F56CA06501}" destId="{3588C535-0881-174A-BFA6-A4D6DAE8E343}" srcOrd="2" destOrd="0" parTransId="{174C7433-E247-0848-BC45-C79157D12D0D}" sibTransId="{97E2A4F3-3F00-D245-920C-27D036F06F5D}"/>
    <dgm:cxn modelId="{9B237BAD-6A96-CC4E-A7DE-55E2B24319A7}" srcId="{9EC48664-F4D6-1042-8F71-A9F56CA06501}" destId="{6CB933CE-3D88-CD47-9AA3-EA9C6F51DB01}" srcOrd="1" destOrd="0" parTransId="{386F8A14-55CA-9E48-B2A7-A6C6E771E8DE}" sibTransId="{F39D8B99-5C08-364B-A456-B2B61BB13737}"/>
    <dgm:cxn modelId="{C2D64FC1-3A1D-164D-99C3-E2682C7A47FA}" srcId="{9EC48664-F4D6-1042-8F71-A9F56CA06501}" destId="{81BA1A07-B7F0-8542-B9DE-CCD2BD69468A}" srcOrd="0" destOrd="0" parTransId="{008C9559-1BFD-5F4D-B117-F17A7BFC3D7F}" sibTransId="{7D9E8CCD-5C54-3147-932A-B3E21DB4C958}"/>
    <dgm:cxn modelId="{442A1CCE-08F3-9D48-9D1A-B3F2BBB58D7A}" type="presOf" srcId="{9EC48664-F4D6-1042-8F71-A9F56CA06501}" destId="{446B6BC3-6CE7-B045-BD75-BD08B8DB2AFA}" srcOrd="0" destOrd="0" presId="urn:microsoft.com/office/officeart/2005/8/layout/chevron1"/>
    <dgm:cxn modelId="{46E8F6D5-EBA8-BF46-A8C9-A2A9EDEB56C8}" type="presOf" srcId="{6CB933CE-3D88-CD47-9AA3-EA9C6F51DB01}" destId="{1ABC477F-6049-5A4F-8970-8139E55C74BA}" srcOrd="0" destOrd="0" presId="urn:microsoft.com/office/officeart/2005/8/layout/chevron1"/>
    <dgm:cxn modelId="{98EE79F0-94DC-7740-9714-D63A78B593C5}" type="presOf" srcId="{3588C535-0881-174A-BFA6-A4D6DAE8E343}" destId="{12511C7F-C49E-1A46-8718-0F024B37D948}" srcOrd="0" destOrd="0" presId="urn:microsoft.com/office/officeart/2005/8/layout/chevron1"/>
    <dgm:cxn modelId="{8563107A-F23E-EF40-9E59-75D07448BB3E}" type="presParOf" srcId="{446B6BC3-6CE7-B045-BD75-BD08B8DB2AFA}" destId="{52761DDB-CB24-6842-B3A4-48C0BF042E45}" srcOrd="0" destOrd="0" presId="urn:microsoft.com/office/officeart/2005/8/layout/chevron1"/>
    <dgm:cxn modelId="{BC4F761B-9053-834A-8321-C9F0BF3CED60}" type="presParOf" srcId="{446B6BC3-6CE7-B045-BD75-BD08B8DB2AFA}" destId="{71C7E1C1-088E-0D44-810C-73305F8366A4}" srcOrd="1" destOrd="0" presId="urn:microsoft.com/office/officeart/2005/8/layout/chevron1"/>
    <dgm:cxn modelId="{5557204C-80E0-A64B-8539-2D15C42459B6}" type="presParOf" srcId="{446B6BC3-6CE7-B045-BD75-BD08B8DB2AFA}" destId="{1ABC477F-6049-5A4F-8970-8139E55C74BA}" srcOrd="2" destOrd="0" presId="urn:microsoft.com/office/officeart/2005/8/layout/chevron1"/>
    <dgm:cxn modelId="{892DAA65-559F-E24F-97DD-DAEE6D25A77B}" type="presParOf" srcId="{446B6BC3-6CE7-B045-BD75-BD08B8DB2AFA}" destId="{E645686B-529F-D245-A847-23085683348A}" srcOrd="3" destOrd="0" presId="urn:microsoft.com/office/officeart/2005/8/layout/chevron1"/>
    <dgm:cxn modelId="{D1B43AD7-E2FA-A548-8E4E-F3EE92C95957}" type="presParOf" srcId="{446B6BC3-6CE7-B045-BD75-BD08B8DB2AFA}" destId="{12511C7F-C49E-1A46-8718-0F024B37D94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61DDB-CB24-6842-B3A4-48C0BF042E45}">
      <dsp:nvSpPr>
        <dsp:cNvPr id="0" name=""/>
        <dsp:cNvSpPr/>
      </dsp:nvSpPr>
      <dsp:spPr>
        <a:xfrm>
          <a:off x="2876" y="0"/>
          <a:ext cx="3505064" cy="118391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Formación docente</a:t>
          </a:r>
        </a:p>
      </dsp:txBody>
      <dsp:txXfrm>
        <a:off x="594833" y="0"/>
        <a:ext cx="2321150" cy="1183914"/>
      </dsp:txXfrm>
    </dsp:sp>
    <dsp:sp modelId="{1ABC477F-6049-5A4F-8970-8139E55C74BA}">
      <dsp:nvSpPr>
        <dsp:cNvPr id="0" name=""/>
        <dsp:cNvSpPr/>
      </dsp:nvSpPr>
      <dsp:spPr>
        <a:xfrm>
          <a:off x="3157434" y="0"/>
          <a:ext cx="3505064" cy="1183914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Diseño e implementación</a:t>
          </a:r>
        </a:p>
      </dsp:txBody>
      <dsp:txXfrm>
        <a:off x="3749391" y="0"/>
        <a:ext cx="2321150" cy="1183914"/>
      </dsp:txXfrm>
    </dsp:sp>
    <dsp:sp modelId="{12511C7F-C49E-1A46-8718-0F024B37D948}">
      <dsp:nvSpPr>
        <dsp:cNvPr id="0" name=""/>
        <dsp:cNvSpPr/>
      </dsp:nvSpPr>
      <dsp:spPr>
        <a:xfrm>
          <a:off x="6311992" y="0"/>
          <a:ext cx="3505064" cy="1183914"/>
        </a:xfrm>
        <a:prstGeom prst="chevron">
          <a:avLst/>
        </a:prstGeom>
        <a:solidFill>
          <a:srgbClr val="F370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s-MX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Evaluación y sistematización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s-MX" sz="1400" b="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(en desarrollo)</a:t>
          </a:r>
        </a:p>
      </dsp:txBody>
      <dsp:txXfrm>
        <a:off x="6903949" y="0"/>
        <a:ext cx="2321150" cy="1183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04d73db7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g2704d73db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95" name="Google Shape;9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MM-en-blanco">
  <p:cSld name="CMM-en-blanc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04d73db7f_0_12"/>
          <p:cNvSpPr/>
          <p:nvPr/>
        </p:nvSpPr>
        <p:spPr>
          <a:xfrm>
            <a:off x="4296792" y="887767"/>
            <a:ext cx="5397600" cy="346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2704d73db7f_0_12"/>
          <p:cNvSpPr/>
          <p:nvPr/>
        </p:nvSpPr>
        <p:spPr>
          <a:xfrm>
            <a:off x="9610725" y="6029325"/>
            <a:ext cx="762000" cy="7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2704d73db7f_0_12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859" y="6141388"/>
            <a:ext cx="693518" cy="505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E00028AE-A601-9B5F-340B-F17CD56DE2D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623"/>
            <a:chExt cx="12192000" cy="6858000"/>
          </a:xfrm>
        </p:grpSpPr>
        <p:pic>
          <p:nvPicPr>
            <p:cNvPr id="85" name="Google Shape;85;g2704d73db7f_0_12" descr="Interfaz de usuario gráfica, Aplicación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623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g2704d73db7f_0_12"/>
            <p:cNvSpPr/>
            <p:nvPr/>
          </p:nvSpPr>
          <p:spPr>
            <a:xfrm>
              <a:off x="731849" y="5992213"/>
              <a:ext cx="10728300" cy="744300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" name="Google Shape;90;g2704d73db7f_0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127" y="6085401"/>
            <a:ext cx="5612131" cy="6172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704d73db7f_0_12"/>
          <p:cNvSpPr txBox="1"/>
          <p:nvPr/>
        </p:nvSpPr>
        <p:spPr>
          <a:xfrm>
            <a:off x="975149" y="4135148"/>
            <a:ext cx="10241700" cy="109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66092"/>
              </a:buClr>
              <a:buSzPts val="2800"/>
              <a:buFont typeface="Arial"/>
              <a:buNone/>
            </a:pPr>
            <a:br>
              <a:rPr lang="es-CL" sz="16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</a:br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Teresa Sanhueza, Pamela Alarcón, Emilio </a:t>
            </a:r>
            <a:r>
              <a:rPr lang="es-CL" sz="1600" dirty="0" err="1">
                <a:solidFill>
                  <a:schemeClr val="tx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Cariaga</a:t>
            </a:r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, Valeria Carrasco, Georgina Durán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66092"/>
              </a:buClr>
              <a:buSzPts val="2800"/>
              <a:buFont typeface="Arial"/>
              <a:buNone/>
            </a:pPr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Universidad Católica de Temuco</a:t>
            </a:r>
            <a:endParaRPr sz="16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endParaRPr sz="1600" b="1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  <p:pic>
        <p:nvPicPr>
          <p:cNvPr id="92" name="Google Shape;92;g2704d73db7f_0_12"/>
          <p:cNvPicPr preferRelativeResize="0"/>
          <p:nvPr/>
        </p:nvPicPr>
        <p:blipFill rotWithShape="1">
          <a:blip r:embed="rId6">
            <a:alphaModFix/>
          </a:blip>
          <a:srcRect l="4177" t="15135" b="21080"/>
          <a:stretch/>
        </p:blipFill>
        <p:spPr>
          <a:xfrm>
            <a:off x="4950960" y="5014214"/>
            <a:ext cx="2290080" cy="47281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9;g2704d73db7f_0_12">
            <a:extLst>
              <a:ext uri="{FF2B5EF4-FFF2-40B4-BE49-F238E27FC236}">
                <a16:creationId xmlns:a16="http://schemas.microsoft.com/office/drawing/2014/main" id="{2B057824-6D98-C9C8-82CA-40CF7732D99F}"/>
              </a:ext>
            </a:extLst>
          </p:cNvPr>
          <p:cNvSpPr/>
          <p:nvPr/>
        </p:nvSpPr>
        <p:spPr>
          <a:xfrm>
            <a:off x="3208858" y="1428604"/>
            <a:ext cx="6922694" cy="2640177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A6E2EB-4E5F-21F0-33F5-3EBFEF7F5AD6}"/>
              </a:ext>
            </a:extLst>
          </p:cNvPr>
          <p:cNvSpPr txBox="1"/>
          <p:nvPr/>
        </p:nvSpPr>
        <p:spPr>
          <a:xfrm>
            <a:off x="1706511" y="1710976"/>
            <a:ext cx="82391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5599B4"/>
                </a:solidFill>
                <a:latin typeface="Nunito"/>
                <a:ea typeface="Nunito"/>
                <a:cs typeface="Nunito"/>
                <a:sym typeface="Nunito"/>
              </a:rPr>
              <a:t>Fortalecimiento de las prácticas evaluativas en la formación de profesores de matemática: experiencia de la Comunidad de Aprendizaje de Pedagogía Media en Matemática (CA-PMM)</a:t>
            </a:r>
            <a:endParaRPr lang="es-CL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1"/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 u="none" strike="noStrike" cap="none" dirty="0">
                <a:solidFill>
                  <a:srgbClr val="5599B4"/>
                </a:solidFill>
                <a:latin typeface="Nunito"/>
                <a:ea typeface="Nunito"/>
                <a:cs typeface="Nunito"/>
                <a:sym typeface="Nunito"/>
              </a:rPr>
              <a:t>Contextualización del problema que se aborda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EF3D23-C266-B5C9-4B11-173B8DE8AC45}"/>
              </a:ext>
            </a:extLst>
          </p:cNvPr>
          <p:cNvSpPr txBox="1"/>
          <p:nvPr/>
        </p:nvSpPr>
        <p:spPr>
          <a:xfrm>
            <a:off x="751150" y="2151285"/>
            <a:ext cx="4494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Comunidad de Aprendizaje de Pedagogía Media en Matemática (CA-PMM)</a:t>
            </a:r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A860E0F-68AC-F39A-D038-D29D98B3EF81}"/>
              </a:ext>
            </a:extLst>
          </p:cNvPr>
          <p:cNvCxnSpPr>
            <a:cxnSpLocks/>
          </p:cNvCxnSpPr>
          <p:nvPr/>
        </p:nvCxnSpPr>
        <p:spPr>
          <a:xfrm>
            <a:off x="4746543" y="2568469"/>
            <a:ext cx="4161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AD0E7F4-E0C8-713C-3A8B-0CEB2ACC726E}"/>
              </a:ext>
            </a:extLst>
          </p:cNvPr>
          <p:cNvSpPr txBox="1"/>
          <p:nvPr/>
        </p:nvSpPr>
        <p:spPr>
          <a:xfrm>
            <a:off x="5312460" y="2213687"/>
            <a:ext cx="25646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4 formadores/as</a:t>
            </a:r>
          </a:p>
          <a:p>
            <a:pPr algn="ctr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</a:p>
          <a:p>
            <a:pPr algn="ctr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1 asesora pedagógica</a:t>
            </a:r>
          </a:p>
        </p:txBody>
      </p:sp>
      <p:pic>
        <p:nvPicPr>
          <p:cNvPr id="1026" name="Picture 2" descr="Objetivo - Iconos gratis de armas">
            <a:extLst>
              <a:ext uri="{FF2B5EF4-FFF2-40B4-BE49-F238E27FC236}">
                <a16:creationId xmlns:a16="http://schemas.microsoft.com/office/drawing/2014/main" id="{331965AF-112F-A5EA-70D4-F96587B5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81" y="1640501"/>
            <a:ext cx="510784" cy="5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9952724-D9D8-F232-654F-F44AFFD7A102}"/>
              </a:ext>
            </a:extLst>
          </p:cNvPr>
          <p:cNvSpPr txBox="1"/>
          <p:nvPr/>
        </p:nvSpPr>
        <p:spPr>
          <a:xfrm>
            <a:off x="8547757" y="2211168"/>
            <a:ext cx="2455032" cy="733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L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Impulsar innovaciones pedagógicas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17FF4BC-1276-80F9-4532-D49DB2EE0EA7}"/>
              </a:ext>
            </a:extLst>
          </p:cNvPr>
          <p:cNvCxnSpPr>
            <a:cxnSpLocks/>
          </p:cNvCxnSpPr>
          <p:nvPr/>
        </p:nvCxnSpPr>
        <p:spPr>
          <a:xfrm>
            <a:off x="7981841" y="2536852"/>
            <a:ext cx="4161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0FB1FD1-5BEC-9E5B-6C9B-441C3C539F16}"/>
              </a:ext>
            </a:extLst>
          </p:cNvPr>
          <p:cNvSpPr txBox="1"/>
          <p:nvPr/>
        </p:nvSpPr>
        <p:spPr>
          <a:xfrm>
            <a:off x="751150" y="3410172"/>
            <a:ext cx="41943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2022 realiza diagnóstico: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Predominancia de lo sumativo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Incoherencia en instrumentos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Escasa implementación de evaluaciones formativas </a:t>
            </a: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2357086E-1797-F44D-F714-377C4474275F}"/>
              </a:ext>
            </a:extLst>
          </p:cNvPr>
          <p:cNvCxnSpPr>
            <a:cxnSpLocks/>
          </p:cNvCxnSpPr>
          <p:nvPr/>
        </p:nvCxnSpPr>
        <p:spPr>
          <a:xfrm>
            <a:off x="4746386" y="4148836"/>
            <a:ext cx="4161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004B10C-66FF-E7F0-BC86-030F61ABB22D}"/>
              </a:ext>
            </a:extLst>
          </p:cNvPr>
          <p:cNvSpPr txBox="1"/>
          <p:nvPr/>
        </p:nvSpPr>
        <p:spPr>
          <a:xfrm>
            <a:off x="6263646" y="3669106"/>
            <a:ext cx="4739143" cy="890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496888" indent="-2603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Mejorar de prácticas evaluativas docentes ajustadas al perfil docente UCT. </a:t>
            </a:r>
          </a:p>
          <a:p>
            <a:pPr marL="496888" indent="-260350">
              <a:buFont typeface="Arial" panose="020B0604020202020204" pitchFamily="34" charset="0"/>
              <a:buChar char="•"/>
            </a:pPr>
            <a:r>
              <a:rPr lang="es-CL" sz="16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</a:t>
            </a:r>
            <a:r>
              <a:rPr lang="es-CL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romover el desarrollo profesional</a:t>
            </a:r>
          </a:p>
        </p:txBody>
      </p:sp>
      <p:pic>
        <p:nvPicPr>
          <p:cNvPr id="1030" name="Picture 6" descr="Plan de accion - Iconos gratis de archivos y carpetas">
            <a:extLst>
              <a:ext uri="{FF2B5EF4-FFF2-40B4-BE49-F238E27FC236}">
                <a16:creationId xmlns:a16="http://schemas.microsoft.com/office/drawing/2014/main" id="{148D6F0D-5ACE-0697-5304-BE49BCA3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45" y="3669106"/>
            <a:ext cx="741600" cy="7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446C43DB-43FC-9692-6351-FB37B79D375D}"/>
              </a:ext>
            </a:extLst>
          </p:cNvPr>
          <p:cNvGrpSpPr/>
          <p:nvPr/>
        </p:nvGrpSpPr>
        <p:grpSpPr>
          <a:xfrm>
            <a:off x="6089446" y="1523929"/>
            <a:ext cx="1099238" cy="830998"/>
            <a:chOff x="6031057" y="1098641"/>
            <a:chExt cx="1384126" cy="926926"/>
          </a:xfrm>
        </p:grpSpPr>
        <p:pic>
          <p:nvPicPr>
            <p:cNvPr id="34" name="Gráfico 33" descr="Usuarios">
              <a:extLst>
                <a:ext uri="{FF2B5EF4-FFF2-40B4-BE49-F238E27FC236}">
                  <a16:creationId xmlns:a16="http://schemas.microsoft.com/office/drawing/2014/main" id="{A5EB5D76-83E2-C43D-C26B-6F252292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0783" y="1098641"/>
              <a:ext cx="914400" cy="914400"/>
            </a:xfrm>
            <a:prstGeom prst="rect">
              <a:avLst/>
            </a:prstGeom>
          </p:spPr>
        </p:pic>
        <p:pic>
          <p:nvPicPr>
            <p:cNvPr id="35" name="Gráfico 34" descr="Usuarios">
              <a:extLst>
                <a:ext uri="{FF2B5EF4-FFF2-40B4-BE49-F238E27FC236}">
                  <a16:creationId xmlns:a16="http://schemas.microsoft.com/office/drawing/2014/main" id="{1B0DECF2-0808-2B2C-F578-631C68A84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1057" y="1111167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205DBB5F-662F-03E1-C0A3-A0481BD99559}"/>
              </a:ext>
            </a:extLst>
          </p:cNvPr>
          <p:cNvGrpSpPr/>
          <p:nvPr/>
        </p:nvGrpSpPr>
        <p:grpSpPr>
          <a:xfrm>
            <a:off x="3634613" y="5910347"/>
            <a:ext cx="920867" cy="852522"/>
            <a:chOff x="6031057" y="1098641"/>
            <a:chExt cx="1384126" cy="926926"/>
          </a:xfrm>
        </p:grpSpPr>
        <p:pic>
          <p:nvPicPr>
            <p:cNvPr id="25" name="Gráfico 24" descr="Usuarios">
              <a:extLst>
                <a:ext uri="{FF2B5EF4-FFF2-40B4-BE49-F238E27FC236}">
                  <a16:creationId xmlns:a16="http://schemas.microsoft.com/office/drawing/2014/main" id="{A46AF155-F153-492A-810B-A8A30FF5A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0783" y="1098641"/>
              <a:ext cx="914400" cy="914400"/>
            </a:xfrm>
            <a:prstGeom prst="rect">
              <a:avLst/>
            </a:prstGeom>
          </p:spPr>
        </p:pic>
        <p:pic>
          <p:nvPicPr>
            <p:cNvPr id="24" name="Gráfico 23" descr="Usuarios">
              <a:extLst>
                <a:ext uri="{FF2B5EF4-FFF2-40B4-BE49-F238E27FC236}">
                  <a16:creationId xmlns:a16="http://schemas.microsoft.com/office/drawing/2014/main" id="{85CFF8D1-AE73-CD8D-ADAE-EBFBBC6CA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1057" y="1111167"/>
              <a:ext cx="914400" cy="914400"/>
            </a:xfrm>
            <a:prstGeom prst="rect">
              <a:avLst/>
            </a:prstGeom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468BC97-05E7-9489-E7EE-61AF40D0763F}"/>
              </a:ext>
            </a:extLst>
          </p:cNvPr>
          <p:cNvSpPr txBox="1"/>
          <p:nvPr/>
        </p:nvSpPr>
        <p:spPr>
          <a:xfrm>
            <a:off x="3625726" y="5149781"/>
            <a:ext cx="73770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Describir los avances de esta primera etapa, orientado a la reflexión colectiva de la CA-PMM y el fortalecimiento de nuestras prácticas evaluativas.</a:t>
            </a:r>
            <a:endParaRPr lang="es-C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6" name="Picture 12" descr="Mapas De Rutas PNG ,dibujos Ruta, Mapas, Ubicación PNG y Vector para  Descargar Gratis | Pngtree">
            <a:extLst>
              <a:ext uri="{FF2B5EF4-FFF2-40B4-BE49-F238E27FC236}">
                <a16:creationId xmlns:a16="http://schemas.microsoft.com/office/drawing/2014/main" id="{B3755F32-E89A-6B87-7234-1615E4A2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3959" y="4641781"/>
            <a:ext cx="2121088" cy="21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8" grpId="0" animBg="1"/>
      <p:bldP spid="22" grpId="0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884313" y="1480467"/>
            <a:ext cx="9314764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CL" sz="1800" b="1" dirty="0">
                <a:latin typeface="Calibri" panose="020F0502020204030204" pitchFamily="34" charset="0"/>
                <a:cs typeface="Calibri" panose="020F0502020204030204" pitchFamily="34" charset="0"/>
              </a:rPr>
              <a:t>Evaluación formativa:</a:t>
            </a: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 Mejora el aprendizaje mediante retroalimentación y autorreflexión (Black &amp; </a:t>
            </a:r>
            <a:r>
              <a:rPr lang="es-C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Wiliam</a:t>
            </a: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, 2009).</a:t>
            </a:r>
          </a:p>
          <a:p>
            <a:pPr marL="457200" lvl="0" indent="-35560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CL" sz="1800" b="1" dirty="0">
                <a:latin typeface="Calibri" panose="020F0502020204030204" pitchFamily="34" charset="0"/>
                <a:cs typeface="Calibri" panose="020F0502020204030204" pitchFamily="34" charset="0"/>
              </a:rPr>
              <a:t>Evaluación sumativa:</a:t>
            </a: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 Priorización de calificaciones sobre la mejora continua.</a:t>
            </a:r>
          </a:p>
          <a:p>
            <a:pPr marL="457200" lvl="0" indent="-35560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CL" sz="1800" b="1" dirty="0">
                <a:latin typeface="Calibri" panose="020F0502020204030204" pitchFamily="34" charset="0"/>
                <a:cs typeface="Calibri" panose="020F0502020204030204" pitchFamily="34" charset="0"/>
              </a:rPr>
              <a:t>Estudios relevantes:</a:t>
            </a: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 Importancia de retroalimentación, autoevaluación y coevaluación para optimizar el aprendizaje (</a:t>
            </a:r>
            <a:r>
              <a:rPr lang="es-C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Brookhart</a:t>
            </a: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, 2017; Nicol &amp; </a:t>
            </a:r>
            <a:r>
              <a:rPr lang="es-C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Macfarlane</a:t>
            </a: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-Dick, 2006).</a:t>
            </a:r>
          </a:p>
          <a:p>
            <a:pPr marL="457200" lvl="0" indent="-35560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CL" sz="1800" b="1" dirty="0">
                <a:latin typeface="Calibri" panose="020F0502020204030204" pitchFamily="34" charset="0"/>
                <a:cs typeface="Calibri" panose="020F0502020204030204" pitchFamily="34" charset="0"/>
              </a:rPr>
              <a:t>Perfil docente UCT:</a:t>
            </a: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 Diseño de procesos evaluativos alineados con el aprendizaje profundo y el desarrollo integral del estudiantado (García-Hormazábal et al., 2022).</a:t>
            </a:r>
          </a:p>
        </p:txBody>
      </p:sp>
      <p:sp>
        <p:nvSpPr>
          <p:cNvPr id="108" name="Google Shape;108;p1"/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 u="none" strike="noStrike" cap="none">
                <a:solidFill>
                  <a:srgbClr val="5599B4"/>
                </a:solidFill>
                <a:latin typeface="Nunito"/>
                <a:ea typeface="Nunito"/>
                <a:cs typeface="Nunito"/>
                <a:sym typeface="Nunito"/>
              </a:rPr>
              <a:t>Marco referencial</a:t>
            </a:r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56271D-54FF-8084-C3CF-61F952AC52F2}"/>
              </a:ext>
            </a:extLst>
          </p:cNvPr>
          <p:cNvSpPr txBox="1"/>
          <p:nvPr/>
        </p:nvSpPr>
        <p:spPr>
          <a:xfrm>
            <a:off x="2906347" y="4885629"/>
            <a:ext cx="609306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1600" lvl="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</a:pPr>
            <a:r>
              <a:rPr lang="es-CL" sz="1800" b="1" dirty="0">
                <a:latin typeface="Calibri" panose="020F0502020204030204" pitchFamily="34" charset="0"/>
                <a:cs typeface="Calibri" panose="020F0502020204030204" pitchFamily="34" charset="0"/>
              </a:rPr>
              <a:t>Énfasis:</a:t>
            </a: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 Prácticas reflexivas, colaborativas e innovadoras para garantizar la calidad en la formación inicial docente.</a:t>
            </a:r>
            <a:endParaRPr lang="es-CL" sz="1800" dirty="0"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1E531AB-ED15-72C6-1330-CF404851F164}"/>
              </a:ext>
            </a:extLst>
          </p:cNvPr>
          <p:cNvGrpSpPr/>
          <p:nvPr/>
        </p:nvGrpSpPr>
        <p:grpSpPr>
          <a:xfrm>
            <a:off x="2687488" y="5636178"/>
            <a:ext cx="920867" cy="852522"/>
            <a:chOff x="6031057" y="1098641"/>
            <a:chExt cx="1384126" cy="926926"/>
          </a:xfrm>
        </p:grpSpPr>
        <p:pic>
          <p:nvPicPr>
            <p:cNvPr id="8" name="Gráfico 7" descr="Usuarios">
              <a:extLst>
                <a:ext uri="{FF2B5EF4-FFF2-40B4-BE49-F238E27FC236}">
                  <a16:creationId xmlns:a16="http://schemas.microsoft.com/office/drawing/2014/main" id="{FE49460D-6276-D05E-2461-FE9A35DD2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00783" y="1098641"/>
              <a:ext cx="914400" cy="914400"/>
            </a:xfrm>
            <a:prstGeom prst="rect">
              <a:avLst/>
            </a:prstGeom>
          </p:spPr>
        </p:pic>
        <p:pic>
          <p:nvPicPr>
            <p:cNvPr id="9" name="Gráfico 8" descr="Usuarios">
              <a:extLst>
                <a:ext uri="{FF2B5EF4-FFF2-40B4-BE49-F238E27FC236}">
                  <a16:creationId xmlns:a16="http://schemas.microsoft.com/office/drawing/2014/main" id="{EF3A64E4-48E5-93F6-153F-6977249F0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31057" y="1111167"/>
              <a:ext cx="914400" cy="914400"/>
            </a:xfrm>
            <a:prstGeom prst="rect">
              <a:avLst/>
            </a:prstGeom>
          </p:spPr>
        </p:pic>
      </p:grpSp>
      <p:pic>
        <p:nvPicPr>
          <p:cNvPr id="10" name="Picture 12" descr="Mapas De Rutas PNG ,dibujos Ruta, Mapas, Ubicación PNG y Vector para  Descargar Gratis | Pngtree">
            <a:extLst>
              <a:ext uri="{FF2B5EF4-FFF2-40B4-BE49-F238E27FC236}">
                <a16:creationId xmlns:a16="http://schemas.microsoft.com/office/drawing/2014/main" id="{9D6F925C-C894-0668-6734-B81EBEFA9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6834" y="4211086"/>
            <a:ext cx="2121088" cy="21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 u="none" strike="noStrike" cap="none">
                <a:solidFill>
                  <a:srgbClr val="5599B4"/>
                </a:solidFill>
                <a:latin typeface="Nunito"/>
                <a:ea typeface="Nunito"/>
                <a:cs typeface="Nunito"/>
                <a:sym typeface="Nunito"/>
              </a:rPr>
              <a:t>Metodología</a:t>
            </a:r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00CD23-E672-2EA0-9997-8609979D0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862272"/>
              </p:ext>
            </p:extLst>
          </p:nvPr>
        </p:nvGraphicFramePr>
        <p:xfrm>
          <a:off x="940542" y="1950720"/>
          <a:ext cx="9819934" cy="118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A6BF3F-7160-58D3-2AA6-0D9D3C040EBD}"/>
              </a:ext>
            </a:extLst>
          </p:cNvPr>
          <p:cNvSpPr txBox="1"/>
          <p:nvPr/>
        </p:nvSpPr>
        <p:spPr>
          <a:xfrm>
            <a:off x="1207392" y="3220411"/>
            <a:ext cx="236486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>
              <a:spcAft>
                <a:spcPts val="1000"/>
              </a:spcAft>
              <a:buFont typeface="Arial" panose="020B0604020202020204" pitchFamily="34" charset="0"/>
              <a:buNone/>
              <a:tabLst/>
            </a:pP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Talleres reflexivos:</a:t>
            </a:r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2238" lvl="0" indent="-122238" algn="l"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Importancia de la retroalimentación.</a:t>
            </a:r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2238" lvl="0" indent="-122238" algn="l"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Identificación de áreas de mejora.</a:t>
            </a:r>
          </a:p>
          <a:p>
            <a:pPr marL="122238" lvl="0" indent="-122238" algn="l"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Mejoras en syllabus.</a:t>
            </a:r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6742CD-F3B2-51DB-2491-8F250169A0AB}"/>
              </a:ext>
            </a:extLst>
          </p:cNvPr>
          <p:cNvSpPr txBox="1"/>
          <p:nvPr/>
        </p:nvSpPr>
        <p:spPr>
          <a:xfrm>
            <a:off x="4319154" y="3220411"/>
            <a:ext cx="26912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Aft>
                <a:spcPts val="1000"/>
              </a:spcAft>
              <a:buFont typeface="Arial" panose="020B0604020202020204" pitchFamily="34" charset="0"/>
              <a:buNone/>
              <a:tabLst/>
            </a:pP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Estrategias implementadas:</a:t>
            </a:r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lvl="0" indent="-174625"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Foco en retroalimentación.</a:t>
            </a:r>
          </a:p>
          <a:p>
            <a:pPr marL="174625" lvl="0" indent="-174625"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Mejora de instrumentos.</a:t>
            </a:r>
          </a:p>
          <a:p>
            <a:pPr marL="174625" lvl="0" indent="-174625"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Evaluaciones integradas de desempeño.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8EBF3D-ACB7-639F-4046-37EE2A897CA9}"/>
              </a:ext>
            </a:extLst>
          </p:cNvPr>
          <p:cNvSpPr txBox="1"/>
          <p:nvPr/>
        </p:nvSpPr>
        <p:spPr>
          <a:xfrm>
            <a:off x="7757298" y="3220411"/>
            <a:ext cx="284974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Aft>
                <a:spcPts val="1000"/>
              </a:spcAft>
              <a:buNone/>
              <a:tabLst/>
            </a:pP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Desafíos:</a:t>
            </a:r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Análisis profundo de grupos focales.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Análisis impacto en calificaciones de cada curso.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Contraste entre el plan diseñado e implementado.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690882" y="596215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 u="none" strike="noStrike" cap="none" dirty="0">
                <a:solidFill>
                  <a:srgbClr val="5599B4"/>
                </a:solidFill>
                <a:latin typeface="Nunito"/>
                <a:ea typeface="Nunito"/>
                <a:cs typeface="Nunito"/>
                <a:sym typeface="Nunito"/>
              </a:rPr>
              <a:t>Principales resultados </a:t>
            </a:r>
            <a:r>
              <a:rPr lang="es-CL" sz="24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(preliminares)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entágono 2">
            <a:extLst>
              <a:ext uri="{FF2B5EF4-FFF2-40B4-BE49-F238E27FC236}">
                <a16:creationId xmlns:a16="http://schemas.microsoft.com/office/drawing/2014/main" id="{D02B9922-3A5B-BD76-63E8-B774F5061083}"/>
              </a:ext>
            </a:extLst>
          </p:cNvPr>
          <p:cNvSpPr/>
          <p:nvPr/>
        </p:nvSpPr>
        <p:spPr>
          <a:xfrm>
            <a:off x="926592" y="2070198"/>
            <a:ext cx="2340864" cy="646176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Reflexión colectiva</a:t>
            </a:r>
          </a:p>
          <a:p>
            <a:pPr algn="ctr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(CA-PMM)</a:t>
            </a:r>
          </a:p>
        </p:txBody>
      </p:sp>
      <p:sp>
        <p:nvSpPr>
          <p:cNvPr id="4" name="Pentágono 3">
            <a:extLst>
              <a:ext uri="{FF2B5EF4-FFF2-40B4-BE49-F238E27FC236}">
                <a16:creationId xmlns:a16="http://schemas.microsoft.com/office/drawing/2014/main" id="{5B94E715-4517-4B35-D3D6-8D627AA9E520}"/>
              </a:ext>
            </a:extLst>
          </p:cNvPr>
          <p:cNvSpPr/>
          <p:nvPr/>
        </p:nvSpPr>
        <p:spPr>
          <a:xfrm>
            <a:off x="926592" y="3450932"/>
            <a:ext cx="2340864" cy="646176"/>
          </a:xfrm>
          <a:prstGeom prst="homePlate">
            <a:avLst/>
          </a:prstGeom>
          <a:solidFill>
            <a:srgbClr val="7284E4"/>
          </a:solidFill>
          <a:ln>
            <a:solidFill>
              <a:srgbClr val="7284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Implementación</a:t>
            </a:r>
          </a:p>
        </p:txBody>
      </p:sp>
      <p:sp>
        <p:nvSpPr>
          <p:cNvPr id="5" name="Pentágono 4">
            <a:extLst>
              <a:ext uri="{FF2B5EF4-FFF2-40B4-BE49-F238E27FC236}">
                <a16:creationId xmlns:a16="http://schemas.microsoft.com/office/drawing/2014/main" id="{BC8EAF34-918B-8A18-F06F-248B0BB22C17}"/>
              </a:ext>
            </a:extLst>
          </p:cNvPr>
          <p:cNvSpPr/>
          <p:nvPr/>
        </p:nvSpPr>
        <p:spPr>
          <a:xfrm>
            <a:off x="926592" y="5078315"/>
            <a:ext cx="2340864" cy="646176"/>
          </a:xfrm>
          <a:prstGeom prst="homePlate">
            <a:avLst/>
          </a:prstGeom>
          <a:solidFill>
            <a:srgbClr val="F3705A"/>
          </a:solidFill>
          <a:ln>
            <a:solidFill>
              <a:srgbClr val="F370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Desafíos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45A5A6-FC16-C25F-3D44-8CFDD766236E}"/>
              </a:ext>
            </a:extLst>
          </p:cNvPr>
          <p:cNvSpPr txBox="1"/>
          <p:nvPr/>
        </p:nvSpPr>
        <p:spPr>
          <a:xfrm>
            <a:off x="3450336" y="1742298"/>
            <a:ext cx="7339584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4650" lvl="0" indent="-28575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Creencias iniciales sobre procesos evaluativos.</a:t>
            </a:r>
          </a:p>
          <a:p>
            <a:pPr marL="374650" lvl="0" indent="-28575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 retroalimentación como elemento clave para el aprendizaje del estudiantado. </a:t>
            </a:r>
          </a:p>
          <a:p>
            <a:pPr marL="374650" lvl="0" indent="-28575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Necesidad de formalizar las evaluaciones formativas en los cursos.</a:t>
            </a:r>
          </a:p>
          <a:p>
            <a:pPr marL="374650" lvl="0" indent="-28575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Diversificación de los instrumentos de evaluación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3D91A1-945A-476E-C687-D3334819484A}"/>
              </a:ext>
            </a:extLst>
          </p:cNvPr>
          <p:cNvSpPr txBox="1"/>
          <p:nvPr/>
        </p:nvSpPr>
        <p:spPr>
          <a:xfrm>
            <a:off x="3450336" y="3315210"/>
            <a:ext cx="6096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74650" indent="-285750" algn="just">
              <a:spcAft>
                <a:spcPts val="60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  <a:defRPr sz="16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r>
              <a:rPr lang="es-CL" dirty="0">
                <a:sym typeface="Calibri"/>
              </a:rPr>
              <a:t>Mejora de la percepción del estudiantado. </a:t>
            </a:r>
          </a:p>
          <a:p>
            <a:r>
              <a:rPr lang="es-CL" dirty="0">
                <a:sym typeface="Calibri"/>
              </a:rPr>
              <a:t>Mayor participación del estudiantado en el proceso evaluativo</a:t>
            </a:r>
          </a:p>
          <a:p>
            <a:r>
              <a:rPr lang="es-CL" dirty="0">
                <a:sym typeface="Calibri"/>
              </a:rPr>
              <a:t>Autorreflexión del estudiantado en el proceso de aprendizaje.</a:t>
            </a:r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5F4730-E8FE-BB29-8C5D-7F93665A6CE7}"/>
              </a:ext>
            </a:extLst>
          </p:cNvPr>
          <p:cNvSpPr txBox="1"/>
          <p:nvPr/>
        </p:nvSpPr>
        <p:spPr>
          <a:xfrm>
            <a:off x="3450336" y="4824322"/>
            <a:ext cx="724204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74650" indent="-285750" algn="just">
              <a:spcAft>
                <a:spcPts val="60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  <a:defRPr sz="16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r>
              <a:rPr lang="es-CL" dirty="0">
                <a:sym typeface="Calibri"/>
              </a:rPr>
              <a:t>Persisten dificultades relacionadas con la optimización del tiempo para implementar estrategias evaluativas más complejas.</a:t>
            </a:r>
          </a:p>
          <a:p>
            <a:r>
              <a:rPr lang="es-CL" dirty="0">
                <a:sym typeface="Calibri"/>
              </a:rPr>
              <a:t>Creencias sobre instrumentos adecuados para la enseñanza de las matemáticas, considerando la tradición disciplinar.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192446" y="1870960"/>
            <a:ext cx="908541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lvl="0" indent="-28575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Las comunidades de aprendizaje fomentan innovaciones evaluativas.</a:t>
            </a:r>
          </a:p>
          <a:p>
            <a:pPr marL="355600" lvl="0" indent="-28575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Necesidad de trabajo continuo y sostenido.</a:t>
            </a:r>
          </a:p>
          <a:p>
            <a:pPr marL="355600" lvl="0" indent="-28575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0" indent="-28575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r>
              <a:rPr lang="es-CL" sz="1800" b="1" dirty="0">
                <a:latin typeface="Calibri" panose="020F0502020204030204" pitchFamily="34" charset="0"/>
                <a:cs typeface="Calibri" panose="020F0502020204030204" pitchFamily="34" charset="0"/>
              </a:rPr>
              <a:t>Aporte: </a:t>
            </a: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prácticas evaluativas más coherentes con el modelo educativo de la UC Temuco.</a:t>
            </a:r>
          </a:p>
          <a:p>
            <a:pPr marL="355600" lvl="0" indent="-28575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r>
              <a:rPr lang="es-CL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Proyección: </a:t>
            </a: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consolidar las innovaciones como parte integral del proceso formativo.</a:t>
            </a:r>
            <a:endParaRPr sz="1800" dirty="0"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 b="1" i="0" u="none" strike="noStrike" cap="none">
                <a:solidFill>
                  <a:srgbClr val="5599B4"/>
                </a:solidFill>
                <a:latin typeface="Nunito"/>
                <a:ea typeface="Nunito"/>
                <a:cs typeface="Nunito"/>
                <a:sym typeface="Nunito"/>
              </a:rPr>
              <a:t>Conclusiones y aporte para la formación inicial docente en matemática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912025" y="1244050"/>
            <a:ext cx="971670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95300" lvl="0" indent="-4000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Black, P., y </a:t>
            </a:r>
            <a:r>
              <a:rPr lang="es-C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Wiliam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D. (2009). Desarrollo de la teoría de la evaluación formativa. </a:t>
            </a:r>
            <a:r>
              <a:rPr lang="es-CL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Educational</a:t>
            </a:r>
            <a:r>
              <a:rPr lang="es-CL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es-CL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lang="es-CL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L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Accountability</a:t>
            </a:r>
            <a:r>
              <a:rPr lang="es-CL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21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(1), 5–31.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5300" lvl="0" indent="-4000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es-C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Brookhart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SM (2017). </a:t>
            </a:r>
            <a:r>
              <a:rPr lang="es-CL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 crear y utilizar rúbricas para la evaluación formativa y la calificación.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ASCD.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5300" lvl="0" indent="-4000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García-</a:t>
            </a:r>
            <a:r>
              <a:rPr lang="es-C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Hormazabal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R., Pascual, G., </a:t>
            </a:r>
            <a:r>
              <a:rPr lang="es-C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Tighe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R., y Torres, J. (2022). Perfil docente. Universidad Católica de Temuco.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5300" lvl="0" indent="-4000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Nicol, DJ y </a:t>
            </a:r>
            <a:r>
              <a:rPr lang="es-C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Macfarlane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‐Dick, D. (2006). Evaluación formativa y aprendizaje autorregulado: Un modelo y siete principios de buenas prácticas de retroalimentación. </a:t>
            </a:r>
            <a:r>
              <a:rPr lang="es-CL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Studies</a:t>
            </a:r>
            <a:r>
              <a:rPr lang="es-CL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CL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</a:t>
            </a:r>
            <a:r>
              <a:rPr lang="es-CL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es-CL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31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(2), 199–218.</a:t>
            </a:r>
            <a:endParaRPr sz="1800" dirty="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dirty="0"/>
          </a:p>
        </p:txBody>
      </p:sp>
      <p:sp>
        <p:nvSpPr>
          <p:cNvPr id="140" name="Google Shape;140;p5"/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 u="none" strike="noStrike" cap="none">
                <a:solidFill>
                  <a:srgbClr val="5599B4"/>
                </a:solidFill>
                <a:latin typeface="Nunito"/>
                <a:ea typeface="Nunito"/>
                <a:cs typeface="Nunito"/>
                <a:sym typeface="Nunito"/>
              </a:rPr>
              <a:t>Referencias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6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606</Words>
  <Application>Microsoft Macintosh PowerPoint</Application>
  <PresentationFormat>Panorámica</PresentationFormat>
  <Paragraphs>70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Nunito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Thomas Edward Peet Moraga (tomaspemora)</dc:creator>
  <cp:lastModifiedBy>Microsoft Office User</cp:lastModifiedBy>
  <cp:revision>12</cp:revision>
  <dcterms:created xsi:type="dcterms:W3CDTF">2022-08-02T14:50:44Z</dcterms:created>
  <dcterms:modified xsi:type="dcterms:W3CDTF">2025-01-06T12:09:54Z</dcterms:modified>
</cp:coreProperties>
</file>