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98" r:id="rId4"/>
    <p:sldId id="299" r:id="rId5"/>
    <p:sldId id="300" r:id="rId6"/>
    <p:sldId id="302" r:id="rId7"/>
    <p:sldId id="303" r:id="rId8"/>
    <p:sldId id="277" r:id="rId9"/>
  </p:sldIdLst>
  <p:sldSz cx="12192000" cy="6858000"/>
  <p:notesSz cx="6858000" cy="9144000"/>
  <p:embeddedFontLst>
    <p:embeddedFont>
      <p:font typeface="Nunito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iGZjRwQ5hsWurLRDtszvFQJZbCZ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mic matematica" initials="" lastIdx="2" clrIdx="0"/>
  <p:cmAuthor id="1" name="CARLOS ROJAS" initials="" lastIdx="1" clrIdx="1"/>
  <p:cmAuthor id="2" name="Helena Loreto Montenegro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2A7B0A1-1E53-4486-91FF-E53DDF23C9CA}">
  <a:tblStyle styleId="{E2A7B0A1-1E53-4486-91FF-E53DDF23C9C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63"/>
    <p:restoredTop sz="94715"/>
  </p:normalViewPr>
  <p:slideViewPr>
    <p:cSldViewPr snapToGrid="0">
      <p:cViewPr>
        <p:scale>
          <a:sx n="70" d="100"/>
          <a:sy n="70" d="100"/>
        </p:scale>
        <p:origin x="200" y="-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9" Type="http://customschemas.google.com/relationships/presentationmetadata" Target="metadata"/><Relationship Id="rId3" Type="http://schemas.openxmlformats.org/officeDocument/2006/relationships/slide" Target="slides/slide2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704d73db7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3" name="Google Shape;83;g2704d73db7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33219210-B1BA-3B8D-482A-3F8D9614E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D937153F-FBC4-6894-43F6-B8648714F4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 dirty="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 dirty="0"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4C4043D9-3BB2-B9A1-BCB6-ADDABB22F3A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89365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3B640893-CFE7-1E50-0C71-450F4B95B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1478D1FA-E407-8FCB-7675-87072689C0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56C51DC2-8E52-32DB-9AB5-2EB32BD6282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93281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CD8F7A44-92F2-6336-502F-C2CAA1859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7CA4D69E-9788-CB90-9CFB-B90725CF1EF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B5045738-0A93-E2A8-4A59-4701555693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7419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19F3FD9C-D0D3-FE39-2C7B-A003D3528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C9A3ACA5-DE7B-AC71-566C-8A4BA95B5B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18AD4B96-880B-B92F-BE4A-576DAB8231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9220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56036F4A-8C00-98DA-B728-8EB9C35A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BDD98A67-FD4B-DC78-CBE6-07021568E9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292FDD7C-7462-3193-2A88-0FE3266D48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37376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44" name="Google Shape;34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MM-en-blanco">
  <p:cSld name="CMM-en-blanco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4151/07189729-vol.59-iss.1-art.1004" TargetMode="External"/><Relationship Id="rId3" Type="http://schemas.openxmlformats.org/officeDocument/2006/relationships/image" Target="../media/image5.png"/><Relationship Id="rId7" Type="http://schemas.openxmlformats.org/officeDocument/2006/relationships/hyperlink" Target="https://doi.org/10.1007/978-1-4020-9512-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iotecadigital.mineduc.cl/handle/20.500.12365/17598" TargetMode="External"/><Relationship Id="rId5" Type="http://schemas.openxmlformats.org/officeDocument/2006/relationships/hyperlink" Target="https://doi.org/10.1080/17425964.2018.1541286" TargetMode="External"/><Relationship Id="rId4" Type="http://schemas.openxmlformats.org/officeDocument/2006/relationships/hyperlink" Target="https://www.schoolreforminitiative.org/download/pocket-guide-to-probing-question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g2704d73db7f_0_12" descr="Interfaz de usuario gráfica, Aplicación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958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2704d73db7f_0_12"/>
          <p:cNvSpPr/>
          <p:nvPr/>
        </p:nvSpPr>
        <p:spPr>
          <a:xfrm>
            <a:off x="4296792" y="887767"/>
            <a:ext cx="5397600" cy="3462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g2704d73db7f_0_12"/>
          <p:cNvSpPr/>
          <p:nvPr/>
        </p:nvSpPr>
        <p:spPr>
          <a:xfrm>
            <a:off x="9610725" y="6029325"/>
            <a:ext cx="762000" cy="744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g2704d73db7f_0_12" descr="Logotip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66859" y="6141388"/>
            <a:ext cx="693518" cy="50524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7E40C965-7389-C44A-3E12-C7A366ACDF78}"/>
              </a:ext>
            </a:extLst>
          </p:cNvPr>
          <p:cNvSpPr/>
          <p:nvPr/>
        </p:nvSpPr>
        <p:spPr>
          <a:xfrm>
            <a:off x="679010" y="6029325"/>
            <a:ext cx="10728356" cy="74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DBE82819-54E0-FD26-659C-436B1ECCFD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090" y="6085401"/>
            <a:ext cx="5612130" cy="617220"/>
          </a:xfrm>
          <a:prstGeom prst="rect">
            <a:avLst/>
          </a:prstGeom>
        </p:spPr>
      </p:pic>
      <p:sp>
        <p:nvSpPr>
          <p:cNvPr id="5" name="Google Shape;166;p30">
            <a:extLst>
              <a:ext uri="{FF2B5EF4-FFF2-40B4-BE49-F238E27FC236}">
                <a16:creationId xmlns:a16="http://schemas.microsoft.com/office/drawing/2014/main" id="{CC688BC1-4A53-5194-8109-CD3860233010}"/>
              </a:ext>
            </a:extLst>
          </p:cNvPr>
          <p:cNvSpPr txBox="1"/>
          <p:nvPr/>
        </p:nvSpPr>
        <p:spPr>
          <a:xfrm>
            <a:off x="924850" y="649600"/>
            <a:ext cx="10241700" cy="45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algn="ctr">
              <a:buClr>
                <a:srgbClr val="366092"/>
              </a:buClr>
              <a:buSzPts val="2800"/>
            </a:pPr>
            <a:br>
              <a:rPr lang="es-CL" sz="2700" b="1" i="0" u="none" strike="noStrike" cap="none" dirty="0">
                <a:solidFill>
                  <a:srgbClr val="366092"/>
                </a:solidFill>
                <a:latin typeface="Nunito"/>
                <a:ea typeface="Nunito"/>
                <a:cs typeface="Nunito"/>
                <a:sym typeface="Nunito"/>
              </a:rPr>
            </a:br>
            <a:b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</a:br>
            <a:r>
              <a:rPr lang="es-CL" sz="3600" b="1" dirty="0">
                <a:solidFill>
                  <a:srgbClr val="5599B4"/>
                </a:solidFill>
                <a:latin typeface="Nunito"/>
              </a:rPr>
              <a:t>Experiencia de amistad </a:t>
            </a:r>
            <a:r>
              <a:rPr lang="es-CL" sz="3600" b="1" dirty="0" err="1">
                <a:solidFill>
                  <a:srgbClr val="5599B4"/>
                </a:solidFill>
                <a:latin typeface="Nunito"/>
              </a:rPr>
              <a:t>crítica</a:t>
            </a:r>
            <a:r>
              <a:rPr lang="es-CL" sz="3600" b="1" dirty="0">
                <a:solidFill>
                  <a:srgbClr val="5599B4"/>
                </a:solidFill>
                <a:latin typeface="Nunito"/>
              </a:rPr>
              <a:t> en la </a:t>
            </a:r>
            <a:r>
              <a:rPr lang="es-CL" sz="3600" b="1" dirty="0" err="1">
                <a:solidFill>
                  <a:srgbClr val="5599B4"/>
                </a:solidFill>
                <a:latin typeface="Nunito"/>
              </a:rPr>
              <a:t>supervisión</a:t>
            </a:r>
            <a:r>
              <a:rPr lang="es-CL" sz="3600" b="1" dirty="0">
                <a:solidFill>
                  <a:srgbClr val="5599B4"/>
                </a:solidFill>
                <a:latin typeface="Nunito"/>
              </a:rPr>
              <a:t> de </a:t>
            </a:r>
            <a:r>
              <a:rPr lang="es-CL" sz="3600" b="1" dirty="0" err="1">
                <a:solidFill>
                  <a:srgbClr val="5599B4"/>
                </a:solidFill>
                <a:latin typeface="Nunito"/>
              </a:rPr>
              <a:t>práctica</a:t>
            </a:r>
            <a:r>
              <a:rPr lang="es-CL" sz="3600" b="1" dirty="0">
                <a:solidFill>
                  <a:srgbClr val="5599B4"/>
                </a:solidFill>
                <a:latin typeface="Nunito"/>
              </a:rPr>
              <a:t> de formadoras de profesores de </a:t>
            </a:r>
            <a:r>
              <a:rPr lang="es-CL" sz="3600" b="1" dirty="0" err="1">
                <a:solidFill>
                  <a:srgbClr val="5599B4"/>
                </a:solidFill>
                <a:latin typeface="Nunito"/>
              </a:rPr>
              <a:t>matemáticas</a:t>
            </a:r>
            <a:r>
              <a:rPr lang="es-CL" sz="3600" b="1" dirty="0">
                <a:solidFill>
                  <a:srgbClr val="5599B4"/>
                </a:solidFill>
                <a:latin typeface="Nunito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800"/>
              <a:buFont typeface="Arial"/>
              <a:buNone/>
            </a:pPr>
            <a:br>
              <a:rPr lang="es-CL" sz="3600" b="1" dirty="0">
                <a:solidFill>
                  <a:srgbClr val="5599B4"/>
                </a:solidFill>
                <a:latin typeface="Nunito"/>
                <a:sym typeface="Nunito"/>
              </a:rPr>
            </a:br>
            <a:b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</a:br>
            <a: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  <a:t>Expositores: </a:t>
            </a:r>
            <a:r>
              <a:rPr lang="es-CL" sz="1800" u="sng" dirty="0">
                <a:solidFill>
                  <a:srgbClr val="535353"/>
                </a:solidFill>
                <a:latin typeface="Nunito"/>
                <a:sym typeface="Nunito"/>
              </a:rPr>
              <a:t>Pamela Alarcón Chávez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800"/>
              <a:buFont typeface="Arial"/>
              <a:buNone/>
            </a:pPr>
            <a: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  <a:t>Teresa Sanhueza Vega</a:t>
            </a:r>
            <a:b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</a:br>
            <a: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  <a:t>Institución: </a:t>
            </a:r>
            <a:r>
              <a:rPr lang="en-US" sz="1800" dirty="0">
                <a:solidFill>
                  <a:srgbClr val="535353"/>
                </a:solidFill>
                <a:latin typeface="Nunito"/>
                <a:sym typeface="Nunito"/>
              </a:rPr>
              <a:t>Universidad </a:t>
            </a:r>
            <a:r>
              <a:rPr lang="en-US" sz="1800" dirty="0" err="1">
                <a:solidFill>
                  <a:srgbClr val="535353"/>
                </a:solidFill>
                <a:latin typeface="Nunito"/>
                <a:sym typeface="Nunito"/>
              </a:rPr>
              <a:t>Católica</a:t>
            </a:r>
            <a:r>
              <a:rPr lang="en-US" sz="1800" dirty="0">
                <a:solidFill>
                  <a:srgbClr val="535353"/>
                </a:solidFill>
                <a:latin typeface="Nunito"/>
                <a:sym typeface="Nunito"/>
              </a:rPr>
              <a:t> de Temuco</a:t>
            </a:r>
            <a:endParaRPr sz="1800" dirty="0">
              <a:solidFill>
                <a:srgbClr val="535353"/>
              </a:solidFill>
              <a:latin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800"/>
              <a:buFont typeface="Arial"/>
              <a:buNone/>
            </a:pPr>
            <a:endParaRPr lang="es-CL" sz="1800" b="0" i="0" u="none" strike="noStrike" cap="none" dirty="0">
              <a:solidFill>
                <a:srgbClr val="535353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800"/>
              <a:buFont typeface="Arial"/>
              <a:buNone/>
            </a:pPr>
            <a:endParaRPr sz="2700" b="1" i="0" u="none" strike="noStrike" cap="none" dirty="0">
              <a:solidFill>
                <a:srgbClr val="595959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" name="image6.png">
            <a:extLst>
              <a:ext uri="{FF2B5EF4-FFF2-40B4-BE49-F238E27FC236}">
                <a16:creationId xmlns:a16="http://schemas.microsoft.com/office/drawing/2014/main" id="{64C58968-ED0D-ABFE-9FFA-AEF0C084E2A3}"/>
              </a:ext>
            </a:extLst>
          </p:cNvPr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1136889" y="6150206"/>
            <a:ext cx="2245862" cy="487610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39936"/>
            <a:ext cx="12192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185" name="Google Shape;185;p41"/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7853D48-5295-4A77-F98D-DC6FBEEFF754}"/>
              </a:ext>
            </a:extLst>
          </p:cNvPr>
          <p:cNvSpPr txBox="1"/>
          <p:nvPr/>
        </p:nvSpPr>
        <p:spPr>
          <a:xfrm>
            <a:off x="785834" y="1783293"/>
            <a:ext cx="10444944" cy="338554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sz="1600" b="1" dirty="0"/>
              <a:t>La problemática </a:t>
            </a:r>
            <a:r>
              <a:rPr lang="es-CL" sz="1600" dirty="0"/>
              <a:t>central se enfoca en dos aspectos claves:</a:t>
            </a:r>
            <a:endParaRPr lang="es-CL" sz="1600" dirty="0">
              <a:latin typeface="Nunito" pitchFamily="2" charset="0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4DA7281C-1EFF-2471-C1C2-2EB7A8DF819C}"/>
              </a:ext>
            </a:extLst>
          </p:cNvPr>
          <p:cNvSpPr txBox="1"/>
          <p:nvPr/>
        </p:nvSpPr>
        <p:spPr>
          <a:xfrm>
            <a:off x="706779" y="409236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Contextualización del problema que se aborda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FCEA1F8-66DA-A490-1C3E-C816B50DA428}"/>
              </a:ext>
            </a:extLst>
          </p:cNvPr>
          <p:cNvSpPr txBox="1"/>
          <p:nvPr/>
        </p:nvSpPr>
        <p:spPr>
          <a:xfrm>
            <a:off x="1069734" y="2213222"/>
            <a:ext cx="10161044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s-CL" sz="1600" dirty="0"/>
              <a:t>Falta de formación específica para los supervisores de prácticas del futuro profesorado (FP) de matemáticas, lo que lleva a un enfoque directivo predominante.</a:t>
            </a:r>
            <a:endParaRPr lang="es-CL" sz="1600" dirty="0">
              <a:latin typeface="Nunito" pitchFamily="2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D1BF645-E0C9-371A-6488-4D889D009416}"/>
              </a:ext>
            </a:extLst>
          </p:cNvPr>
          <p:cNvSpPr txBox="1"/>
          <p:nvPr/>
        </p:nvSpPr>
        <p:spPr>
          <a:xfrm>
            <a:off x="1069733" y="2996173"/>
            <a:ext cx="10161044" cy="584775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s-CL" sz="1600" dirty="0"/>
              <a:t>Limitaciones en la reflexión y autonomía del estudiantado debido a estos enfoques directivos, impidiendo el desarrollo de una identidad profesional robusta y habilidades críticas para reflexionar sobre su práctica.</a:t>
            </a:r>
            <a:endParaRPr lang="es-CL" sz="1600" dirty="0">
              <a:latin typeface="Nunito" pitchFamily="2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E7AFDBB-0B89-02ED-B250-34639DBD620D}"/>
              </a:ext>
            </a:extLst>
          </p:cNvPr>
          <p:cNvSpPr txBox="1"/>
          <p:nvPr/>
        </p:nvSpPr>
        <p:spPr>
          <a:xfrm>
            <a:off x="706779" y="974690"/>
            <a:ext cx="1044494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CL" sz="16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Antecedentes</a:t>
            </a:r>
            <a:r>
              <a:rPr lang="es-CL" sz="16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s-CL" sz="1600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Auotoestudio</a:t>
            </a:r>
            <a:r>
              <a:rPr lang="es-CL" sz="16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s-CL" sz="1600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Intimate</a:t>
            </a:r>
            <a:r>
              <a:rPr lang="es-CL" sz="16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CL" sz="1600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ScholarShip</a:t>
            </a:r>
            <a:r>
              <a:rPr lang="es-CL" sz="16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) inspirado </a:t>
            </a:r>
            <a:r>
              <a:rPr lang="es-CL" sz="1600" dirty="0"/>
              <a:t>por </a:t>
            </a:r>
            <a:r>
              <a:rPr lang="es-CL" sz="16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el curso "Indagación de la práctica docente" y del 2° Encuentro de la RedFID.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03E7059-6BAD-67A1-6A94-DCB0853D20FA}"/>
              </a:ext>
            </a:extLst>
          </p:cNvPr>
          <p:cNvSpPr txBox="1"/>
          <p:nvPr/>
        </p:nvSpPr>
        <p:spPr>
          <a:xfrm>
            <a:off x="706779" y="3735947"/>
            <a:ext cx="10523998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CL" sz="1600" b="1" dirty="0"/>
              <a:t>Importancia de la reflexión y autonomía para el desarrollo profesional de los FP. Crucial para</a:t>
            </a:r>
            <a:r>
              <a:rPr lang="es-CL" sz="1600" dirty="0"/>
              <a:t> adaptar y mejorar continuamente su enseñanza en respuesta a las necesidades de sus estudiantes, y al integrar la reflexión y la autonomía en la supervisión, se promueve un desarrollo profesional que prepara a los docentes para manejar y responder a la diversidad y complejidad de los contextos educativos modernos (Mineduc, 2021),</a:t>
            </a:r>
            <a:endParaRPr lang="es-CL" sz="1600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32343B5-EA01-DA01-FF88-CA14802CFF22}"/>
              </a:ext>
            </a:extLst>
          </p:cNvPr>
          <p:cNvSpPr txBox="1"/>
          <p:nvPr/>
        </p:nvSpPr>
        <p:spPr>
          <a:xfrm>
            <a:off x="706779" y="5091312"/>
            <a:ext cx="1052399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CL" sz="1600" b="1" dirty="0"/>
              <a:t>Amistad Crítica. </a:t>
            </a:r>
            <a:r>
              <a:rPr lang="es-CL" sz="1600" dirty="0"/>
              <a:t>La amistad crítica como una herramienta metodológica que fomenta la colaboración y el cuestionamiento constructivo entre supervisoras de práctica, permitiendo una supervisión más reflexiva y menos directiva (</a:t>
            </a:r>
            <a:r>
              <a:rPr lang="es-CL" sz="1600" dirty="0" err="1"/>
              <a:t>Schuck</a:t>
            </a:r>
            <a:r>
              <a:rPr lang="es-CL" sz="1600" dirty="0"/>
              <a:t> &amp; Russell, 2016; Mena &amp; Russell, 2016)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3FE47C1-5E57-D333-8A46-672DE66932E1}"/>
              </a:ext>
            </a:extLst>
          </p:cNvPr>
          <p:cNvSpPr txBox="1"/>
          <p:nvPr/>
        </p:nvSpPr>
        <p:spPr>
          <a:xfrm>
            <a:off x="667251" y="6106724"/>
            <a:ext cx="10563526" cy="58477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CL" sz="1600" b="1" dirty="0"/>
              <a:t>Propósito del Estudio. “</a:t>
            </a:r>
            <a:r>
              <a:rPr lang="es-CL" sz="1600" b="1" i="1" dirty="0"/>
              <a:t>Explorar cómo la amistad crítica puede transformar las prácticas de supervisión y fomentar una formación más reflexiva y autónoma para los futuros docentes de matemáticas”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63F56D4A-7116-FD5E-7985-6B702275B1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D357FA01-33B8-3534-B3C9-8A59107EBCCF}"/>
              </a:ext>
            </a:extLst>
          </p:cNvPr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56F88CAA-8CAA-097D-C5F9-1937B911A069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54C949F-CD00-3A9C-CD45-EB17AA19197E}"/>
              </a:ext>
            </a:extLst>
          </p:cNvPr>
          <p:cNvSpPr txBox="1"/>
          <p:nvPr/>
        </p:nvSpPr>
        <p:spPr>
          <a:xfrm>
            <a:off x="690882" y="907337"/>
            <a:ext cx="10024743" cy="5718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E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La supervisión de la práctica docente en futuros/as profesores/as de matemática </a:t>
            </a:r>
            <a:r>
              <a:rPr lang="es-ES" b="1" u="sng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requiere competencias que integren teoría y práctica para fomentar la identidad profesional, la reflexión crítica y la autonomía </a:t>
            </a:r>
            <a:r>
              <a:rPr lang="es-E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(</a:t>
            </a:r>
            <a:r>
              <a:rPr lang="es-ES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Ruffinelli</a:t>
            </a:r>
            <a:r>
              <a:rPr lang="es-E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et al., 2020)</a:t>
            </a:r>
            <a:r>
              <a:rPr lang="es-ES" dirty="0">
                <a:effectLst/>
                <a:latin typeface="+mj-lt"/>
                <a:ea typeface="Arial" panose="020B0604020202020204" pitchFamily="34" charset="0"/>
              </a:rPr>
              <a:t> </a:t>
            </a:r>
            <a:endParaRPr lang="es-CL" dirty="0">
              <a:effectLst/>
              <a:latin typeface="+mj-lt"/>
              <a:ea typeface="Arial" panose="020B0604020202020204" pitchFamily="34" charset="0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C9FB79F9-2721-A9FA-7704-DE6AA9D15B67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Marco referencial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07B80B8-6DFF-19BC-D065-CA5A7CEC1849}"/>
              </a:ext>
            </a:extLst>
          </p:cNvPr>
          <p:cNvSpPr txBox="1"/>
          <p:nvPr/>
        </p:nvSpPr>
        <p:spPr>
          <a:xfrm>
            <a:off x="686059" y="1590651"/>
            <a:ext cx="10024743" cy="5732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>
              <a:lnSpc>
                <a:spcPct val="115000"/>
              </a:lnSpc>
              <a:defRPr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>
                <a:latin typeface="+mj-lt"/>
              </a:rPr>
              <a:t>Martin &amp; Russell (2018) plantean que </a:t>
            </a:r>
            <a:r>
              <a:rPr lang="es-ES" sz="1400" b="1" u="sng" dirty="0">
                <a:latin typeface="+mj-lt"/>
              </a:rPr>
              <a:t>la falta de formación específica lleva a enfoques directivos </a:t>
            </a:r>
            <a:r>
              <a:rPr lang="es-ES" sz="1400" dirty="0">
                <a:latin typeface="+mj-lt"/>
              </a:rPr>
              <a:t>que limitan la reflexión del estudiantado. </a:t>
            </a:r>
            <a:endParaRPr lang="es-CL" sz="1400" dirty="0">
              <a:latin typeface="+mj-l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30B1461-113D-3D07-0B2C-885699E342BA}"/>
              </a:ext>
            </a:extLst>
          </p:cNvPr>
          <p:cNvSpPr txBox="1"/>
          <p:nvPr/>
        </p:nvSpPr>
        <p:spPr>
          <a:xfrm>
            <a:off x="686057" y="2263305"/>
            <a:ext cx="10024743" cy="8209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just">
              <a:lnSpc>
                <a:spcPct val="115000"/>
              </a:lnSpc>
              <a:defRPr sz="1800">
                <a:solidFill>
                  <a:schemeClr val="dk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>
                <a:latin typeface="+mj-lt"/>
              </a:rPr>
              <a:t>La amistad crítica emerge como </a:t>
            </a:r>
            <a:r>
              <a:rPr lang="es-ES" sz="1400" b="1" u="sng" dirty="0">
                <a:latin typeface="+mj-lt"/>
              </a:rPr>
              <a:t>recurso para promover prácticas reflexivas, facilitando cuestionamientos constructivos y colaborativos</a:t>
            </a:r>
            <a:r>
              <a:rPr lang="es-ES" sz="1400" dirty="0">
                <a:latin typeface="+mj-lt"/>
              </a:rPr>
              <a:t> (</a:t>
            </a:r>
            <a:r>
              <a:rPr lang="es-ES" sz="1400" dirty="0" err="1">
                <a:latin typeface="+mj-lt"/>
              </a:rPr>
              <a:t>Schuck</a:t>
            </a:r>
            <a:r>
              <a:rPr lang="es-ES" sz="1400" dirty="0">
                <a:latin typeface="+mj-lt"/>
              </a:rPr>
              <a:t> &amp; Russell, 2016), dentro de una metodología de autoestudio e </a:t>
            </a:r>
            <a:r>
              <a:rPr lang="es-ES" sz="1400" dirty="0" err="1">
                <a:latin typeface="+mj-lt"/>
              </a:rPr>
              <a:t>Intimate</a:t>
            </a:r>
            <a:r>
              <a:rPr lang="es-ES" sz="1400" dirty="0">
                <a:latin typeface="+mj-lt"/>
              </a:rPr>
              <a:t> </a:t>
            </a:r>
            <a:r>
              <a:rPr lang="es-ES" sz="1400" dirty="0" err="1">
                <a:latin typeface="+mj-lt"/>
              </a:rPr>
              <a:t>Scholarship</a:t>
            </a:r>
            <a:r>
              <a:rPr lang="es-ES" sz="1400" dirty="0">
                <a:latin typeface="+mj-lt"/>
              </a:rPr>
              <a:t> (</a:t>
            </a:r>
            <a:r>
              <a:rPr lang="es-ES" sz="1400" dirty="0" err="1">
                <a:latin typeface="+mj-lt"/>
              </a:rPr>
              <a:t>Pinnegar</a:t>
            </a:r>
            <a:r>
              <a:rPr lang="es-ES" sz="1400" dirty="0">
                <a:latin typeface="+mj-lt"/>
              </a:rPr>
              <a:t> &amp; Hamilton, 2009).  </a:t>
            </a:r>
            <a:endParaRPr lang="es-CL" sz="1400" dirty="0">
              <a:latin typeface="+mj-lt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6499E1F-A52D-D948-ADD9-44977BD67534}"/>
              </a:ext>
            </a:extLst>
          </p:cNvPr>
          <p:cNvSpPr txBox="1"/>
          <p:nvPr/>
        </p:nvSpPr>
        <p:spPr>
          <a:xfrm>
            <a:off x="686057" y="3185933"/>
            <a:ext cx="10024743" cy="5732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just">
              <a:lnSpc>
                <a:spcPct val="115000"/>
              </a:lnSpc>
              <a:defRPr sz="1800">
                <a:effectLst/>
                <a:latin typeface="Calibri" panose="020F0502020204030204" pitchFamily="34" charset="0"/>
                <a:ea typeface="Calibri" panose="020F0502020204030204" pitchFamily="34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>
                <a:latin typeface="+mj-lt"/>
              </a:rPr>
              <a:t>La amistad crítica </a:t>
            </a:r>
            <a:r>
              <a:rPr lang="es-ES" sz="1400" b="1" u="sng" dirty="0">
                <a:latin typeface="+mj-lt"/>
              </a:rPr>
              <a:t>ayuda a equilibrar tensiones entre guiar y fomentar la autonomía, fortaleciendo el acompañamiento reflexivo y el desarrollo profesiona</a:t>
            </a:r>
            <a:r>
              <a:rPr lang="es-ES" sz="1400" dirty="0">
                <a:latin typeface="+mj-lt"/>
              </a:rPr>
              <a:t>l (</a:t>
            </a:r>
            <a:r>
              <a:rPr lang="es-ES" sz="1400" dirty="0" err="1">
                <a:latin typeface="+mj-lt"/>
              </a:rPr>
              <a:t>Ruffinelli</a:t>
            </a:r>
            <a:r>
              <a:rPr lang="es-ES" sz="1400" dirty="0">
                <a:latin typeface="+mj-lt"/>
              </a:rPr>
              <a:t> et al., 2020)</a:t>
            </a:r>
            <a:endParaRPr lang="es-CL" sz="1400" dirty="0">
              <a:latin typeface="+mj-lt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39A01ED-4E34-4B44-07C9-1B7D4DF607A2}"/>
              </a:ext>
            </a:extLst>
          </p:cNvPr>
          <p:cNvSpPr txBox="1"/>
          <p:nvPr/>
        </p:nvSpPr>
        <p:spPr>
          <a:xfrm>
            <a:off x="686056" y="3872043"/>
            <a:ext cx="10024743" cy="95410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CL" b="1" dirty="0"/>
              <a:t>Dispositivos de reflexión. </a:t>
            </a:r>
            <a:r>
              <a:rPr lang="es-CL" dirty="0"/>
              <a:t>Los </a:t>
            </a:r>
            <a:r>
              <a:rPr lang="es-CL" b="1" dirty="0"/>
              <a:t>artefactos de reflexión son herramientas como diarios y videos </a:t>
            </a:r>
            <a:r>
              <a:rPr lang="es-CL" dirty="0"/>
              <a:t>que documentan la práctica educativa para facilitar la reflexión y el desarrollo profesional (</a:t>
            </a:r>
            <a:r>
              <a:rPr lang="es-CL" dirty="0" err="1"/>
              <a:t>Pinnegar</a:t>
            </a:r>
            <a:r>
              <a:rPr lang="es-CL" dirty="0"/>
              <a:t> &amp; Hamilton, 2009).</a:t>
            </a:r>
          </a:p>
          <a:p>
            <a:pPr algn="just"/>
            <a:r>
              <a:rPr lang="es-CL" dirty="0"/>
              <a:t>Las </a:t>
            </a:r>
            <a:r>
              <a:rPr lang="es-CL" b="1" u="sng" dirty="0"/>
              <a:t>narrativas de reflexión son relatos personales que detallan experiencias significativas para profundizar la comprensión y el desarrollo de la identidad profesiona</a:t>
            </a:r>
            <a:r>
              <a:rPr lang="es-CL" dirty="0"/>
              <a:t>l (Hamilton &amp; </a:t>
            </a:r>
            <a:r>
              <a:rPr lang="es-CL" dirty="0" err="1"/>
              <a:t>Pinnegar</a:t>
            </a:r>
            <a:r>
              <a:rPr lang="es-CL" dirty="0"/>
              <a:t>, 2014).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1922301-1B64-114E-B703-64438CFA5255}"/>
              </a:ext>
            </a:extLst>
          </p:cNvPr>
          <p:cNvSpPr txBox="1"/>
          <p:nvPr/>
        </p:nvSpPr>
        <p:spPr>
          <a:xfrm>
            <a:off x="686056" y="4898762"/>
            <a:ext cx="10024743" cy="189282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CL" sz="1300" b="1" dirty="0"/>
              <a:t>Preguntas aclaratorias y desafiantes.</a:t>
            </a:r>
            <a:r>
              <a:rPr lang="es-CL" sz="1300" dirty="0"/>
              <a:t> Curtis &amp; </a:t>
            </a:r>
            <a:r>
              <a:rPr lang="es-CL" sz="1300" dirty="0" err="1"/>
              <a:t>Gauna</a:t>
            </a:r>
            <a:r>
              <a:rPr lang="es-CL" sz="1300" dirty="0"/>
              <a:t> (2023) plantean que las </a:t>
            </a:r>
            <a:r>
              <a:rPr lang="es-CL" sz="1300" b="1" dirty="0"/>
              <a:t>preguntas aclaratorias</a:t>
            </a:r>
            <a:r>
              <a:rPr lang="es-CL" sz="1300" dirty="0"/>
              <a:t> son aquellas diseñadas para obtener información básica y precisa sobre un tema, sin requerir una reflexión profunda por parte del presentador. Estas preguntas suelen tener respuestas concretas y directas. Un ejemplo, </a:t>
            </a:r>
            <a:r>
              <a:rPr lang="es-CL" sz="1300" b="1" i="1" dirty="0"/>
              <a:t>¿Cómo se dio la reflexión, qué alternativas vieron, de quién emergieron las alternativas? (Bitácora de reflexión, PAAC2)</a:t>
            </a:r>
            <a:endParaRPr lang="es-CL" sz="1300" dirty="0"/>
          </a:p>
          <a:p>
            <a:pPr algn="just"/>
            <a:r>
              <a:rPr lang="es-CL" sz="1300" dirty="0"/>
              <a:t>Las </a:t>
            </a:r>
            <a:r>
              <a:rPr lang="es-CL" sz="1300" b="1" dirty="0"/>
              <a:t>preguntas desafiantes</a:t>
            </a:r>
            <a:r>
              <a:rPr lang="es-CL" sz="1300" dirty="0"/>
              <a:t> (o provocativas) están diseñadas para estimular la reflexión profunda y cuestionar las suposiciones o percepciones del presentador. Estas preguntas buscan profundizar en el entendimiento del tema y no tienen respuestas fáciles o directas. Un ejemplo </a:t>
            </a:r>
            <a:r>
              <a:rPr lang="es-CL" sz="1300" b="1" i="1" dirty="0"/>
              <a:t>“¿Qué estrategias crees que podrían implementarse para alinear mejor las expectativas de la universidad con las realidades del centro escolar? ¿Es necesario flexibilizar alguna de estas demandas?”(Bitácora de reflexión, PAAC1).</a:t>
            </a:r>
            <a:endParaRPr lang="es-CL" sz="1300" dirty="0"/>
          </a:p>
        </p:txBody>
      </p:sp>
    </p:spTree>
    <p:extLst>
      <p:ext uri="{BB962C8B-B14F-4D97-AF65-F5344CB8AC3E}">
        <p14:creationId xmlns:p14="http://schemas.microsoft.com/office/powerpoint/2010/main" val="141134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86FDA77D-9827-38FB-8824-3D53CCD375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93A6B177-D624-9212-BE50-5563196C75B3}"/>
              </a:ext>
            </a:extLst>
          </p:cNvPr>
          <p:cNvPicPr preferRelativeResize="0"/>
          <p:nvPr/>
        </p:nvPicPr>
        <p:blipFill rotWithShape="1">
          <a:blip r:embed="rId3"/>
          <a:srcRect/>
          <a:stretch/>
        </p:blipFill>
        <p:spPr>
          <a:xfrm>
            <a:off x="0" y="47244"/>
            <a:ext cx="12192000" cy="6858000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3222263E-E038-93CB-3C43-785EE1042F83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611AD68-6BA7-1557-3040-E1BE2A2A87F3}"/>
              </a:ext>
            </a:extLst>
          </p:cNvPr>
          <p:cNvSpPr txBox="1"/>
          <p:nvPr/>
        </p:nvSpPr>
        <p:spPr>
          <a:xfrm>
            <a:off x="674422" y="2238173"/>
            <a:ext cx="9766107" cy="523220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Autoestudio colaborativo </a:t>
            </a:r>
            <a:r>
              <a:rPr lang="es-ES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y la </a:t>
            </a:r>
            <a:r>
              <a:rPr lang="es-ES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amistad crítica </a:t>
            </a:r>
            <a:r>
              <a:rPr lang="es-ES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para explorar cómo transformar las prácticas de supervisión en la formación de futuros/as profesores/as de matemática, fomentando la reflexión y autonomía profesional. </a:t>
            </a:r>
            <a:endParaRPr lang="es-CL" dirty="0"/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588BF0CF-9126-1290-C8A7-79FB41B38538}"/>
              </a:ext>
            </a:extLst>
          </p:cNvPr>
          <p:cNvSpPr txBox="1"/>
          <p:nvPr/>
        </p:nvSpPr>
        <p:spPr>
          <a:xfrm>
            <a:off x="525782" y="4437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Metodología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A32D290-C766-3CE6-862E-D22995F3A4DF}"/>
              </a:ext>
            </a:extLst>
          </p:cNvPr>
          <p:cNvSpPr txBox="1"/>
          <p:nvPr/>
        </p:nvSpPr>
        <p:spPr>
          <a:xfrm>
            <a:off x="674422" y="2917578"/>
            <a:ext cx="974965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b="1" dirty="0">
                <a:latin typeface="+mj-lt"/>
                <a:ea typeface="Calibri" panose="020F0502020204030204" pitchFamily="34" charset="0"/>
              </a:rPr>
              <a:t>Participantes. </a:t>
            </a:r>
            <a:r>
              <a:rPr lang="es-ES" dirty="0">
                <a:latin typeface="+mj-lt"/>
                <a:ea typeface="Calibri" panose="020F0502020204030204" pitchFamily="34" charset="0"/>
              </a:rPr>
              <a:t>Do</a:t>
            </a:r>
            <a:r>
              <a:rPr lang="es-E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 formadoras vinculadas por una amistad crítica que promueve el análisis mutuo de sus prácticas</a:t>
            </a:r>
            <a:r>
              <a:rPr lang="es-ES" dirty="0">
                <a:latin typeface="+mj-lt"/>
                <a:ea typeface="Calibri" panose="020F0502020204030204" pitchFamily="34" charset="0"/>
              </a:rPr>
              <a:t> de supervisión en la práctica profesional de profesores de matemática.</a:t>
            </a:r>
            <a:endParaRPr lang="es-CL" dirty="0">
              <a:latin typeface="+mj-l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B9DC867-3D29-0E44-CD9E-2DE879F623EF}"/>
              </a:ext>
            </a:extLst>
          </p:cNvPr>
          <p:cNvSpPr txBox="1"/>
          <p:nvPr/>
        </p:nvSpPr>
        <p:spPr>
          <a:xfrm>
            <a:off x="674422" y="3596983"/>
            <a:ext cx="9749650" cy="738664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Reuniones semanales</a:t>
            </a:r>
            <a:r>
              <a:rPr lang="es-E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integramos lecturas, indagaciones conjuntas y aprendizajes de talleres de la </a:t>
            </a:r>
            <a:r>
              <a:rPr lang="es-ES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RedFID</a:t>
            </a:r>
            <a:r>
              <a:rPr lang="es-E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utilizando herramientas como </a:t>
            </a:r>
            <a:r>
              <a:rPr lang="es-ES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preguntas desafiantes</a:t>
            </a:r>
            <a:r>
              <a:rPr lang="es-E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el </a:t>
            </a:r>
            <a:r>
              <a:rPr lang="es-ES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Artefacto de Reflexión y una bitácora de narrativas</a:t>
            </a:r>
            <a:r>
              <a:rPr lang="es-E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para documentar los impactos en nuestras prácticas. </a:t>
            </a:r>
            <a:endParaRPr lang="es-CL" dirty="0">
              <a:latin typeface="+mj-lt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FF61834-B441-AE96-3B3D-5ECF105B027F}"/>
              </a:ext>
            </a:extLst>
          </p:cNvPr>
          <p:cNvSpPr txBox="1"/>
          <p:nvPr/>
        </p:nvSpPr>
        <p:spPr>
          <a:xfrm>
            <a:off x="674422" y="912437"/>
            <a:ext cx="9766106" cy="116955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CL" dirty="0"/>
              <a:t>El </a:t>
            </a:r>
            <a:r>
              <a:rPr lang="es-CL" b="1" dirty="0"/>
              <a:t>enfoque de investigación cualitativa </a:t>
            </a:r>
            <a:r>
              <a:rPr lang="es-CL" dirty="0"/>
              <a:t>que permite a los educadores </a:t>
            </a:r>
            <a:r>
              <a:rPr lang="es-CL" b="1" u="sng" dirty="0"/>
              <a:t>examinar y reflexionar sobre sus propias prácticas de enseñanza está bien representado por el trabajo</a:t>
            </a:r>
            <a:r>
              <a:rPr lang="es-CL" dirty="0"/>
              <a:t> de </a:t>
            </a:r>
            <a:r>
              <a:rPr lang="es-CL" dirty="0" err="1"/>
              <a:t>LaBoskey</a:t>
            </a:r>
            <a:r>
              <a:rPr lang="es-CL" dirty="0"/>
              <a:t> (2004) en el campo del autoestudio. </a:t>
            </a:r>
            <a:r>
              <a:rPr lang="es-CL" dirty="0" err="1"/>
              <a:t>LaBoskey</a:t>
            </a:r>
            <a:r>
              <a:rPr lang="es-CL" dirty="0"/>
              <a:t> identifica el </a:t>
            </a:r>
            <a:r>
              <a:rPr lang="es-CL" b="1" dirty="0"/>
              <a:t>autoestudio</a:t>
            </a:r>
            <a:r>
              <a:rPr lang="es-CL" dirty="0"/>
              <a:t> como una metodología de </a:t>
            </a:r>
            <a:r>
              <a:rPr lang="es-CL" b="1" u="sng" dirty="0"/>
              <a:t>investigación cualitativa centrada en la auto-indagación y la reflexión para mejorar la educación y la práctica docente</a:t>
            </a:r>
            <a:r>
              <a:rPr lang="es-CL" u="sng" dirty="0"/>
              <a:t>.</a:t>
            </a:r>
            <a:r>
              <a:rPr lang="es-CL" dirty="0"/>
              <a:t> </a:t>
            </a:r>
            <a:r>
              <a:rPr lang="es-CL" dirty="0" err="1"/>
              <a:t>Asímismo</a:t>
            </a:r>
            <a:r>
              <a:rPr lang="es-CL" dirty="0"/>
              <a:t>, </a:t>
            </a:r>
            <a:r>
              <a:rPr lang="es-CL" dirty="0" err="1"/>
              <a:t>Schön</a:t>
            </a:r>
            <a:r>
              <a:rPr lang="es-CL" dirty="0"/>
              <a:t> (1983), profundiza en la </a:t>
            </a:r>
            <a:r>
              <a:rPr lang="es-CL" b="1" u="sng" dirty="0"/>
              <a:t>reflexión sobre la práctica profesional como un medio para mejorar la enseñanza y el aprendizaje.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9E4D31E-EA5C-A87C-9895-7E3BBA061AB9}"/>
              </a:ext>
            </a:extLst>
          </p:cNvPr>
          <p:cNvSpPr txBox="1"/>
          <p:nvPr/>
        </p:nvSpPr>
        <p:spPr>
          <a:xfrm>
            <a:off x="674422" y="5386681"/>
            <a:ext cx="9749651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Los datos, recolectados mediante diarios reflexivos(online), registros de reuniones (video) y la bitácora (online), fueron </a:t>
            </a:r>
            <a:r>
              <a:rPr lang="es-ES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analizados temáticamente para identificar patrones y momentos de cambio</a:t>
            </a:r>
            <a:r>
              <a:rPr lang="es-E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. </a:t>
            </a:r>
            <a:endParaRPr lang="es-CL" dirty="0">
              <a:latin typeface="+mj-lt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966FD58-47CB-4262-020F-DA4B3176C56D}"/>
              </a:ext>
            </a:extLst>
          </p:cNvPr>
          <p:cNvSpPr txBox="1"/>
          <p:nvPr/>
        </p:nvSpPr>
        <p:spPr>
          <a:xfrm>
            <a:off x="674422" y="6066086"/>
            <a:ext cx="9782565" cy="30777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dirty="0">
                <a:latin typeface="+mj-lt"/>
                <a:ea typeface="Calibri" panose="020F0502020204030204" pitchFamily="34" charset="0"/>
              </a:rPr>
              <a:t>Se respetan </a:t>
            </a:r>
            <a:r>
              <a:rPr lang="es-E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principios éticos de confidencialidad y </a:t>
            </a:r>
            <a:r>
              <a:rPr lang="es-ES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anonimización</a:t>
            </a:r>
            <a:r>
              <a:rPr lang="es-ES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asegurando privacidad a todos los involucrados.</a:t>
            </a:r>
            <a:endParaRPr lang="es-CL" dirty="0">
              <a:latin typeface="+mj-lt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1571C09-4A5B-9538-4C6E-56D582BEB573}"/>
              </a:ext>
            </a:extLst>
          </p:cNvPr>
          <p:cNvSpPr txBox="1"/>
          <p:nvPr/>
        </p:nvSpPr>
        <p:spPr>
          <a:xfrm>
            <a:off x="674422" y="4491832"/>
            <a:ext cx="9733194" cy="738664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dirty="0">
                <a:latin typeface="+mj-lt"/>
              </a:rPr>
              <a:t>La bitácora recoge las narrativas de eventos nodales y episodios críticos vivenciados por las docentes, en los cuales las amigas críticas cuestionan las narrativas, a través de preguntas aclaratorias y desafiantes, y estas son reflexionadas posteriormente por cada docente y plasmada de forma escrita en la misma bitácora.</a:t>
            </a:r>
            <a:endParaRPr lang="es-C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614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9FD31180-5ABF-6429-C086-4DBB6D8E99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2213B31E-FCE1-C396-A12A-A8F129932B3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9735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149F7BD9-577D-ECA5-338E-64CF1C89B65B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7DC28F8-F59D-7F8F-DE36-5168CD067FBA}"/>
              </a:ext>
            </a:extLst>
          </p:cNvPr>
          <p:cNvSpPr txBox="1"/>
          <p:nvPr/>
        </p:nvSpPr>
        <p:spPr>
          <a:xfrm>
            <a:off x="690882" y="894999"/>
            <a:ext cx="10002518" cy="3801041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CL" sz="1300" b="1" dirty="0">
                <a:solidFill>
                  <a:schemeClr val="tx1"/>
                </a:solidFill>
                <a:latin typeface="+mj-lt"/>
              </a:rPr>
              <a:t>Categoría. Resistencias socioculturales </a:t>
            </a:r>
          </a:p>
          <a:p>
            <a:pPr algn="just"/>
            <a:r>
              <a:rPr lang="es-CL" sz="1200" dirty="0">
                <a:latin typeface="+mj-lt"/>
              </a:rPr>
              <a:t>A partir de los datos se identifican resistencias socioculturales que obstaculizan la innovación pedagógica y la implementación de prácticas más significativas en los contextos escolares (CE), d</a:t>
            </a:r>
            <a:r>
              <a:rPr lang="es-CL" sz="1200" dirty="0">
                <a:solidFill>
                  <a:schemeClr val="tx1"/>
                </a:solidFill>
                <a:latin typeface="+mj-lt"/>
              </a:rPr>
              <a:t>entro de ellas destacan las siguientes 6 subcategorías: 1) Prioridad a la evaluación tradicional; 2) Control por parte del profesorado colaborador (aula de matemática de los centros de práctica);3) Falta de integración de TIC; 4) Tensiones entre la universidad y el centro educativo; 5) Desvalorización de la planificación escrita, y 6) Resistencia al cambio didáctico.</a:t>
            </a:r>
          </a:p>
          <a:p>
            <a:pPr algn="just"/>
            <a:endParaRPr lang="es-CL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r>
              <a:rPr lang="es-CL" sz="1200" b="1" dirty="0"/>
              <a:t>1. </a:t>
            </a:r>
            <a:r>
              <a:rPr lang="es-CL" sz="1200" b="1" dirty="0">
                <a:solidFill>
                  <a:schemeClr val="accent1"/>
                </a:solidFill>
              </a:rPr>
              <a:t>Prioridad a la evaluación tradicional</a:t>
            </a:r>
            <a:r>
              <a:rPr lang="es-CL" sz="1200" b="1" dirty="0"/>
              <a:t>. </a:t>
            </a:r>
            <a:r>
              <a:rPr lang="es-CL" sz="1200" dirty="0"/>
              <a:t>Los CE suelen enfocarse en “pasar contenidos” y preparar a los estudiantes para evaluaciones estandarizadas, como SIMCE, relegando la innovación y prácticas pedagógicas centradas en el aprendizaje profundo de los estudiantes​​, "</a:t>
            </a:r>
            <a:r>
              <a:rPr lang="es-CL" sz="1200" i="1" dirty="0"/>
              <a:t>La preocupación de la PC es pasar el contenido y preparar a los alumnos para rendir las evaluaciones." (Bitácora de reflexión vinculadas a reuniones con  FP1)​.</a:t>
            </a:r>
          </a:p>
          <a:p>
            <a:pPr algn="just"/>
            <a:r>
              <a:rPr lang="es-CL" sz="1200" i="1" dirty="0"/>
              <a:t>“Desde el Departamento de Matemática se decidió aplazar la prueba e invertir más horas en 'pasar la materia' y 'reforzar contenidos'." (Bitácora de reflexión vinculadas a reuniones con  FP2)​.</a:t>
            </a:r>
          </a:p>
          <a:p>
            <a:pPr algn="just"/>
            <a:endParaRPr lang="es-CL" sz="1200" b="1" dirty="0">
              <a:solidFill>
                <a:schemeClr val="accent1"/>
              </a:solidFill>
            </a:endParaRPr>
          </a:p>
          <a:p>
            <a:pPr algn="just"/>
            <a:r>
              <a:rPr lang="es-CL" sz="1200" b="1" dirty="0">
                <a:solidFill>
                  <a:schemeClr val="accent1"/>
                </a:solidFill>
              </a:rPr>
              <a:t>4. Tensiones entre la universidad y el centro educativo. </a:t>
            </a:r>
            <a:r>
              <a:rPr lang="es-CL" sz="1200" dirty="0"/>
              <a:t>Las demandas de ambas instituciones generan conflictos en las decisiones pedagógicas del FP. Por un lado, se les exige planificar e innovar; por otro, deben adaptarse a los ritmos y prioridades del establecimiento educativo, que generalmente no favorecen dichas prácticas​​.</a:t>
            </a:r>
            <a:endParaRPr lang="es-CL" sz="1200" b="1" dirty="0"/>
          </a:p>
          <a:p>
            <a:pPr algn="just"/>
            <a:r>
              <a:rPr lang="es-CL" sz="1200" i="1" dirty="0"/>
              <a:t>"Esta tensión entre las demandas desde la universidad y el centro escolar impide a la FP sacar todo su potencial." (Bitácora de reflexión vinculadas a reuniones con  FP1)​. </a:t>
            </a:r>
          </a:p>
          <a:p>
            <a:pPr algn="just"/>
            <a:r>
              <a:rPr lang="es-CL" sz="1200" i="1" dirty="0"/>
              <a:t>"Los estudiantes en práctica viven tensiones entre las demandas de la universidad y las decisiones o directrices del colegio." (Bitácora de reflexión vinculadas a reuniones con  FP2)​. </a:t>
            </a:r>
            <a:endParaRPr lang="es-CL" dirty="0">
              <a:latin typeface="Nunito" pitchFamily="2" charset="0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3602BA4C-23B8-6A19-C32A-D49460C0169F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Principales resultados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61C5D33-6FE1-2A8B-E830-6662C140BBAD}"/>
              </a:ext>
            </a:extLst>
          </p:cNvPr>
          <p:cNvSpPr txBox="1"/>
          <p:nvPr/>
        </p:nvSpPr>
        <p:spPr>
          <a:xfrm>
            <a:off x="690882" y="4798477"/>
            <a:ext cx="10002518" cy="196977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CL" sz="1200" b="1" dirty="0">
                <a:solidFill>
                  <a:schemeClr val="tx1"/>
                </a:solidFill>
                <a:latin typeface="+mj-lt"/>
              </a:rPr>
              <a:t>Cat</a:t>
            </a:r>
            <a:r>
              <a:rPr lang="es-CL" b="1" dirty="0">
                <a:solidFill>
                  <a:schemeClr val="tx1"/>
                </a:solidFill>
                <a:latin typeface="+mj-lt"/>
              </a:rPr>
              <a:t>egoría. Tensiones</a:t>
            </a:r>
            <a:r>
              <a:rPr lang="es-CL" b="1" dirty="0">
                <a:solidFill>
                  <a:schemeClr val="tx1"/>
                </a:solidFill>
                <a:effectLst/>
                <a:latin typeface="+mj-lt"/>
              </a:rPr>
              <a:t> entre enfoques directivos y reflexivos de </a:t>
            </a:r>
            <a:r>
              <a:rPr lang="es-CL" b="1" dirty="0" err="1">
                <a:solidFill>
                  <a:schemeClr val="tx1"/>
                </a:solidFill>
                <a:effectLst/>
                <a:latin typeface="+mj-lt"/>
              </a:rPr>
              <a:t>supervisión</a:t>
            </a:r>
            <a:r>
              <a:rPr lang="es-CL" b="1" dirty="0">
                <a:solidFill>
                  <a:schemeClr val="tx1"/>
                </a:solidFill>
                <a:effectLst/>
                <a:latin typeface="+mj-lt"/>
              </a:rPr>
              <a:t>.</a:t>
            </a:r>
            <a:endParaRPr lang="es-CL" b="1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s-CL" sz="1200" dirty="0">
                <a:latin typeface="+mj-lt"/>
              </a:rPr>
              <a:t>A partir de los datos se identifican </a:t>
            </a:r>
            <a:r>
              <a:rPr lang="es-CL" sz="1200" dirty="0">
                <a:solidFill>
                  <a:schemeClr val="tx1"/>
                </a:solidFill>
                <a:latin typeface="+mj-lt"/>
              </a:rPr>
              <a:t>5 subcategorías: 1) Enfoque directivo. Control de las decisiones pedagógicas; 2) Enfoque reflexivo. Espacios para la toma de decisiones del FP; 3) Tensión. Planificación como herramienta de supervisión; 4)Tensión. Expectativas institucionales versus aprendizajes significativos ;5) Resistencia al cambio. Enfoques tradicionales versus prácticas innovadora</a:t>
            </a:r>
            <a:r>
              <a:rPr lang="es-CL" sz="1200" dirty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es-CL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/>
            <a:r>
              <a:rPr lang="es-CL" sz="1200" b="1" dirty="0">
                <a:solidFill>
                  <a:schemeClr val="accent1"/>
                </a:solidFill>
                <a:latin typeface="+mj-lt"/>
              </a:rPr>
              <a:t>2) Enfoque reflexivo. Espacios para la toma de decisiones del FP.  </a:t>
            </a:r>
            <a:r>
              <a:rPr lang="es-CL" sz="1200" dirty="0">
                <a:solidFill>
                  <a:schemeClr val="tx1"/>
                </a:solidFill>
                <a:latin typeface="+mj-lt"/>
              </a:rPr>
              <a:t>Se promueve un enfoque reflexivo en el que la Profesora supervisora) alienta a la FP a tomar decisiones autónomas. Esto se logra a través de la orientación y el análisis conjunto, permitiendo que la FP gestione soluciones a los problemas y reflexione sobre sus aprendizajes. "Estoy satisfecha que, a partir de la reflexión que tuvimos la semana pasada, ella haya gestionado la solución."  "La reflexión junto a los estudiantes se convirtió en una experiencia enriquecedora."</a:t>
            </a:r>
            <a:r>
              <a:rPr lang="es-CL" sz="1200" i="1" dirty="0">
                <a:latin typeface="+mj-lt"/>
              </a:rPr>
              <a:t> (Bitácora de reflexión vinculadas a reuniones con  FP2)​</a:t>
            </a:r>
            <a:endParaRPr lang="es-CL" sz="1200" dirty="0">
              <a:solidFill>
                <a:schemeClr val="tx1"/>
              </a:solidFill>
              <a:latin typeface="Nun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27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69C3AF7D-9801-A39C-7289-BE4164C42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CE604E61-E57C-5468-A42E-36F5E4F5279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600" y="18465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2DCBE947-7A3E-BEB4-1060-A681D44DC423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4D40F081-DC0F-AA40-069C-F138327C6318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300" b="1" dirty="0">
                <a:solidFill>
                  <a:srgbClr val="5599B4"/>
                </a:solidFill>
                <a:latin typeface="Nunito"/>
              </a:rPr>
              <a:t>Conclusiones y aporte para la formación inicial docente en matemática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9A2A19D-E7EA-56FB-B456-F35E91D12A7A}"/>
              </a:ext>
            </a:extLst>
          </p:cNvPr>
          <p:cNvSpPr txBox="1"/>
          <p:nvPr/>
        </p:nvSpPr>
        <p:spPr>
          <a:xfrm>
            <a:off x="977118" y="1111167"/>
            <a:ext cx="9652782" cy="18158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b="1" dirty="0"/>
              <a:t>Resistencias socioculturales</a:t>
            </a:r>
            <a:r>
              <a:rPr lang="es-CL" dirty="0"/>
              <a:t>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s-CL" dirty="0"/>
              <a:t>Las resistencias socioculturales en los contextos escolares reflejan un predominio de enfoques tradicionales que priorizan el cumplimiento de objetivos inmediatos, como evaluaciones estandarizadas, sobre la innovación y el aprendizaje profundo. </a:t>
            </a:r>
            <a:r>
              <a:rPr lang="es-CL" b="1" u="sng" dirty="0"/>
              <a:t>Esto limita la autonomía y el potencial creativo de los profesores en formación (FP).</a:t>
            </a:r>
          </a:p>
          <a:p>
            <a:endParaRPr lang="es-CL" b="1" u="sng" dirty="0"/>
          </a:p>
          <a:p>
            <a:pPr marL="285750" indent="-285750">
              <a:buFont typeface="Wingdings" pitchFamily="2" charset="2"/>
              <a:buChar char="v"/>
            </a:pPr>
            <a:r>
              <a:rPr lang="es-CL" dirty="0"/>
              <a:t>La falta de integración de herramientas TIC y el control rígido de las decisiones pedagógicas por parte de los profesores colaboradores (PC) perpetúan prácticas tradicionales, dificultando la incorporación de estrategias reflexivas e innovadoras en la enseñanza..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95FBD0E-CC20-3DCE-420A-096FB0058130}"/>
              </a:ext>
            </a:extLst>
          </p:cNvPr>
          <p:cNvSpPr txBox="1"/>
          <p:nvPr/>
        </p:nvSpPr>
        <p:spPr>
          <a:xfrm>
            <a:off x="954518" y="3071123"/>
            <a:ext cx="9652782" cy="16004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b="1" dirty="0"/>
              <a:t>Tensiones entre enfoques directivos y reflexivos</a:t>
            </a:r>
            <a:r>
              <a:rPr lang="es-CL" dirty="0"/>
              <a:t>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s-CL" dirty="0"/>
              <a:t>Existe un choque constante entre las demandas directivas del centro escolar, que buscan cumplimiento de currículos y evaluaciones, y los enfoques reflexivos promovidos por la universidad, que buscan formar docentes autónomos y críticos.</a:t>
            </a:r>
          </a:p>
          <a:p>
            <a:endParaRPr lang="es-CL" dirty="0"/>
          </a:p>
          <a:p>
            <a:pPr marL="285750" indent="-285750">
              <a:buFont typeface="Wingdings" pitchFamily="2" charset="2"/>
              <a:buChar char="v"/>
            </a:pPr>
            <a:r>
              <a:rPr lang="es-CL" dirty="0"/>
              <a:t>Las FP se encuentran en una posición intermedia, intentando satisfacer ambas expectativas, lo que genera tensiones en su desarrollo profesional y en su capacidad para implementar cambios significativos en sus prácticas.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1EEAA5A-86AB-AC8F-2B2D-9B5DC4B56D3C}"/>
              </a:ext>
            </a:extLst>
          </p:cNvPr>
          <p:cNvSpPr txBox="1"/>
          <p:nvPr/>
        </p:nvSpPr>
        <p:spPr>
          <a:xfrm>
            <a:off x="954518" y="5072912"/>
            <a:ext cx="9675382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b="1" dirty="0"/>
              <a:t>Síntesis</a:t>
            </a:r>
            <a:endParaRPr lang="es-CL" dirty="0"/>
          </a:p>
          <a:p>
            <a:pPr>
              <a:buFont typeface="Arial" panose="020B0604020202020204" pitchFamily="34" charset="0"/>
              <a:buChar char="•"/>
            </a:pPr>
            <a:r>
              <a:rPr lang="es-CL" dirty="0"/>
              <a:t>Las tensiones y resistencias destacan la </a:t>
            </a:r>
            <a:r>
              <a:rPr lang="es-CL" b="1" u="sng" dirty="0"/>
              <a:t>necesidad de equilibrar las demandas institucionales con oportunidades para la reflexión y la innovación pedagógica. </a:t>
            </a:r>
            <a:r>
              <a:rPr lang="es-CL" dirty="0"/>
              <a:t>Esto incluye promover espacios de diálogo entre universidad y centro escolar.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L" dirty="0"/>
              <a:t>La planificación escrita, el uso de TIC y las estrategias reflexivas pueden actuar como herramientas clave para </a:t>
            </a:r>
            <a:r>
              <a:rPr lang="es-CL" b="1" u="sng" dirty="0">
                <a:solidFill>
                  <a:schemeClr val="tx1"/>
                </a:solidFill>
              </a:rPr>
              <a:t>mediar entre los enfoques directivos y reflexivos, siempre que se alineen con los contextos escolares y las necesidades del estudiantado.</a:t>
            </a:r>
          </a:p>
        </p:txBody>
      </p:sp>
    </p:spTree>
    <p:extLst>
      <p:ext uri="{BB962C8B-B14F-4D97-AF65-F5344CB8AC3E}">
        <p14:creationId xmlns:p14="http://schemas.microsoft.com/office/powerpoint/2010/main" val="660900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F1B4D342-97D5-3904-EC88-22E348E61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91DCC160-6417-D2C5-2EF9-0DC3F4EA867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BF3585D5-82DD-F29E-572E-956263EBF232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E0B3727-2E58-76AB-6F12-410732F181AC}"/>
              </a:ext>
            </a:extLst>
          </p:cNvPr>
          <p:cNvSpPr txBox="1"/>
          <p:nvPr/>
        </p:nvSpPr>
        <p:spPr>
          <a:xfrm>
            <a:off x="690882" y="858574"/>
            <a:ext cx="9967593" cy="5594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9410" indent="-269875" algn="just">
              <a:lnSpc>
                <a:spcPct val="115000"/>
              </a:lnSpc>
            </a:pPr>
            <a:r>
              <a:rPr lang="es-CL" sz="1300" dirty="0">
                <a:latin typeface="+mj-lt"/>
              </a:rPr>
              <a:t>Curtis, G. A., &amp; </a:t>
            </a:r>
            <a:r>
              <a:rPr lang="es-CL" sz="1300" dirty="0" err="1">
                <a:latin typeface="+mj-lt"/>
              </a:rPr>
              <a:t>Gauna</a:t>
            </a:r>
            <a:r>
              <a:rPr lang="es-CL" sz="1300" dirty="0">
                <a:latin typeface="+mj-lt"/>
              </a:rPr>
              <a:t>, L. M. (2023). </a:t>
            </a:r>
            <a:r>
              <a:rPr lang="es-CL" sz="1300" i="1" dirty="0">
                <a:latin typeface="+mj-lt"/>
              </a:rPr>
              <a:t>Guía de preguntas aclaratorias y provocativas</a:t>
            </a:r>
            <a:r>
              <a:rPr lang="es-CL" sz="1300" dirty="0">
                <a:latin typeface="+mj-lt"/>
              </a:rPr>
              <a:t>. Pocket Guide </a:t>
            </a:r>
            <a:r>
              <a:rPr lang="es-CL" sz="1300" dirty="0" err="1">
                <a:latin typeface="+mj-lt"/>
              </a:rPr>
              <a:t>to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Probing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Questions</a:t>
            </a:r>
            <a:r>
              <a:rPr lang="es-CL" sz="1300" dirty="0">
                <a:latin typeface="+mj-lt"/>
              </a:rPr>
              <a:t>. Adaptado de Thompson-Grove y Frazer. Disponible en </a:t>
            </a:r>
            <a:r>
              <a:rPr lang="es-CL" sz="1300" dirty="0">
                <a:latin typeface="+mj-lt"/>
                <a:hlinkClick r:id="rId4"/>
              </a:rPr>
              <a:t>https://www.schoolreforminitiative.org/download/pocket-guide-to-probing-questions/</a:t>
            </a:r>
            <a:endParaRPr lang="es-CL" sz="1300" dirty="0">
              <a:latin typeface="+mj-lt"/>
            </a:endParaRPr>
          </a:p>
          <a:p>
            <a:pPr marL="359410" indent="-269875" algn="just">
              <a:lnSpc>
                <a:spcPct val="115000"/>
              </a:lnSpc>
            </a:pPr>
            <a:r>
              <a:rPr lang="es-CL" sz="1300" dirty="0">
                <a:latin typeface="+mj-lt"/>
              </a:rPr>
              <a:t>Hamilton, M. L., &amp; </a:t>
            </a:r>
            <a:r>
              <a:rPr lang="es-CL" sz="1300" dirty="0" err="1">
                <a:latin typeface="+mj-lt"/>
              </a:rPr>
              <a:t>Pinnegar</a:t>
            </a:r>
            <a:r>
              <a:rPr lang="es-CL" sz="1300" dirty="0">
                <a:latin typeface="+mj-lt"/>
              </a:rPr>
              <a:t>, S. (2014). </a:t>
            </a:r>
            <a:r>
              <a:rPr lang="es-CL" sz="1300" i="1" dirty="0" err="1">
                <a:latin typeface="+mj-lt"/>
              </a:rPr>
              <a:t>The</a:t>
            </a:r>
            <a:r>
              <a:rPr lang="es-CL" sz="1300" i="1" dirty="0">
                <a:latin typeface="+mj-lt"/>
              </a:rPr>
              <a:t> </a:t>
            </a:r>
            <a:r>
              <a:rPr lang="es-CL" sz="1300" i="1" dirty="0" err="1">
                <a:latin typeface="+mj-lt"/>
              </a:rPr>
              <a:t>value</a:t>
            </a:r>
            <a:r>
              <a:rPr lang="es-CL" sz="1300" i="1" dirty="0">
                <a:latin typeface="+mj-lt"/>
              </a:rPr>
              <a:t> </a:t>
            </a:r>
            <a:r>
              <a:rPr lang="es-CL" sz="1300" i="1" dirty="0" err="1">
                <a:latin typeface="+mj-lt"/>
              </a:rPr>
              <a:t>of</a:t>
            </a:r>
            <a:r>
              <a:rPr lang="es-CL" sz="1300" i="1" dirty="0">
                <a:latin typeface="+mj-lt"/>
              </a:rPr>
              <a:t> narrative in </a:t>
            </a:r>
            <a:r>
              <a:rPr lang="es-CL" sz="1300" i="1" dirty="0" err="1">
                <a:latin typeface="+mj-lt"/>
              </a:rPr>
              <a:t>self-study</a:t>
            </a:r>
            <a:r>
              <a:rPr lang="es-CL" sz="1300" dirty="0">
                <a:latin typeface="+mj-lt"/>
              </a:rPr>
              <a:t>. In </a:t>
            </a:r>
            <a:r>
              <a:rPr lang="es-CL" sz="1300" dirty="0" err="1">
                <a:latin typeface="+mj-lt"/>
              </a:rPr>
              <a:t>Loughran</a:t>
            </a:r>
            <a:r>
              <a:rPr lang="es-CL" sz="1300" dirty="0">
                <a:latin typeface="+mj-lt"/>
              </a:rPr>
              <a:t>, J., Hamilton, M. L., </a:t>
            </a:r>
            <a:r>
              <a:rPr lang="es-CL" sz="1300" dirty="0" err="1">
                <a:latin typeface="+mj-lt"/>
              </a:rPr>
              <a:t>LaBoskey</a:t>
            </a:r>
            <a:r>
              <a:rPr lang="es-CL" sz="1300" dirty="0">
                <a:latin typeface="+mj-lt"/>
              </a:rPr>
              <a:t>, V. K., &amp; Russell, T. (Eds.), </a:t>
            </a:r>
            <a:r>
              <a:rPr lang="es-CL" sz="1300" i="1" dirty="0">
                <a:latin typeface="+mj-lt"/>
              </a:rPr>
              <a:t>International </a:t>
            </a:r>
            <a:r>
              <a:rPr lang="es-CL" sz="1300" i="1" dirty="0" err="1">
                <a:latin typeface="+mj-lt"/>
              </a:rPr>
              <a:t>handbook</a:t>
            </a:r>
            <a:r>
              <a:rPr lang="es-CL" sz="1300" i="1" dirty="0">
                <a:latin typeface="+mj-lt"/>
              </a:rPr>
              <a:t> </a:t>
            </a:r>
            <a:r>
              <a:rPr lang="es-CL" sz="1300" i="1" dirty="0" err="1">
                <a:latin typeface="+mj-lt"/>
              </a:rPr>
              <a:t>of</a:t>
            </a:r>
            <a:r>
              <a:rPr lang="es-CL" sz="1300" i="1" dirty="0">
                <a:latin typeface="+mj-lt"/>
              </a:rPr>
              <a:t> </a:t>
            </a:r>
            <a:r>
              <a:rPr lang="es-CL" sz="1300" i="1" dirty="0" err="1">
                <a:latin typeface="+mj-lt"/>
              </a:rPr>
              <a:t>self-study</a:t>
            </a:r>
            <a:r>
              <a:rPr lang="es-CL" sz="1300" i="1" dirty="0">
                <a:latin typeface="+mj-lt"/>
              </a:rPr>
              <a:t> </a:t>
            </a:r>
            <a:r>
              <a:rPr lang="es-CL" sz="1300" i="1" dirty="0" err="1">
                <a:latin typeface="+mj-lt"/>
              </a:rPr>
              <a:t>of</a:t>
            </a:r>
            <a:r>
              <a:rPr lang="es-CL" sz="1300" i="1" dirty="0">
                <a:latin typeface="+mj-lt"/>
              </a:rPr>
              <a:t> </a:t>
            </a:r>
            <a:r>
              <a:rPr lang="es-CL" sz="1300" i="1" dirty="0" err="1">
                <a:latin typeface="+mj-lt"/>
              </a:rPr>
              <a:t>teaching</a:t>
            </a:r>
            <a:r>
              <a:rPr lang="es-CL" sz="1300" i="1" dirty="0">
                <a:latin typeface="+mj-lt"/>
              </a:rPr>
              <a:t> and </a:t>
            </a:r>
            <a:r>
              <a:rPr lang="es-CL" sz="1300" i="1" dirty="0" err="1">
                <a:latin typeface="+mj-lt"/>
              </a:rPr>
              <a:t>teacher</a:t>
            </a:r>
            <a:r>
              <a:rPr lang="es-CL" sz="1300" i="1" dirty="0">
                <a:latin typeface="+mj-lt"/>
              </a:rPr>
              <a:t> </a:t>
            </a:r>
            <a:r>
              <a:rPr lang="es-CL" sz="1300" i="1" dirty="0" err="1">
                <a:latin typeface="+mj-lt"/>
              </a:rPr>
              <a:t>education</a:t>
            </a:r>
            <a:r>
              <a:rPr lang="es-CL" sz="1300" i="1" dirty="0">
                <a:latin typeface="+mj-lt"/>
              </a:rPr>
              <a:t> </a:t>
            </a:r>
            <a:r>
              <a:rPr lang="es-CL" sz="1300" i="1" dirty="0" err="1">
                <a:latin typeface="+mj-lt"/>
              </a:rPr>
              <a:t>practices</a:t>
            </a:r>
            <a:r>
              <a:rPr lang="es-CL" sz="1300" dirty="0">
                <a:latin typeface="+mj-lt"/>
              </a:rPr>
              <a:t> (Vol. 2, pp. 235-282). Springer.</a:t>
            </a:r>
            <a:endParaRPr lang="en-US" sz="1300" dirty="0">
              <a:latin typeface="+mj-lt"/>
              <a:ea typeface="Calibri" panose="020F0502020204030204" pitchFamily="34" charset="0"/>
            </a:endParaRPr>
          </a:p>
          <a:p>
            <a:pPr marL="359410" indent="-269875" algn="just">
              <a:lnSpc>
                <a:spcPct val="115000"/>
              </a:lnSpc>
            </a:pPr>
            <a:r>
              <a:rPr lang="en-US" sz="13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LaBoskey</a:t>
            </a:r>
            <a:r>
              <a:rPr lang="en-US" sz="13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V. K. (2004). The methodology of self-study and its theoretical underpinnings. </a:t>
            </a:r>
            <a:r>
              <a:rPr lang="en-US" sz="13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En</a:t>
            </a:r>
            <a:r>
              <a:rPr lang="en-US" sz="13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 J. J. Loughran, M. L. Hamilton, V. K. </a:t>
            </a:r>
            <a:r>
              <a:rPr lang="en-US" sz="13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LaBoskey</a:t>
            </a:r>
            <a:r>
              <a:rPr lang="en-US" sz="13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&amp; T. Russell (Eds.), International handbook of self-study of teaching and teacher education practices (pp. 817-869). Springer.</a:t>
            </a:r>
          </a:p>
          <a:p>
            <a:pPr marL="359410" indent="-269875" algn="just">
              <a:lnSpc>
                <a:spcPct val="115000"/>
              </a:lnSpc>
            </a:pPr>
            <a:r>
              <a:rPr lang="en-US" sz="13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Martin, A. K., &amp; Russell, T. (2018). Supervising the practicum in teacher education: A self-study with a critical friend. </a:t>
            </a:r>
            <a:r>
              <a:rPr lang="en-US" sz="13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Studying Teacher Education, 14</a:t>
            </a:r>
            <a:r>
              <a:rPr lang="en-US" sz="13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(3), 331–342. </a:t>
            </a:r>
            <a:r>
              <a:rPr lang="en-US" sz="13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hlinkClick r:id="rId5"/>
              </a:rPr>
              <a:t>https://doi.org/10.1080/17425964.2018.1541286</a:t>
            </a:r>
            <a:endParaRPr lang="es-CL" sz="1300" dirty="0">
              <a:latin typeface="+mj-lt"/>
            </a:endParaRPr>
          </a:p>
          <a:p>
            <a:pPr marL="359410" indent="-269875" algn="just">
              <a:lnSpc>
                <a:spcPct val="115000"/>
              </a:lnSpc>
            </a:pPr>
            <a:r>
              <a:rPr lang="es-CL" sz="1300" dirty="0">
                <a:latin typeface="+mj-lt"/>
              </a:rPr>
              <a:t>Mena, J., &amp; Russell, T. (2016). </a:t>
            </a:r>
            <a:r>
              <a:rPr lang="es-CL" sz="1300" dirty="0" err="1">
                <a:latin typeface="+mj-lt"/>
              </a:rPr>
              <a:t>The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complexities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of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teaching</a:t>
            </a:r>
            <a:r>
              <a:rPr lang="es-CL" sz="1300" dirty="0">
                <a:latin typeface="+mj-lt"/>
              </a:rPr>
              <a:t>: </a:t>
            </a:r>
            <a:r>
              <a:rPr lang="es-CL" sz="1300" dirty="0" err="1">
                <a:latin typeface="+mj-lt"/>
              </a:rPr>
              <a:t>Critical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friendship</a:t>
            </a:r>
            <a:r>
              <a:rPr lang="es-CL" sz="1300" dirty="0">
                <a:latin typeface="+mj-lt"/>
              </a:rPr>
              <a:t> and </a:t>
            </a:r>
            <a:r>
              <a:rPr lang="es-CL" sz="1300" dirty="0" err="1">
                <a:latin typeface="+mj-lt"/>
              </a:rPr>
              <a:t>the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self-study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community</a:t>
            </a:r>
            <a:r>
              <a:rPr lang="es-CL" sz="1300" dirty="0">
                <a:latin typeface="+mj-lt"/>
              </a:rPr>
              <a:t>. En </a:t>
            </a:r>
            <a:r>
              <a:rPr lang="es-CL" sz="1300" dirty="0" err="1">
                <a:latin typeface="+mj-lt"/>
              </a:rPr>
              <a:t>Proceedings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of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the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Annual</a:t>
            </a:r>
            <a:r>
              <a:rPr lang="es-CL" sz="1300" dirty="0">
                <a:latin typeface="+mj-lt"/>
              </a:rPr>
              <a:t> Meeting </a:t>
            </a:r>
            <a:r>
              <a:rPr lang="es-CL" sz="1300" dirty="0" err="1">
                <a:latin typeface="+mj-lt"/>
              </a:rPr>
              <a:t>of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the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Self-Study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of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Teacher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Education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Practices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Special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Interest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Group</a:t>
            </a:r>
            <a:r>
              <a:rPr lang="es-CL" sz="1300" dirty="0">
                <a:latin typeface="+mj-lt"/>
              </a:rPr>
              <a:t>.</a:t>
            </a:r>
            <a:endParaRPr lang="en-US" sz="13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359410" indent="-269875" algn="just">
              <a:lnSpc>
                <a:spcPct val="115000"/>
              </a:lnSpc>
            </a:pPr>
            <a:r>
              <a:rPr lang="es-CL" sz="1300" dirty="0">
                <a:latin typeface="+mj-lt"/>
              </a:rPr>
              <a:t>Ministerio de Educación de Chile. (2021). Estándares de la profesión docente: Carreras de pedagogía en matemática educación media. Centro de Perfeccionamiento, Experimentación e Investigaciones Pedagógicas (CPEIP). </a:t>
            </a:r>
            <a:r>
              <a:rPr lang="es-CL" sz="1300" dirty="0"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https://bibliotecadigital.mineduc.cl/handle/20.500.12365/17598</a:t>
            </a:r>
            <a:endParaRPr lang="es-CL" sz="1300" dirty="0">
              <a:effectLst/>
              <a:latin typeface="+mj-lt"/>
              <a:ea typeface="Arial" panose="020B0604020202020204" pitchFamily="34" charset="0"/>
            </a:endParaRPr>
          </a:p>
          <a:p>
            <a:pPr marL="359410" indent="-269875" algn="just">
              <a:lnSpc>
                <a:spcPct val="115000"/>
              </a:lnSpc>
            </a:pPr>
            <a:r>
              <a:rPr lang="en-US" sz="1300" dirty="0" err="1">
                <a:effectLst/>
                <a:latin typeface="+mj-lt"/>
                <a:ea typeface="Arial" panose="020B0604020202020204" pitchFamily="34" charset="0"/>
              </a:rPr>
              <a:t>Pinnegar</a:t>
            </a:r>
            <a:r>
              <a:rPr lang="en-US" sz="1300" dirty="0">
                <a:effectLst/>
                <a:latin typeface="+mj-lt"/>
                <a:ea typeface="Arial" panose="020B0604020202020204" pitchFamily="34" charset="0"/>
              </a:rPr>
              <a:t>, S., &amp; Hamilton, M. L. (2009). </a:t>
            </a:r>
            <a:r>
              <a:rPr lang="en-US" sz="1300" i="1" dirty="0">
                <a:effectLst/>
                <a:latin typeface="+mj-lt"/>
                <a:ea typeface="Arial" panose="020B0604020202020204" pitchFamily="34" charset="0"/>
              </a:rPr>
              <a:t>Self-study of practice as a genre of qualitative research: Theory, methodology, and practice</a:t>
            </a:r>
            <a:r>
              <a:rPr lang="en-US" sz="1300" dirty="0">
                <a:effectLst/>
                <a:latin typeface="+mj-lt"/>
                <a:ea typeface="Arial" panose="020B0604020202020204" pitchFamily="34" charset="0"/>
              </a:rPr>
              <a:t>. </a:t>
            </a:r>
            <a:r>
              <a:rPr lang="es-CL" sz="1300" dirty="0">
                <a:effectLst/>
                <a:latin typeface="+mj-lt"/>
                <a:ea typeface="Arial" panose="020B0604020202020204" pitchFamily="34" charset="0"/>
              </a:rPr>
              <a:t>Springer </a:t>
            </a:r>
            <a:r>
              <a:rPr lang="es-CL" sz="1300" dirty="0" err="1">
                <a:effectLst/>
                <a:latin typeface="+mj-lt"/>
                <a:ea typeface="Arial" panose="020B0604020202020204" pitchFamily="34" charset="0"/>
              </a:rPr>
              <a:t>Science+Business</a:t>
            </a:r>
            <a:r>
              <a:rPr lang="es-CL" sz="1300" dirty="0">
                <a:effectLst/>
                <a:latin typeface="+mj-lt"/>
                <a:ea typeface="Arial" panose="020B0604020202020204" pitchFamily="34" charset="0"/>
              </a:rPr>
              <a:t> Media. </a:t>
            </a:r>
            <a:r>
              <a:rPr lang="es-MX" sz="1300" u="sng" dirty="0">
                <a:solidFill>
                  <a:srgbClr val="0000FF"/>
                </a:solidFill>
                <a:effectLst/>
                <a:latin typeface="+mj-lt"/>
                <a:ea typeface="Arial" panose="020B0604020202020204" pitchFamily="34" charset="0"/>
                <a:hlinkClick r:id="rId7"/>
              </a:rPr>
              <a:t>https://doi.org/10.1007/978-1-4020-9512-2</a:t>
            </a:r>
            <a:endParaRPr lang="es-CL" sz="1300" dirty="0">
              <a:effectLst/>
              <a:latin typeface="+mj-lt"/>
              <a:ea typeface="Arial" panose="020B0604020202020204" pitchFamily="34" charset="0"/>
            </a:endParaRPr>
          </a:p>
          <a:p>
            <a:pPr marL="359410" indent="-269875" algn="just">
              <a:lnSpc>
                <a:spcPct val="115000"/>
              </a:lnSpc>
            </a:pPr>
            <a:r>
              <a:rPr lang="es-ES" sz="1300" dirty="0" err="1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Ruffinelli</a:t>
            </a:r>
            <a:r>
              <a:rPr lang="es-ES" sz="13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A., Morales, A., Montoya, S., Fuenzalida, C., Rodríguez, C., López, P., &amp; González, C. (2020). Tutorías de prácticas: Representaciones acerca del rol del tutor y las estrategias pedagógicas. </a:t>
            </a:r>
            <a:r>
              <a:rPr lang="es-ES" sz="1300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Perspectiva Educacional, 59</a:t>
            </a:r>
            <a:r>
              <a:rPr lang="es-ES" sz="13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(1). </a:t>
            </a:r>
            <a:r>
              <a:rPr lang="en-US" sz="1300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hlinkClick r:id="rId8"/>
              </a:rPr>
              <a:t>https://doi.org/10.4151/07189729-vol.59-iss.1-art.1004</a:t>
            </a:r>
            <a:endParaRPr lang="es-CL" sz="1300" dirty="0">
              <a:latin typeface="+mj-lt"/>
            </a:endParaRPr>
          </a:p>
          <a:p>
            <a:pPr marL="359410" indent="-269875" algn="just">
              <a:lnSpc>
                <a:spcPct val="115000"/>
              </a:lnSpc>
            </a:pPr>
            <a:r>
              <a:rPr lang="es-CL" sz="1300" dirty="0" err="1">
                <a:latin typeface="+mj-lt"/>
              </a:rPr>
              <a:t>Schön</a:t>
            </a:r>
            <a:r>
              <a:rPr lang="es-CL" sz="1300" dirty="0">
                <a:latin typeface="+mj-lt"/>
              </a:rPr>
              <a:t>, D. A. (1983). </a:t>
            </a:r>
            <a:r>
              <a:rPr lang="es-CL" sz="1300" dirty="0" err="1">
                <a:latin typeface="+mj-lt"/>
              </a:rPr>
              <a:t>The</a:t>
            </a:r>
            <a:r>
              <a:rPr lang="es-CL" sz="1300" dirty="0">
                <a:latin typeface="+mj-lt"/>
              </a:rPr>
              <a:t> Reflective </a:t>
            </a:r>
            <a:r>
              <a:rPr lang="es-CL" sz="1300" dirty="0" err="1">
                <a:latin typeface="+mj-lt"/>
              </a:rPr>
              <a:t>Practitioner</a:t>
            </a:r>
            <a:r>
              <a:rPr lang="es-CL" sz="1300" dirty="0">
                <a:latin typeface="+mj-lt"/>
              </a:rPr>
              <a:t>: </a:t>
            </a:r>
            <a:r>
              <a:rPr lang="es-CL" sz="1300" dirty="0" err="1">
                <a:latin typeface="+mj-lt"/>
              </a:rPr>
              <a:t>How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professionals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think</a:t>
            </a:r>
            <a:r>
              <a:rPr lang="es-CL" sz="1300" dirty="0">
                <a:latin typeface="+mj-lt"/>
              </a:rPr>
              <a:t> in </a:t>
            </a:r>
            <a:r>
              <a:rPr lang="es-CL" sz="1300" dirty="0" err="1">
                <a:latin typeface="+mj-lt"/>
              </a:rPr>
              <a:t>action</a:t>
            </a:r>
            <a:r>
              <a:rPr lang="es-CL" sz="1300" dirty="0">
                <a:latin typeface="+mj-lt"/>
              </a:rPr>
              <a:t>. Basic </a:t>
            </a:r>
            <a:r>
              <a:rPr lang="es-CL" sz="1300" dirty="0" err="1">
                <a:latin typeface="+mj-lt"/>
              </a:rPr>
              <a:t>Books</a:t>
            </a:r>
            <a:r>
              <a:rPr lang="es-CL" sz="1300" dirty="0">
                <a:latin typeface="+mj-lt"/>
              </a:rPr>
              <a:t>.</a:t>
            </a:r>
          </a:p>
          <a:p>
            <a:pPr marL="359410" indent="-269875" algn="just">
              <a:lnSpc>
                <a:spcPct val="115000"/>
              </a:lnSpc>
            </a:pPr>
            <a:r>
              <a:rPr lang="es-CL" sz="1300" dirty="0" err="1">
                <a:latin typeface="+mj-lt"/>
              </a:rPr>
              <a:t>Schuck</a:t>
            </a:r>
            <a:r>
              <a:rPr lang="es-CL" sz="1300" dirty="0">
                <a:latin typeface="+mj-lt"/>
              </a:rPr>
              <a:t>, S., &amp; Russell, T. (2016). </a:t>
            </a:r>
            <a:r>
              <a:rPr lang="es-CL" sz="1300" dirty="0" err="1">
                <a:latin typeface="+mj-lt"/>
              </a:rPr>
              <a:t>Self-study</a:t>
            </a:r>
            <a:r>
              <a:rPr lang="es-CL" sz="1300" dirty="0">
                <a:latin typeface="+mj-lt"/>
              </a:rPr>
              <a:t>, </a:t>
            </a:r>
            <a:r>
              <a:rPr lang="es-CL" sz="1300" dirty="0" err="1">
                <a:latin typeface="+mj-lt"/>
              </a:rPr>
              <a:t>critical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friendship</a:t>
            </a:r>
            <a:r>
              <a:rPr lang="es-CL" sz="1300" dirty="0">
                <a:latin typeface="+mj-lt"/>
              </a:rPr>
              <a:t>, and </a:t>
            </a:r>
            <a:r>
              <a:rPr lang="es-CL" sz="1300" dirty="0" err="1">
                <a:latin typeface="+mj-lt"/>
              </a:rPr>
              <a:t>the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complexities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of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teacher</a:t>
            </a:r>
            <a:r>
              <a:rPr lang="es-CL" sz="1300" dirty="0">
                <a:latin typeface="+mj-lt"/>
              </a:rPr>
              <a:t> </a:t>
            </a:r>
            <a:r>
              <a:rPr lang="es-CL" sz="1300" dirty="0" err="1">
                <a:latin typeface="+mj-lt"/>
              </a:rPr>
              <a:t>education</a:t>
            </a:r>
            <a:r>
              <a:rPr lang="es-CL" sz="1300" dirty="0">
                <a:latin typeface="+mj-lt"/>
              </a:rPr>
              <a:t>. In T. Russell, R. Fuentealba, &amp; C. Hirmas (Eds.), Formadores de formadores, descubriendo la propia voz a través del </a:t>
            </a:r>
            <a:r>
              <a:rPr lang="es-CL" sz="1300" dirty="0" err="1">
                <a:latin typeface="+mj-lt"/>
              </a:rPr>
              <a:t>self-study</a:t>
            </a:r>
            <a:r>
              <a:rPr lang="es-CL" sz="1300" dirty="0">
                <a:latin typeface="+mj-lt"/>
              </a:rPr>
              <a:t> (pp. 117–147). Chile: OEI.</a:t>
            </a: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C7FDC8BC-A48C-BB67-4F56-0BB2EF8A8C32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Referencias</a:t>
            </a:r>
          </a:p>
        </p:txBody>
      </p:sp>
    </p:spTree>
    <p:extLst>
      <p:ext uri="{BB962C8B-B14F-4D97-AF65-F5344CB8AC3E}">
        <p14:creationId xmlns:p14="http://schemas.microsoft.com/office/powerpoint/2010/main" val="173841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Google Shape;346;p16" descr="Interfaz de usuario gráfica, Aplicación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4674</TotalTime>
  <Words>2238</Words>
  <Application>Microsoft Office PowerPoint</Application>
  <PresentationFormat>Widescreen</PresentationFormat>
  <Paragraphs>71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Arial</vt:lpstr>
      <vt:lpstr>Nunito</vt:lpstr>
      <vt:lpstr>Wingdings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Thomas Edward Peet Moraga (tomaspemora)</dc:creator>
  <cp:lastModifiedBy>Helena Loreto Montenegro Maggio (helena.montenegro)</cp:lastModifiedBy>
  <cp:revision>15</cp:revision>
  <dcterms:created xsi:type="dcterms:W3CDTF">2022-08-02T14:50:44Z</dcterms:created>
  <dcterms:modified xsi:type="dcterms:W3CDTF">2025-01-07T09:40:36Z</dcterms:modified>
</cp:coreProperties>
</file>