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98" r:id="rId4"/>
    <p:sldId id="299" r:id="rId5"/>
    <p:sldId id="300" r:id="rId6"/>
    <p:sldId id="302" r:id="rId7"/>
    <p:sldId id="303" r:id="rId8"/>
    <p:sldId id="27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GZjRwQ5hsWurLRDtszvFQJZbC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ic matematica" initials="" lastIdx="2" clrIdx="0"/>
  <p:cmAuthor id="1" name="CARLOS ROJAS" initials="" lastIdx="1" clrIdx="1"/>
  <p:cmAuthor id="2" name="Helena Loreto Montenegr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7B0A1-1E53-4486-91FF-E53DDF23C9CA}">
  <a:tblStyle styleId="{E2A7B0A1-1E53-4486-91FF-E53DDF23C9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04d73db7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2704d73db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3219210-B1BA-3B8D-482A-3F8D9614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D937153F-FBC4-6894-43F6-B8648714F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4C4043D9-3BB2-B9A1-BCB6-ADDABB22F3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936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B640893-CFE7-1E50-0C71-450F4B95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1478D1FA-E407-8FCB-7675-87072689C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56C51DC2-8E52-32DB-9AB5-2EB32BD62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28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CD8F7A44-92F2-6336-502F-C2CAA185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7CA4D69E-9788-CB90-9CFB-B90725CF1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B5045738-0A93-E2A8-4A59-470155569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41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19F3FD9C-D0D3-FE39-2C7B-A003D3528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C9A3ACA5-DE7B-AC71-566C-8A4BA95B5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18AD4B96-880B-B92F-BE4A-576DAB823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22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56036F4A-8C00-98DA-B728-8EB9C35A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BDD98A67-FD4B-DC78-CBE6-07021568E9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292FDD7C-7462-3193-2A88-0FE3266D48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37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MM-en-blanco">
  <p:cSld name="CMM-en-blanc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xeter.ac.uk/research/groups/education/pmej/pome40/index.html" TargetMode="External"/><Relationship Id="rId4" Type="http://schemas.openxmlformats.org/officeDocument/2006/relationships/hyperlink" Target="https://doi.org/10.1007/s10857-018-9414-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704d73db7f_0_12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704d73db7f_0_12"/>
          <p:cNvSpPr/>
          <p:nvPr/>
        </p:nvSpPr>
        <p:spPr>
          <a:xfrm>
            <a:off x="4296792" y="887767"/>
            <a:ext cx="5397600" cy="34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704d73db7f_0_12"/>
          <p:cNvSpPr/>
          <p:nvPr/>
        </p:nvSpPr>
        <p:spPr>
          <a:xfrm>
            <a:off x="9610725" y="6029325"/>
            <a:ext cx="762000" cy="7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2704d73db7f_0_12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6859" y="6141388"/>
            <a:ext cx="693518" cy="505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E40C965-7389-C44A-3E12-C7A366ACDF78}"/>
              </a:ext>
            </a:extLst>
          </p:cNvPr>
          <p:cNvSpPr/>
          <p:nvPr/>
        </p:nvSpPr>
        <p:spPr>
          <a:xfrm>
            <a:off x="679010" y="6029325"/>
            <a:ext cx="10728356" cy="74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BE82819-54E0-FD26-659C-436B1ECCF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95" y="6111172"/>
            <a:ext cx="5612130" cy="617220"/>
          </a:xfrm>
          <a:prstGeom prst="rect">
            <a:avLst/>
          </a:prstGeom>
        </p:spPr>
      </p:pic>
      <p:sp>
        <p:nvSpPr>
          <p:cNvPr id="5" name="Google Shape;166;p30">
            <a:extLst>
              <a:ext uri="{FF2B5EF4-FFF2-40B4-BE49-F238E27FC236}">
                <a16:creationId xmlns:a16="http://schemas.microsoft.com/office/drawing/2014/main" id="{CC688BC1-4A53-5194-8109-CD3860233010}"/>
              </a:ext>
            </a:extLst>
          </p:cNvPr>
          <p:cNvSpPr txBox="1"/>
          <p:nvPr/>
        </p:nvSpPr>
        <p:spPr>
          <a:xfrm>
            <a:off x="924850" y="649600"/>
            <a:ext cx="102417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br>
              <a:rPr lang="es-CL" sz="2700" b="1" i="0" u="none" strike="noStrike" cap="none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3600" b="1" dirty="0">
                <a:solidFill>
                  <a:srgbClr val="5599B4"/>
                </a:solidFill>
                <a:latin typeface="Nunito"/>
                <a:sym typeface="Nunito"/>
              </a:rPr>
              <a:t>Historia y Reflexión de una </a:t>
            </a:r>
            <a:r>
              <a:rPr lang="es-ES" sz="3600" b="1" i="1" dirty="0">
                <a:solidFill>
                  <a:srgbClr val="5599B4"/>
                </a:solidFill>
                <a:latin typeface="Nunito"/>
                <a:sym typeface="Nunito"/>
              </a:rPr>
              <a:t>Living </a:t>
            </a:r>
            <a:r>
              <a:rPr lang="es-ES" sz="3600" b="1" i="1" dirty="0" err="1">
                <a:solidFill>
                  <a:srgbClr val="5599B4"/>
                </a:solidFill>
                <a:latin typeface="Nunito"/>
                <a:sym typeface="Nunito"/>
              </a:rPr>
              <a:t>Contradiction</a:t>
            </a:r>
            <a:r>
              <a:rPr lang="es-ES" sz="3600" b="1" i="1" dirty="0">
                <a:solidFill>
                  <a:srgbClr val="5599B4"/>
                </a:solidFill>
                <a:latin typeface="Nunito"/>
                <a:sym typeface="Nunito"/>
              </a:rPr>
              <a:t> </a:t>
            </a:r>
            <a:r>
              <a:rPr lang="es-ES" sz="3600" b="1" dirty="0">
                <a:solidFill>
                  <a:srgbClr val="5599B4"/>
                </a:solidFill>
                <a:latin typeface="Nunito"/>
                <a:sym typeface="Nunito"/>
              </a:rPr>
              <a:t>de una Formadora de Profesores de Matemáticas</a:t>
            </a: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endParaRPr lang="es-CL" sz="1800" dirty="0">
              <a:solidFill>
                <a:srgbClr val="535353"/>
              </a:solidFill>
              <a:latin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  <a:t>Expositores: Paulina Serri</a:t>
            </a: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  <a:t>Institución: </a:t>
            </a:r>
            <a:r>
              <a:rPr lang="en-US" sz="1800" dirty="0">
                <a:solidFill>
                  <a:srgbClr val="535353"/>
                </a:solidFill>
                <a:latin typeface="Nunito"/>
                <a:sym typeface="Nunito"/>
              </a:rPr>
              <a:t>Universidad Finis Terrae</a:t>
            </a:r>
            <a:endParaRPr sz="1800" dirty="0">
              <a:solidFill>
                <a:srgbClr val="535353"/>
              </a:solidFill>
              <a:latin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endParaRPr lang="es-CL" sz="1800" b="0" i="0" u="none" strike="noStrike" cap="none" dirty="0">
              <a:solidFill>
                <a:srgbClr val="53535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endParaRPr sz="2700" b="1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33AD33-7A00-4FE8-AC5D-2B07EA7F3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4" y="33385"/>
            <a:ext cx="3207321" cy="1150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853D48-5295-4A77-F98D-DC6FBEEFF754}"/>
              </a:ext>
            </a:extLst>
          </p:cNvPr>
          <p:cNvSpPr txBox="1"/>
          <p:nvPr/>
        </p:nvSpPr>
        <p:spPr>
          <a:xfrm>
            <a:off x="602413" y="1474603"/>
            <a:ext cx="47951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La </a:t>
            </a:r>
            <a:r>
              <a:rPr lang="es-ES" sz="1600" b="1" dirty="0"/>
              <a:t>retroalimentación escrita </a:t>
            </a:r>
            <a:r>
              <a:rPr lang="es-ES" sz="1600" dirty="0"/>
              <a:t>es clave en la </a:t>
            </a:r>
            <a:r>
              <a:rPr lang="es-ES" sz="1600" b="1" dirty="0"/>
              <a:t>formación inicial docente</a:t>
            </a:r>
            <a:r>
              <a:rPr lang="es-ES" sz="1600" dirty="0"/>
              <a:t>. </a:t>
            </a:r>
          </a:p>
          <a:p>
            <a:pPr algn="just"/>
            <a:r>
              <a:rPr lang="es-ES" sz="1600" dirty="0"/>
              <a:t>Sin embargo, existe una </a:t>
            </a:r>
            <a:r>
              <a:rPr lang="es-ES" sz="1600" b="1" dirty="0"/>
              <a:t>brecha</a:t>
            </a:r>
            <a:r>
              <a:rPr lang="es-ES" sz="1600" dirty="0"/>
              <a:t> entre las intenciones pedagógicas de los formadores y sus prácticas reales. </a:t>
            </a:r>
          </a:p>
          <a:p>
            <a:pPr algn="just"/>
            <a:r>
              <a:rPr lang="es-ES" sz="1600" dirty="0"/>
              <a:t>Este estudio reflexiona sobre las </a:t>
            </a:r>
            <a:r>
              <a:rPr lang="es-ES" sz="1600" b="1" i="1" dirty="0"/>
              <a:t>living </a:t>
            </a:r>
            <a:r>
              <a:rPr lang="es-ES" sz="1600" b="1" i="1" dirty="0" err="1"/>
              <a:t>contradiction</a:t>
            </a:r>
            <a:r>
              <a:rPr lang="es-ES" sz="1600" b="1" i="1" dirty="0"/>
              <a:t> </a:t>
            </a:r>
            <a:r>
              <a:rPr lang="es-ES" sz="1600" dirty="0"/>
              <a:t>por una </a:t>
            </a:r>
            <a:r>
              <a:rPr lang="es-ES" sz="1600" b="1" dirty="0"/>
              <a:t>formadora de educadoras de matemáticas </a:t>
            </a:r>
            <a:r>
              <a:rPr lang="es-ES" sz="1600" dirty="0"/>
              <a:t>y su proceso de </a:t>
            </a:r>
            <a:r>
              <a:rPr lang="es-ES" sz="1600" b="1" dirty="0"/>
              <a:t>transformación</a:t>
            </a:r>
            <a:r>
              <a:rPr lang="es-ES" sz="1600" dirty="0"/>
              <a:t> durante el </a:t>
            </a:r>
            <a:r>
              <a:rPr lang="es-ES" sz="1600" b="1" dirty="0"/>
              <a:t>análisis</a:t>
            </a:r>
            <a:r>
              <a:rPr lang="es-ES" sz="1600" dirty="0"/>
              <a:t> de sus propias </a:t>
            </a:r>
            <a:r>
              <a:rPr lang="es-ES" sz="1600" b="1" dirty="0"/>
              <a:t>retroalimentaciones</a:t>
            </a:r>
            <a:r>
              <a:rPr lang="es-ES" sz="1600" dirty="0"/>
              <a:t> escitas realizadas durante un año en dos desempeños realizados a</a:t>
            </a:r>
            <a:r>
              <a:rPr lang="es-ES" sz="1600" b="1" dirty="0"/>
              <a:t> sus estudiantes</a:t>
            </a:r>
            <a:r>
              <a:rPr lang="es-ES" sz="1600" dirty="0"/>
              <a:t>, en ellos analiza la realidad de su </a:t>
            </a:r>
            <a:r>
              <a:rPr lang="es-ES" sz="1600" b="1" dirty="0"/>
              <a:t>quehacer docente</a:t>
            </a:r>
            <a:r>
              <a:rPr lang="es-ES" sz="1600" dirty="0"/>
              <a:t>, su </a:t>
            </a:r>
            <a:r>
              <a:rPr lang="es-ES" sz="1600" b="1" dirty="0"/>
              <a:t>quiebre</a:t>
            </a:r>
            <a:r>
              <a:rPr lang="es-ES" sz="1600" dirty="0"/>
              <a:t> y </a:t>
            </a:r>
            <a:r>
              <a:rPr lang="es-ES" sz="1600" b="1" dirty="0"/>
              <a:t>tensiones</a:t>
            </a:r>
            <a:r>
              <a:rPr lang="es-ES" sz="1600" dirty="0"/>
              <a:t> en torno a su </a:t>
            </a:r>
            <a:r>
              <a:rPr lang="es-ES" sz="1600" b="1" dirty="0"/>
              <a:t>identidad</a:t>
            </a:r>
            <a:r>
              <a:rPr lang="es-ES" sz="1600" dirty="0"/>
              <a:t> y </a:t>
            </a:r>
            <a:r>
              <a:rPr lang="es-ES" sz="1600" b="1" dirty="0"/>
              <a:t>rol docente </a:t>
            </a:r>
            <a:r>
              <a:rPr lang="es-ES" sz="1600" dirty="0"/>
              <a:t>por medio del desarrollo de una </a:t>
            </a:r>
            <a:r>
              <a:rPr lang="es-ES" sz="1600" i="1" dirty="0"/>
              <a:t>living </a:t>
            </a:r>
            <a:r>
              <a:rPr lang="es-ES" sz="1600" i="1" dirty="0" err="1"/>
              <a:t>contradiction</a:t>
            </a:r>
            <a:r>
              <a:rPr lang="es-ES" sz="1600" i="1" dirty="0"/>
              <a:t> </a:t>
            </a:r>
            <a:r>
              <a:rPr lang="es-ES" sz="1600" dirty="0"/>
              <a:t>bajo la metodología de una </a:t>
            </a:r>
            <a:r>
              <a:rPr lang="es-ES" sz="1600" b="1" dirty="0"/>
              <a:t>intímate </a:t>
            </a:r>
            <a:r>
              <a:rPr lang="es-ES" sz="1600" b="1" dirty="0" err="1"/>
              <a:t>scholarship</a:t>
            </a:r>
            <a:r>
              <a:rPr lang="es-ES" sz="1600" b="1" dirty="0"/>
              <a:t> </a:t>
            </a: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4DA7281C-1EFF-2471-C1C2-2EB7A8DF819C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Contextualización del problema que se aborda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C66DCF-7AD7-4B13-B9C1-1A22333A3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49" y="257175"/>
            <a:ext cx="1603387" cy="5761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B484AF-A722-48F2-9B62-CAD817253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90" y="1474603"/>
            <a:ext cx="6068610" cy="47928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3F56D4A-7116-FD5E-7985-6B702275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D357FA01-33B8-3534-B3C9-8A59107EBC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56F88CAA-8CAA-097D-C5F9-1937B911A069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4C949F-CD00-3A9C-CD45-EB17AA19197E}"/>
              </a:ext>
            </a:extLst>
          </p:cNvPr>
          <p:cNvSpPr txBox="1"/>
          <p:nvPr/>
        </p:nvSpPr>
        <p:spPr>
          <a:xfrm>
            <a:off x="912031" y="1613118"/>
            <a:ext cx="5107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Se aborda el concepto de “</a:t>
            </a:r>
            <a:r>
              <a:rPr lang="es-ES" sz="1600" i="1" dirty="0"/>
              <a:t>living </a:t>
            </a:r>
            <a:r>
              <a:rPr lang="es-ES" sz="1600" i="1" dirty="0" err="1"/>
              <a:t>contradiction</a:t>
            </a:r>
            <a:r>
              <a:rPr lang="es-ES" sz="1600" dirty="0"/>
              <a:t>” (Whitehead, 1989), la identidad docente (</a:t>
            </a:r>
            <a:r>
              <a:rPr lang="es-ES" sz="1600" dirty="0" err="1"/>
              <a:t>Lasky</a:t>
            </a:r>
            <a:r>
              <a:rPr lang="es-ES" sz="1600" dirty="0"/>
              <a:t>, 2005) y la retroalimentación efectiva (</a:t>
            </a:r>
            <a:r>
              <a:rPr lang="es-ES" sz="1600" dirty="0" err="1"/>
              <a:t>Hattie</a:t>
            </a:r>
            <a:r>
              <a:rPr lang="es-ES" sz="1600" dirty="0"/>
              <a:t> &amp; </a:t>
            </a:r>
            <a:r>
              <a:rPr lang="es-ES" sz="1600" dirty="0" err="1"/>
              <a:t>Timperley</a:t>
            </a:r>
            <a:r>
              <a:rPr lang="es-ES" sz="1600" dirty="0"/>
              <a:t>, 2007). </a:t>
            </a:r>
          </a:p>
          <a:p>
            <a:pPr algn="just"/>
            <a:r>
              <a:rPr lang="es-ES" sz="1600" dirty="0"/>
              <a:t>La investigación se basa en teorías de autoestudio y metodologías reflexivas para mejorar la práctica docente.</a:t>
            </a: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9FB79F9-2721-A9FA-7704-DE6AA9D15B67}"/>
              </a:ext>
            </a:extLst>
          </p:cNvPr>
          <p:cNvSpPr txBox="1"/>
          <p:nvPr/>
        </p:nvSpPr>
        <p:spPr>
          <a:xfrm>
            <a:off x="1809750" y="369300"/>
            <a:ext cx="9405132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Marco referencial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CEAAC2-0E9F-4DF0-A7FB-780F08A2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49" y="257175"/>
            <a:ext cx="1603387" cy="5761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B83D82E-EF32-4D37-9480-55737AEA9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460" y="1480467"/>
            <a:ext cx="4249280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86FDA77D-9827-38FB-8824-3D53CCD3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3A6B177-D624-9212-BE50-5563196C75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3222263E-E038-93CB-3C43-785EE1042F83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11AD68-6BA7-1557-3040-E1BE2A2A87F3}"/>
              </a:ext>
            </a:extLst>
          </p:cNvPr>
          <p:cNvSpPr txBox="1"/>
          <p:nvPr/>
        </p:nvSpPr>
        <p:spPr>
          <a:xfrm>
            <a:off x="921555" y="1480467"/>
            <a:ext cx="4631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/>
              <a:t>Se empleó un enfoque de autoestudio (</a:t>
            </a:r>
            <a:r>
              <a:rPr lang="es-ES" sz="1800" dirty="0" err="1"/>
              <a:t>LaBoskey</a:t>
            </a:r>
            <a:r>
              <a:rPr lang="es-ES" sz="1800" dirty="0"/>
              <a:t>, 2007) basado en la reflexión crítica.</a:t>
            </a:r>
          </a:p>
          <a:p>
            <a:pPr algn="just"/>
            <a:r>
              <a:rPr lang="es-ES" sz="1800" dirty="0"/>
              <a:t>Se analizaron retroalimentaciones escritas en dos momentos, utilizando diarios reflexivos y revisión de literatura para guiar mejoras. 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Se adoptó una estructura de </a:t>
            </a:r>
            <a:r>
              <a:rPr lang="es-ES" sz="1800" dirty="0" err="1"/>
              <a:t>Feed</a:t>
            </a:r>
            <a:r>
              <a:rPr lang="es-ES" sz="1800" dirty="0"/>
              <a:t>-Up, </a:t>
            </a:r>
            <a:r>
              <a:rPr lang="es-ES" sz="1800" dirty="0" err="1"/>
              <a:t>Feed</a:t>
            </a:r>
            <a:r>
              <a:rPr lang="es-ES" sz="1800" dirty="0"/>
              <a:t>-Back y </a:t>
            </a:r>
            <a:r>
              <a:rPr lang="es-ES" sz="1800" dirty="0" err="1"/>
              <a:t>Feed</a:t>
            </a:r>
            <a:r>
              <a:rPr lang="es-ES" sz="1800" dirty="0"/>
              <a:t>-Forward (</a:t>
            </a:r>
            <a:r>
              <a:rPr lang="es-ES" sz="1800" dirty="0" err="1"/>
              <a:t>Kastberg</a:t>
            </a:r>
            <a:r>
              <a:rPr lang="es-ES" sz="1800" dirty="0"/>
              <a:t> et al., 2020).</a:t>
            </a: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588BF0CF-9126-1290-C8A7-79FB41B38538}"/>
              </a:ext>
            </a:extLst>
          </p:cNvPr>
          <p:cNvSpPr txBox="1"/>
          <p:nvPr/>
        </p:nvSpPr>
        <p:spPr>
          <a:xfrm>
            <a:off x="1619250" y="369300"/>
            <a:ext cx="9595632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Metodología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1E42C1-2A8F-40B8-9011-27F35C4DC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89" y="1480467"/>
            <a:ext cx="4370306" cy="42727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C7FE13-D80B-4837-AA73-CC0E03465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949" y="257175"/>
            <a:ext cx="1603387" cy="5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9FD31180-5ABF-6429-C086-4DBB6D8E9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213B31E-FCE1-C396-A12A-A8F129932B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149F7BD9-577D-ECA5-338E-64CF1C89B65B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DC28F8-F59D-7F8F-DE36-5168CD067FBA}"/>
              </a:ext>
            </a:extLst>
          </p:cNvPr>
          <p:cNvSpPr txBox="1"/>
          <p:nvPr/>
        </p:nvSpPr>
        <p:spPr>
          <a:xfrm>
            <a:off x="912031" y="1511109"/>
            <a:ext cx="46791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1800" dirty="0">
                <a:latin typeface="+mn-lt"/>
              </a:rPr>
              <a:t>Identificación de una ‘</a:t>
            </a:r>
            <a:r>
              <a:rPr lang="es-ES" sz="1800" i="1" dirty="0">
                <a:latin typeface="+mn-lt"/>
              </a:rPr>
              <a:t>living </a:t>
            </a:r>
            <a:r>
              <a:rPr lang="es-ES" sz="1800" i="1" dirty="0" err="1">
                <a:latin typeface="+mn-lt"/>
              </a:rPr>
              <a:t>contradiction</a:t>
            </a:r>
            <a:r>
              <a:rPr lang="es-ES" sz="1800" dirty="0">
                <a:latin typeface="+mn-lt"/>
              </a:rPr>
              <a:t>' entre ideales y práctica.</a:t>
            </a:r>
          </a:p>
          <a:p>
            <a:pPr algn="just"/>
            <a:endParaRPr lang="es-ES" sz="1800" dirty="0">
              <a:latin typeface="+mn-lt"/>
            </a:endParaRPr>
          </a:p>
          <a:p>
            <a:pPr algn="just"/>
            <a:r>
              <a:rPr lang="es-ES" sz="1800" dirty="0">
                <a:latin typeface="+mn-lt"/>
              </a:rPr>
              <a:t>2. Transformación de la retroalimentación escrita hacia una estructura más clara.</a:t>
            </a:r>
          </a:p>
          <a:p>
            <a:pPr algn="just"/>
            <a:endParaRPr lang="es-ES" sz="1800" dirty="0">
              <a:latin typeface="+mn-lt"/>
            </a:endParaRPr>
          </a:p>
          <a:p>
            <a:pPr algn="just"/>
            <a:r>
              <a:rPr lang="es-ES" sz="1800" dirty="0">
                <a:latin typeface="+mn-lt"/>
              </a:rPr>
              <a:t>3. Reconocimiento de la influencia de la identidad profesional y la vulnerabilidad en el desarrollo docente.</a:t>
            </a:r>
          </a:p>
          <a:p>
            <a:pPr algn="just"/>
            <a:endParaRPr lang="es-ES" sz="1800" dirty="0">
              <a:latin typeface="+mn-lt"/>
            </a:endParaRPr>
          </a:p>
          <a:p>
            <a:pPr algn="just"/>
            <a:r>
              <a:rPr lang="es-ES" sz="1800" dirty="0">
                <a:latin typeface="+mn-lt"/>
              </a:rPr>
              <a:t>4. Impacto positivo en la formación de futuros docentes a través de modelos prácticos más efectivos</a:t>
            </a:r>
            <a:r>
              <a:rPr lang="es-ES" dirty="0">
                <a:latin typeface="Nunito" pitchFamily="2" charset="0"/>
              </a:rPr>
              <a:t>.</a:t>
            </a: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3602BA4C-23B8-6A19-C32A-D49460C0169F}"/>
              </a:ext>
            </a:extLst>
          </p:cNvPr>
          <p:cNvSpPr txBox="1"/>
          <p:nvPr/>
        </p:nvSpPr>
        <p:spPr>
          <a:xfrm>
            <a:off x="-242568" y="386175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algn="ctr"/>
            <a:r>
              <a:rPr lang="es-CL" sz="2400" b="1" dirty="0">
                <a:solidFill>
                  <a:srgbClr val="5599B4"/>
                </a:solidFill>
                <a:latin typeface="Nunito"/>
              </a:rPr>
              <a:t>Principales resultados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93B233-B6D5-49D9-9452-285D5E9F0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1514217"/>
            <a:ext cx="3918732" cy="39462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6227A3-BFEC-478F-8426-0CA7DFF03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949" y="257175"/>
            <a:ext cx="1603387" cy="5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7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9C3AF7D-9801-A39C-7289-BE4164C42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E604E61-E57C-5468-A42E-36F5E4F527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2DCBE947-7A3E-BEB4-1060-A681D44DC423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13E8A6-F1A6-3DA6-EC84-1ABB614C3A8C}"/>
              </a:ext>
            </a:extLst>
          </p:cNvPr>
          <p:cNvSpPr txBox="1"/>
          <p:nvPr/>
        </p:nvSpPr>
        <p:spPr>
          <a:xfrm>
            <a:off x="1012478" y="1740163"/>
            <a:ext cx="48696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/>
              <a:t>La investigación destaca la importancia de la reflexión continua y la autoevaluación en la mejora de las prácticas docentes. 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Subraya el valor de aceptar vulnerabilidades como oportunidades de crecimiento profesional.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El rediseño de la retroalimentación puede impactar positivamente tanto en los docentes en formación como en sus futuras prácticas pedagógicas.</a:t>
            </a:r>
          </a:p>
          <a:p>
            <a:endParaRPr lang="es-CL" dirty="0"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4D40F081-DC0F-AA40-069C-F138327C6318}"/>
              </a:ext>
            </a:extLst>
          </p:cNvPr>
          <p:cNvSpPr txBox="1"/>
          <p:nvPr/>
        </p:nvSpPr>
        <p:spPr>
          <a:xfrm>
            <a:off x="40444" y="251092"/>
            <a:ext cx="9716737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algn="ctr"/>
            <a:r>
              <a:rPr lang="es-CL" sz="2300" b="1" dirty="0">
                <a:solidFill>
                  <a:srgbClr val="5599B4"/>
                </a:solidFill>
                <a:latin typeface="Nunito"/>
              </a:rPr>
              <a:t>Conclusiones y aporte para la formación inicial </a:t>
            </a:r>
          </a:p>
          <a:p>
            <a:pPr algn="ctr"/>
            <a:r>
              <a:rPr lang="es-CL" sz="2300" b="1" dirty="0">
                <a:solidFill>
                  <a:srgbClr val="5599B4"/>
                </a:solidFill>
                <a:latin typeface="Nunito"/>
              </a:rPr>
              <a:t>docente en matemática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0AAF52-D238-433A-ACD2-4BD75516E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49" y="257175"/>
            <a:ext cx="1603387" cy="5761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508998-0CA7-4F8A-880C-813A75032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252" y="1458408"/>
            <a:ext cx="4265994" cy="42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0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F1B4D342-97D5-3904-EC88-22E348E6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1DCC160-6417-D2C5-2EF9-0DC3F4EA86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BF3585D5-82DD-F29E-572E-956263EBF232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0B3727-2E58-76AB-6F12-410732F181AC}"/>
              </a:ext>
            </a:extLst>
          </p:cNvPr>
          <p:cNvSpPr txBox="1"/>
          <p:nvPr/>
        </p:nvSpPr>
        <p:spPr>
          <a:xfrm>
            <a:off x="912030" y="1244050"/>
            <a:ext cx="9716737" cy="558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 indent="-449580">
              <a:lnSpc>
                <a:spcPct val="115000"/>
              </a:lnSpc>
            </a:pP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Hattie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J., &amp;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Timperley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H. (2007). El poder de la retroalimentación. Revista de Investigación Educativa, 77, 81–112. Hudson, P. (2016). Identificar las observaciones de los mentores para proporcionar retroalimentación. Profesores y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Enseñanza:Teoría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 Práctica, 22, 219–234.</a:t>
            </a:r>
          </a:p>
          <a:p>
            <a:pPr marL="629920" indent="-449580">
              <a:lnSpc>
                <a:spcPct val="115000"/>
              </a:lnSpc>
            </a:pP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Kastberg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S. E.,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Lischka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A. E., &amp;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Hillman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S. L. (2020).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Characterizing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mathematics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teacher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educators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’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written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feedback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prospective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teachers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Journal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Mathematics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Teacher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Education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23, 131-152. </a:t>
            </a:r>
            <a:r>
              <a:rPr lang="es-CL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https://doi.org/10.1007/s10857-018-9414-6</a:t>
            </a:r>
            <a:endParaRPr lang="es-CL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29920" indent="-449580">
              <a:lnSpc>
                <a:spcPct val="115000"/>
              </a:lnSpc>
            </a:pP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Lasky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S. (2005). A Sociocultural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Approach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Understanding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Teacher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Identity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Agency and Professional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Vulnerability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a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Context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Secondary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School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Reform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Teaching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Teacher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Education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vol. 21, p. 99-916.</a:t>
            </a:r>
          </a:p>
          <a:p>
            <a:pPr marL="629920" indent="-449580">
              <a:lnSpc>
                <a:spcPct val="115000"/>
              </a:lnSpc>
            </a:pP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Pinnegar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S. Hamilton, M. (2009)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Self-Study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as a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Genre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Qualitative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Research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Springer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Dordrecht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https://doi.org/10.1007/978-1-4020-9512-2</a:t>
            </a:r>
          </a:p>
          <a:p>
            <a:pPr marL="629920" indent="-449580">
              <a:lnSpc>
                <a:spcPct val="115000"/>
              </a:lnSpc>
            </a:pP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Suazo-Flores, E.,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Kastberg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E., Ward, J., Cox, D., &amp; Chapman, O. (2018). La indagación de los formadores de profesores de matemáticas sobre su práctica: Desentrañando metodologías para el crecimiento profesional y personal. En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Hodges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T. E., Roy, G. J., &amp; </a:t>
            </a:r>
            <a:r>
              <a:rPr lang="es-CL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Tyminski</a:t>
            </a:r>
            <a:r>
              <a:rPr lang="es-CL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A. M. (Eds.), Actas de la 40ª reunión anual del Capítulo Norteamericano del Grupo Internacional para la Psicología de la Educación Matemática (pp. 1469-1477). Universidad de Carolina del Sur y Universidad de Clemson.</a:t>
            </a:r>
          </a:p>
          <a:p>
            <a:pPr marL="629920" indent="-449580">
              <a:lnSpc>
                <a:spcPct val="115000"/>
              </a:lnSpc>
            </a:pP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Ward et al. (2023).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Unearthing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knowledge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mathematics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teacher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educator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mothers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Journeying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dehumanization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power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CL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Philosophy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Mathematics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Education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Journal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40</a:t>
            </a:r>
            <a:r>
              <a:rPr lang="es-C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CL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 </a:t>
            </a:r>
            <a:r>
              <a:rPr lang="es-CL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https://www.exeter.ac.uk/research/groups/education/pmej/pome40/index.html</a:t>
            </a:r>
            <a:endParaRPr lang="es-CL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29920" indent="-449580">
              <a:lnSpc>
                <a:spcPct val="115000"/>
              </a:lnSpc>
            </a:pPr>
            <a:r>
              <a:rPr lang="es-C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Whitehead, J. (1989). Crear una teoría educativa viva a partir de preguntas del tipo: "¿cómo puedo mejorar mi práctica?". Revista de Educación de Cambridge, 19, 41–52.</a:t>
            </a:r>
          </a:p>
          <a:p>
            <a:pPr marL="629920" indent="-449580">
              <a:lnSpc>
                <a:spcPct val="115000"/>
              </a:lnSpc>
            </a:pPr>
            <a:endParaRPr lang="es-CL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29920" indent="-449580">
              <a:lnSpc>
                <a:spcPct val="115000"/>
              </a:lnSpc>
            </a:pP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7FDC8BC-A48C-BB67-4F56-0BB2EF8A8C32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Referencias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7CBE59-FA31-4292-9B4E-7F4BB554B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49" y="257175"/>
            <a:ext cx="1603387" cy="5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1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6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BE483A-8CBD-43CA-8597-5B3B179D4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4" y="5276850"/>
            <a:ext cx="1603387" cy="576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772</Words>
  <Application>Microsoft Office PowerPoint</Application>
  <PresentationFormat>Panorámica</PresentationFormat>
  <Paragraphs>43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Nunito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Thomas Edward Peet Moraga (tomaspemora)</dc:creator>
  <cp:lastModifiedBy>Paulina Serri Cares</cp:lastModifiedBy>
  <cp:revision>10</cp:revision>
  <dcterms:created xsi:type="dcterms:W3CDTF">2022-08-02T14:50:44Z</dcterms:created>
  <dcterms:modified xsi:type="dcterms:W3CDTF">2024-12-31T01:39:48Z</dcterms:modified>
</cp:coreProperties>
</file>